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7"/>
  </p:notesMasterIdLst>
  <p:sldIdLst>
    <p:sldId id="259" r:id="rId2"/>
    <p:sldId id="3066" r:id="rId3"/>
    <p:sldId id="846" r:id="rId4"/>
    <p:sldId id="785" r:id="rId5"/>
    <p:sldId id="3097" r:id="rId6"/>
    <p:sldId id="817" r:id="rId7"/>
    <p:sldId id="3065" r:id="rId8"/>
    <p:sldId id="261" r:id="rId9"/>
    <p:sldId id="277" r:id="rId10"/>
    <p:sldId id="285" r:id="rId11"/>
    <p:sldId id="265" r:id="rId12"/>
    <p:sldId id="291" r:id="rId13"/>
    <p:sldId id="281" r:id="rId14"/>
    <p:sldId id="290" r:id="rId15"/>
    <p:sldId id="3073" r:id="rId16"/>
    <p:sldId id="3087" r:id="rId17"/>
    <p:sldId id="847" r:id="rId18"/>
    <p:sldId id="262" r:id="rId19"/>
    <p:sldId id="3070" r:id="rId20"/>
    <p:sldId id="3071" r:id="rId21"/>
    <p:sldId id="288" r:id="rId22"/>
    <p:sldId id="297" r:id="rId23"/>
    <p:sldId id="296" r:id="rId24"/>
    <p:sldId id="286" r:id="rId25"/>
    <p:sldId id="287" r:id="rId26"/>
    <p:sldId id="289" r:id="rId27"/>
    <p:sldId id="292" r:id="rId28"/>
    <p:sldId id="293" r:id="rId29"/>
    <p:sldId id="294" r:id="rId30"/>
    <p:sldId id="3067" r:id="rId31"/>
    <p:sldId id="282" r:id="rId32"/>
    <p:sldId id="283" r:id="rId33"/>
    <p:sldId id="3083" r:id="rId34"/>
    <p:sldId id="3086" r:id="rId35"/>
    <p:sldId id="3094" r:id="rId36"/>
    <p:sldId id="844" r:id="rId37"/>
    <p:sldId id="3077" r:id="rId38"/>
    <p:sldId id="3079" r:id="rId39"/>
    <p:sldId id="788" r:id="rId40"/>
    <p:sldId id="3085" r:id="rId41"/>
    <p:sldId id="3076" r:id="rId42"/>
    <p:sldId id="3096" r:id="rId43"/>
    <p:sldId id="3098" r:id="rId44"/>
    <p:sldId id="3075" r:id="rId45"/>
    <p:sldId id="3069" r:id="rId46"/>
  </p:sldIdLst>
  <p:sldSz cx="12192000" cy="6858000"/>
  <p:notesSz cx="6735763" cy="9866313"/>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976" autoAdjust="0"/>
    <p:restoredTop sz="96310" autoAdjust="0"/>
  </p:normalViewPr>
  <p:slideViewPr>
    <p:cSldViewPr snapToGrid="0">
      <p:cViewPr varScale="1">
        <p:scale>
          <a:sx n="117" d="100"/>
          <a:sy n="117" d="100"/>
        </p:scale>
        <p:origin x="138" y="330"/>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18831" cy="495029"/>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15373" y="0"/>
            <a:ext cx="2918831" cy="495029"/>
          </a:xfrm>
          <a:prstGeom prst="rect">
            <a:avLst/>
          </a:prstGeom>
        </p:spPr>
        <p:txBody>
          <a:bodyPr vert="horz" lIns="91440" tIns="45720" rIns="91440" bIns="45720" rtlCol="0"/>
          <a:lstStyle>
            <a:lvl1pPr algn="r">
              <a:defRPr sz="1200"/>
            </a:lvl1pPr>
          </a:lstStyle>
          <a:p>
            <a:fld id="{733A4AAF-C3AA-4965-AA9D-61AFA3BB4093}" type="datetimeFigureOut">
              <a:rPr kumimoji="1" lang="ja-JP" altLang="en-US" smtClean="0"/>
              <a:t>2024/11/4</a:t>
            </a:fld>
            <a:endParaRPr kumimoji="1" lang="ja-JP" altLang="en-US"/>
          </a:p>
        </p:txBody>
      </p:sp>
      <p:sp>
        <p:nvSpPr>
          <p:cNvPr id="4" name="スライド イメージ プレースホルダー 3"/>
          <p:cNvSpPr>
            <a:spLocks noGrp="1" noRot="1" noChangeAspect="1"/>
          </p:cNvSpPr>
          <p:nvPr>
            <p:ph type="sldImg" idx="2"/>
          </p:nvPr>
        </p:nvSpPr>
        <p:spPr>
          <a:xfrm>
            <a:off x="409575" y="1233488"/>
            <a:ext cx="5916613" cy="3328987"/>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73577" y="4748163"/>
            <a:ext cx="5388610" cy="3884861"/>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9371286"/>
            <a:ext cx="2918831" cy="495028"/>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15373" y="9371286"/>
            <a:ext cx="2918831" cy="495028"/>
          </a:xfrm>
          <a:prstGeom prst="rect">
            <a:avLst/>
          </a:prstGeom>
        </p:spPr>
        <p:txBody>
          <a:bodyPr vert="horz" lIns="91440" tIns="45720" rIns="91440" bIns="45720" rtlCol="0" anchor="b"/>
          <a:lstStyle>
            <a:lvl1pPr algn="r">
              <a:defRPr sz="1200"/>
            </a:lvl1pPr>
          </a:lstStyle>
          <a:p>
            <a:fld id="{1832C71F-F9E4-4032-A1DC-E7A885B4A3DB}" type="slidenum">
              <a:rPr kumimoji="1" lang="ja-JP" altLang="en-US" smtClean="0"/>
              <a:t>‹#›</a:t>
            </a:fld>
            <a:endParaRPr kumimoji="1" lang="ja-JP" altLang="en-US"/>
          </a:p>
        </p:txBody>
      </p:sp>
    </p:spTree>
    <p:extLst>
      <p:ext uri="{BB962C8B-B14F-4D97-AF65-F5344CB8AC3E}">
        <p14:creationId xmlns:p14="http://schemas.microsoft.com/office/powerpoint/2010/main" val="382799044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4F877FC2-5A0F-48A6-8ECD-6B7A8F1A7552}" type="slidenum">
              <a:rPr kumimoji="1" lang="ja-JP" altLang="en-US" smtClean="0"/>
              <a:t>1</a:t>
            </a:fld>
            <a:endParaRPr kumimoji="1" lang="ja-JP" altLang="en-US"/>
          </a:p>
        </p:txBody>
      </p:sp>
    </p:spTree>
    <p:extLst>
      <p:ext uri="{BB962C8B-B14F-4D97-AF65-F5344CB8AC3E}">
        <p14:creationId xmlns:p14="http://schemas.microsoft.com/office/powerpoint/2010/main" val="75322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1832C71F-F9E4-4032-A1DC-E7A885B4A3DB}" type="slidenum">
              <a:rPr kumimoji="1" lang="ja-JP" altLang="en-US" smtClean="0"/>
              <a:t>2</a:t>
            </a:fld>
            <a:endParaRPr kumimoji="1" lang="ja-JP" altLang="en-US"/>
          </a:p>
        </p:txBody>
      </p:sp>
    </p:spTree>
    <p:extLst>
      <p:ext uri="{BB962C8B-B14F-4D97-AF65-F5344CB8AC3E}">
        <p14:creationId xmlns:p14="http://schemas.microsoft.com/office/powerpoint/2010/main" val="6140184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1832C71F-F9E4-4032-A1DC-E7A885B4A3DB}" type="slidenum">
              <a:rPr kumimoji="1" lang="ja-JP" altLang="en-US" smtClean="0"/>
              <a:t>30</a:t>
            </a:fld>
            <a:endParaRPr kumimoji="1" lang="ja-JP" altLang="en-US"/>
          </a:p>
        </p:txBody>
      </p:sp>
    </p:spTree>
    <p:extLst>
      <p:ext uri="{BB962C8B-B14F-4D97-AF65-F5344CB8AC3E}">
        <p14:creationId xmlns:p14="http://schemas.microsoft.com/office/powerpoint/2010/main" val="14713147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1832C71F-F9E4-4032-A1DC-E7A885B4A3DB}" type="slidenum">
              <a:rPr kumimoji="1" lang="ja-JP" altLang="en-US" smtClean="0"/>
              <a:t>37</a:t>
            </a:fld>
            <a:endParaRPr kumimoji="1" lang="ja-JP" altLang="en-US"/>
          </a:p>
        </p:txBody>
      </p:sp>
    </p:spTree>
    <p:extLst>
      <p:ext uri="{BB962C8B-B14F-4D97-AF65-F5344CB8AC3E}">
        <p14:creationId xmlns:p14="http://schemas.microsoft.com/office/powerpoint/2010/main" val="11415890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1832C71F-F9E4-4032-A1DC-E7A885B4A3DB}" type="slidenum">
              <a:rPr kumimoji="1" lang="ja-JP" altLang="en-US" smtClean="0"/>
              <a:t>40</a:t>
            </a:fld>
            <a:endParaRPr kumimoji="1" lang="ja-JP" altLang="en-US"/>
          </a:p>
        </p:txBody>
      </p:sp>
    </p:spTree>
    <p:extLst>
      <p:ext uri="{BB962C8B-B14F-4D97-AF65-F5344CB8AC3E}">
        <p14:creationId xmlns:p14="http://schemas.microsoft.com/office/powerpoint/2010/main" val="4453984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499C7C9D-F7A1-4B19-AD95-5EC7427228DF}" type="slidenum">
              <a:rPr kumimoji="1" lang="ja-JP" altLang="en-US" smtClean="0"/>
              <a:t>45</a:t>
            </a:fld>
            <a:endParaRPr kumimoji="1" lang="ja-JP" altLang="en-US"/>
          </a:p>
        </p:txBody>
      </p:sp>
    </p:spTree>
    <p:extLst>
      <p:ext uri="{BB962C8B-B14F-4D97-AF65-F5344CB8AC3E}">
        <p14:creationId xmlns:p14="http://schemas.microsoft.com/office/powerpoint/2010/main" val="33461109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FAFE789-B78A-E9F4-C2AC-F2373C50A857}"/>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D6A3BA9E-FDC8-DFCD-B8D2-A8ED818E64C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24631DF7-9544-058B-8263-89CFE84C3CE8}"/>
              </a:ext>
            </a:extLst>
          </p:cNvPr>
          <p:cNvSpPr>
            <a:spLocks noGrp="1"/>
          </p:cNvSpPr>
          <p:nvPr>
            <p:ph type="dt" sz="half" idx="10"/>
          </p:nvPr>
        </p:nvSpPr>
        <p:spPr/>
        <p:txBody>
          <a:bodyPr/>
          <a:lstStyle/>
          <a:p>
            <a:fld id="{5092DB86-A2C1-4A7B-89C7-B26511D7F810}" type="datetimeFigureOut">
              <a:rPr kumimoji="1" lang="ja-JP" altLang="en-US" smtClean="0"/>
              <a:t>2024/11/4</a:t>
            </a:fld>
            <a:endParaRPr kumimoji="1" lang="ja-JP" altLang="en-US"/>
          </a:p>
        </p:txBody>
      </p:sp>
      <p:sp>
        <p:nvSpPr>
          <p:cNvPr id="5" name="フッター プレースホルダー 4">
            <a:extLst>
              <a:ext uri="{FF2B5EF4-FFF2-40B4-BE49-F238E27FC236}">
                <a16:creationId xmlns:a16="http://schemas.microsoft.com/office/drawing/2014/main" id="{D4146696-8E44-89BC-DE65-B8F41A5182AE}"/>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E067D53D-B928-AC02-2A45-688A1A738BDD}"/>
              </a:ext>
            </a:extLst>
          </p:cNvPr>
          <p:cNvSpPr>
            <a:spLocks noGrp="1"/>
          </p:cNvSpPr>
          <p:nvPr>
            <p:ph type="sldNum" sz="quarter" idx="12"/>
          </p:nvPr>
        </p:nvSpPr>
        <p:spPr/>
        <p:txBody>
          <a:bodyPr/>
          <a:lstStyle/>
          <a:p>
            <a:fld id="{E7DB92F6-0643-4798-87FD-946BF20F890C}" type="slidenum">
              <a:rPr kumimoji="1" lang="ja-JP" altLang="en-US" smtClean="0"/>
              <a:t>‹#›</a:t>
            </a:fld>
            <a:endParaRPr kumimoji="1" lang="ja-JP" altLang="en-US"/>
          </a:p>
        </p:txBody>
      </p:sp>
    </p:spTree>
    <p:extLst>
      <p:ext uri="{BB962C8B-B14F-4D97-AF65-F5344CB8AC3E}">
        <p14:creationId xmlns:p14="http://schemas.microsoft.com/office/powerpoint/2010/main" val="21032519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7988367-AE55-795E-E91E-B123ED32EB08}"/>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48E16C7A-2502-288A-F4E4-D58FB6EA80D3}"/>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BADE0778-288A-68FA-E36A-15DE1C8B6238}"/>
              </a:ext>
            </a:extLst>
          </p:cNvPr>
          <p:cNvSpPr>
            <a:spLocks noGrp="1"/>
          </p:cNvSpPr>
          <p:nvPr>
            <p:ph type="dt" sz="half" idx="10"/>
          </p:nvPr>
        </p:nvSpPr>
        <p:spPr/>
        <p:txBody>
          <a:bodyPr/>
          <a:lstStyle/>
          <a:p>
            <a:fld id="{5092DB86-A2C1-4A7B-89C7-B26511D7F810}" type="datetimeFigureOut">
              <a:rPr kumimoji="1" lang="ja-JP" altLang="en-US" smtClean="0"/>
              <a:t>2024/11/4</a:t>
            </a:fld>
            <a:endParaRPr kumimoji="1" lang="ja-JP" altLang="en-US"/>
          </a:p>
        </p:txBody>
      </p:sp>
      <p:sp>
        <p:nvSpPr>
          <p:cNvPr id="5" name="フッター プレースホルダー 4">
            <a:extLst>
              <a:ext uri="{FF2B5EF4-FFF2-40B4-BE49-F238E27FC236}">
                <a16:creationId xmlns:a16="http://schemas.microsoft.com/office/drawing/2014/main" id="{46B574BD-AF86-46D8-3854-B47899BEAC10}"/>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385B5DC2-EC71-DE66-871F-15FCFDA638C1}"/>
              </a:ext>
            </a:extLst>
          </p:cNvPr>
          <p:cNvSpPr>
            <a:spLocks noGrp="1"/>
          </p:cNvSpPr>
          <p:nvPr>
            <p:ph type="sldNum" sz="quarter" idx="12"/>
          </p:nvPr>
        </p:nvSpPr>
        <p:spPr/>
        <p:txBody>
          <a:bodyPr/>
          <a:lstStyle/>
          <a:p>
            <a:fld id="{E7DB92F6-0643-4798-87FD-946BF20F890C}" type="slidenum">
              <a:rPr kumimoji="1" lang="ja-JP" altLang="en-US" smtClean="0"/>
              <a:t>‹#›</a:t>
            </a:fld>
            <a:endParaRPr kumimoji="1" lang="ja-JP" altLang="en-US"/>
          </a:p>
        </p:txBody>
      </p:sp>
    </p:spTree>
    <p:extLst>
      <p:ext uri="{BB962C8B-B14F-4D97-AF65-F5344CB8AC3E}">
        <p14:creationId xmlns:p14="http://schemas.microsoft.com/office/powerpoint/2010/main" val="10139103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92049335-6783-EC55-DCEB-F3158F00C099}"/>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BAEE9A39-2449-2E5D-363B-F4092D484DDA}"/>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56C24180-95AF-4B0C-B15A-0C3A3936CA4E}"/>
              </a:ext>
            </a:extLst>
          </p:cNvPr>
          <p:cNvSpPr>
            <a:spLocks noGrp="1"/>
          </p:cNvSpPr>
          <p:nvPr>
            <p:ph type="dt" sz="half" idx="10"/>
          </p:nvPr>
        </p:nvSpPr>
        <p:spPr/>
        <p:txBody>
          <a:bodyPr/>
          <a:lstStyle/>
          <a:p>
            <a:fld id="{5092DB86-A2C1-4A7B-89C7-B26511D7F810}" type="datetimeFigureOut">
              <a:rPr kumimoji="1" lang="ja-JP" altLang="en-US" smtClean="0"/>
              <a:t>2024/11/4</a:t>
            </a:fld>
            <a:endParaRPr kumimoji="1" lang="ja-JP" altLang="en-US"/>
          </a:p>
        </p:txBody>
      </p:sp>
      <p:sp>
        <p:nvSpPr>
          <p:cNvPr id="5" name="フッター プレースホルダー 4">
            <a:extLst>
              <a:ext uri="{FF2B5EF4-FFF2-40B4-BE49-F238E27FC236}">
                <a16:creationId xmlns:a16="http://schemas.microsoft.com/office/drawing/2014/main" id="{B2F2B5C6-2D1F-8971-6D9A-BC28382C2243}"/>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DB7C5E87-1F15-F634-F1FB-2F17ED78997D}"/>
              </a:ext>
            </a:extLst>
          </p:cNvPr>
          <p:cNvSpPr>
            <a:spLocks noGrp="1"/>
          </p:cNvSpPr>
          <p:nvPr>
            <p:ph type="sldNum" sz="quarter" idx="12"/>
          </p:nvPr>
        </p:nvSpPr>
        <p:spPr/>
        <p:txBody>
          <a:bodyPr/>
          <a:lstStyle/>
          <a:p>
            <a:fld id="{E7DB92F6-0643-4798-87FD-946BF20F890C}" type="slidenum">
              <a:rPr kumimoji="1" lang="ja-JP" altLang="en-US" smtClean="0"/>
              <a:t>‹#›</a:t>
            </a:fld>
            <a:endParaRPr kumimoji="1" lang="ja-JP" altLang="en-US"/>
          </a:p>
        </p:txBody>
      </p:sp>
    </p:spTree>
    <p:extLst>
      <p:ext uri="{BB962C8B-B14F-4D97-AF65-F5344CB8AC3E}">
        <p14:creationId xmlns:p14="http://schemas.microsoft.com/office/powerpoint/2010/main" val="329846143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タイトル スライド">
    <p:spTree>
      <p:nvGrpSpPr>
        <p:cNvPr id="1" name=""/>
        <p:cNvGrpSpPr/>
        <p:nvPr/>
      </p:nvGrpSpPr>
      <p:grpSpPr>
        <a:xfrm>
          <a:off x="0" y="0"/>
          <a:ext cx="0" cy="0"/>
          <a:chOff x="0" y="0"/>
          <a:chExt cx="0" cy="0"/>
        </a:xfrm>
      </p:grpSpPr>
    </p:spTree>
    <p:extLst>
      <p:ext uri="{BB962C8B-B14F-4D97-AF65-F5344CB8AC3E}">
        <p14:creationId xmlns:p14="http://schemas.microsoft.com/office/powerpoint/2010/main" val="383876101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11/4/2024</a:t>
            </a:fld>
            <a:endParaRPr lang="en-US"/>
          </a:p>
        </p:txBody>
      </p:sp>
      <p:sp>
        <p:nvSpPr>
          <p:cNvPr id="4" name="Holder 4"/>
          <p:cNvSpPr>
            <a:spLocks noGrp="1"/>
          </p:cNvSpPr>
          <p:nvPr>
            <p:ph type="sldNum" sz="quarter" idx="7"/>
          </p:nvPr>
        </p:nvSpPr>
        <p:spPr/>
        <p:txBody>
          <a:bodyPr lIns="0" tIns="0" rIns="0" bIns="0"/>
          <a:lstStyle>
            <a:lvl1pPr>
              <a:defRPr sz="1768" b="0" i="0">
                <a:solidFill>
                  <a:schemeClr val="tx1"/>
                </a:solidFill>
                <a:latin typeface="Arial"/>
                <a:cs typeface="Arial"/>
              </a:defRPr>
            </a:lvl1pPr>
          </a:lstStyle>
          <a:p>
            <a:pPr marL="135893">
              <a:lnSpc>
                <a:spcPts val="2040"/>
              </a:lnSpc>
            </a:pPr>
            <a:fld id="{81D60167-4931-47E6-BA6A-407CBD079E47}" type="slidenum">
              <a:rPr lang="en-US" altLang="ja-JP" spc="-5" smtClean="0"/>
              <a:pPr marL="135893">
                <a:lnSpc>
                  <a:spcPts val="2040"/>
                </a:lnSpc>
              </a:pPr>
              <a:t>‹#›</a:t>
            </a:fld>
            <a:endParaRPr lang="en-US" altLang="ja-JP" spc="-5" dirty="0"/>
          </a:p>
        </p:txBody>
      </p:sp>
    </p:spTree>
    <p:extLst>
      <p:ext uri="{BB962C8B-B14F-4D97-AF65-F5344CB8AC3E}">
        <p14:creationId xmlns:p14="http://schemas.microsoft.com/office/powerpoint/2010/main" val="101009491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1800" b="1" i="0">
                <a:solidFill>
                  <a:srgbClr val="373545"/>
                </a:solidFill>
                <a:latin typeface="Meiryo UI"/>
                <a:cs typeface="Meiryo UI"/>
              </a:defRPr>
            </a:lvl1pPr>
          </a:lstStyle>
          <a:p>
            <a:endParaRPr/>
          </a:p>
        </p:txBody>
      </p:sp>
      <p:sp>
        <p:nvSpPr>
          <p:cNvPr id="3" name="Holder 3"/>
          <p:cNvSpPr>
            <a:spLocks noGrp="1"/>
          </p:cNvSpPr>
          <p:nvPr>
            <p:ph type="body" idx="1"/>
          </p:nvPr>
        </p:nvSpPr>
        <p:spPr/>
        <p:txBody>
          <a:bodyPr lIns="0" tIns="0" rIns="0" bIns="0"/>
          <a:lstStyle>
            <a:lvl1pPr>
              <a:defRPr sz="4800" b="1" i="1">
                <a:solidFill>
                  <a:schemeClr val="tx1"/>
                </a:solidFill>
                <a:latin typeface="Arial"/>
                <a:cs typeface="Arial"/>
              </a:defRPr>
            </a:lvl1pPr>
          </a:lstStyle>
          <a:p>
            <a:endParaRPr/>
          </a:p>
        </p:txBody>
      </p:sp>
      <p:sp>
        <p:nvSpPr>
          <p:cNvPr id="4" name="Holder 4"/>
          <p:cNvSpPr>
            <a:spLocks noGrp="1"/>
          </p:cNvSpPr>
          <p:nvPr>
            <p:ph type="ftr" sz="quarter" idx="5"/>
          </p:nvPr>
        </p:nvSpPr>
        <p:spPr/>
        <p:txBody>
          <a:bodyPr lIns="0" tIns="0" rIns="0" bIns="0"/>
          <a:lstStyle>
            <a:lvl1pPr>
              <a:defRPr sz="1000" b="0" i="0">
                <a:solidFill>
                  <a:srgbClr val="7E7E7E"/>
                </a:solidFill>
                <a:latin typeface="Meiryo UI"/>
                <a:cs typeface="Meiryo UI"/>
              </a:defRPr>
            </a:lvl1pPr>
          </a:lstStyle>
          <a:p>
            <a:pPr marL="12700">
              <a:spcBef>
                <a:spcPts val="155"/>
              </a:spcBef>
            </a:pPr>
            <a:r>
              <a:rPr lang="fr-FR"/>
              <a:t>©</a:t>
            </a:r>
            <a:r>
              <a:rPr lang="fr-FR" spc="-35"/>
              <a:t> </a:t>
            </a:r>
            <a:r>
              <a:rPr lang="fr-FR"/>
              <a:t>2024</a:t>
            </a:r>
            <a:r>
              <a:rPr lang="fr-FR" spc="-15"/>
              <a:t> </a:t>
            </a:r>
            <a:r>
              <a:rPr lang="fr-FR"/>
              <a:t>Agile</a:t>
            </a:r>
            <a:r>
              <a:rPr lang="fr-FR" spc="-20"/>
              <a:t> </a:t>
            </a:r>
            <a:r>
              <a:rPr lang="fr-FR"/>
              <a:t>Energy</a:t>
            </a:r>
            <a:r>
              <a:rPr lang="fr-FR" spc="-20"/>
              <a:t> </a:t>
            </a:r>
            <a:r>
              <a:rPr lang="fr-FR"/>
              <a:t>X,</a:t>
            </a:r>
            <a:r>
              <a:rPr lang="fr-FR" spc="-15"/>
              <a:t> </a:t>
            </a:r>
            <a:r>
              <a:rPr lang="fr-FR" spc="-20"/>
              <a:t>Inc.</a:t>
            </a:r>
            <a:endParaRPr lang="fr-FR" spc="-20" dirty="0"/>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11/4/2024</a:t>
            </a:fld>
            <a:endParaRPr lang="en-US"/>
          </a:p>
        </p:txBody>
      </p:sp>
      <p:sp>
        <p:nvSpPr>
          <p:cNvPr id="6" name="Holder 6"/>
          <p:cNvSpPr>
            <a:spLocks noGrp="1"/>
          </p:cNvSpPr>
          <p:nvPr>
            <p:ph type="sldNum" sz="quarter" idx="7"/>
          </p:nvPr>
        </p:nvSpPr>
        <p:spPr/>
        <p:txBody>
          <a:bodyPr lIns="0" tIns="0" rIns="0" bIns="0"/>
          <a:lstStyle>
            <a:lvl1pPr>
              <a:defRPr sz="1400" b="0" i="0">
                <a:solidFill>
                  <a:schemeClr val="tx1"/>
                </a:solidFill>
                <a:latin typeface="Meiryo UI"/>
                <a:cs typeface="Meiryo UI"/>
              </a:defRPr>
            </a:lvl1pPr>
          </a:lstStyle>
          <a:p>
            <a:pPr marL="149225">
              <a:spcBef>
                <a:spcPts val="185"/>
              </a:spcBef>
            </a:pPr>
            <a:fld id="{81D60167-4931-47E6-BA6A-407CBD079E47}" type="slidenum">
              <a:rPr lang="en-US" altLang="ja-JP" spc="-50" smtClean="0"/>
              <a:pPr marL="149225">
                <a:spcBef>
                  <a:spcPts val="185"/>
                </a:spcBef>
              </a:pPr>
              <a:t>‹#›</a:t>
            </a:fld>
            <a:endParaRPr lang="en-US" altLang="ja-JP" spc="-50" dirty="0"/>
          </a:p>
        </p:txBody>
      </p:sp>
    </p:spTree>
    <p:extLst>
      <p:ext uri="{BB962C8B-B14F-4D97-AF65-F5344CB8AC3E}">
        <p14:creationId xmlns:p14="http://schemas.microsoft.com/office/powerpoint/2010/main" val="25696629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タイトルとコンテンツ">
    <p:spTree>
      <p:nvGrpSpPr>
        <p:cNvPr id="1" name=""/>
        <p:cNvGrpSpPr/>
        <p:nvPr/>
      </p:nvGrpSpPr>
      <p:grpSpPr>
        <a:xfrm>
          <a:off x="0" y="0"/>
          <a:ext cx="0" cy="0"/>
          <a:chOff x="0" y="0"/>
          <a:chExt cx="0" cy="0"/>
        </a:xfrm>
      </p:grpSpPr>
    </p:spTree>
    <p:extLst>
      <p:ext uri="{BB962C8B-B14F-4D97-AF65-F5344CB8AC3E}">
        <p14:creationId xmlns:p14="http://schemas.microsoft.com/office/powerpoint/2010/main" val="7908894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セクション見出し">
    <p:spTree>
      <p:nvGrpSpPr>
        <p:cNvPr id="1" name=""/>
        <p:cNvGrpSpPr/>
        <p:nvPr/>
      </p:nvGrpSpPr>
      <p:grpSpPr>
        <a:xfrm>
          <a:off x="0" y="0"/>
          <a:ext cx="0" cy="0"/>
          <a:chOff x="0" y="0"/>
          <a:chExt cx="0" cy="0"/>
        </a:xfrm>
      </p:grpSpPr>
    </p:spTree>
    <p:extLst>
      <p:ext uri="{BB962C8B-B14F-4D97-AF65-F5344CB8AC3E}">
        <p14:creationId xmlns:p14="http://schemas.microsoft.com/office/powerpoint/2010/main" val="39103132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 つのコンテンツ">
    <p:spTree>
      <p:nvGrpSpPr>
        <p:cNvPr id="1" name=""/>
        <p:cNvGrpSpPr/>
        <p:nvPr/>
      </p:nvGrpSpPr>
      <p:grpSpPr>
        <a:xfrm>
          <a:off x="0" y="0"/>
          <a:ext cx="0" cy="0"/>
          <a:chOff x="0" y="0"/>
          <a:chExt cx="0" cy="0"/>
        </a:xfrm>
      </p:grpSpPr>
    </p:spTree>
    <p:extLst>
      <p:ext uri="{BB962C8B-B14F-4D97-AF65-F5344CB8AC3E}">
        <p14:creationId xmlns:p14="http://schemas.microsoft.com/office/powerpoint/2010/main" val="32310379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46EE37C-6018-6FB1-8C3A-DB1999E3C9CA}"/>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9DC0C583-462C-83A1-2AC9-7A94A67A3D5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EB307FAF-381F-E5B2-D5E3-FC7145199C5D}"/>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8C021F82-007C-8AAD-7B94-3605DF45C45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68F9803B-C3F5-9427-D3F4-8261A0EF8BE2}"/>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132687A1-7365-CE67-0C00-6A251277087D}"/>
              </a:ext>
            </a:extLst>
          </p:cNvPr>
          <p:cNvSpPr>
            <a:spLocks noGrp="1"/>
          </p:cNvSpPr>
          <p:nvPr>
            <p:ph type="dt" sz="half" idx="10"/>
          </p:nvPr>
        </p:nvSpPr>
        <p:spPr/>
        <p:txBody>
          <a:bodyPr/>
          <a:lstStyle/>
          <a:p>
            <a:fld id="{5092DB86-A2C1-4A7B-89C7-B26511D7F810}" type="datetimeFigureOut">
              <a:rPr kumimoji="1" lang="ja-JP" altLang="en-US" smtClean="0"/>
              <a:t>2024/11/4</a:t>
            </a:fld>
            <a:endParaRPr kumimoji="1" lang="ja-JP" altLang="en-US"/>
          </a:p>
        </p:txBody>
      </p:sp>
      <p:sp>
        <p:nvSpPr>
          <p:cNvPr id="8" name="フッター プレースホルダー 7">
            <a:extLst>
              <a:ext uri="{FF2B5EF4-FFF2-40B4-BE49-F238E27FC236}">
                <a16:creationId xmlns:a16="http://schemas.microsoft.com/office/drawing/2014/main" id="{8858201C-9FB8-D31A-3F67-C6C8877CA5B1}"/>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04D11E6B-27CF-EEDC-5158-73E807360DD1}"/>
              </a:ext>
            </a:extLst>
          </p:cNvPr>
          <p:cNvSpPr>
            <a:spLocks noGrp="1"/>
          </p:cNvSpPr>
          <p:nvPr>
            <p:ph type="sldNum" sz="quarter" idx="12"/>
          </p:nvPr>
        </p:nvSpPr>
        <p:spPr/>
        <p:txBody>
          <a:bodyPr/>
          <a:lstStyle/>
          <a:p>
            <a:fld id="{E7DB92F6-0643-4798-87FD-946BF20F890C}" type="slidenum">
              <a:rPr kumimoji="1" lang="ja-JP" altLang="en-US" smtClean="0"/>
              <a:t>‹#›</a:t>
            </a:fld>
            <a:endParaRPr kumimoji="1" lang="ja-JP" altLang="en-US"/>
          </a:p>
        </p:txBody>
      </p:sp>
    </p:spTree>
    <p:extLst>
      <p:ext uri="{BB962C8B-B14F-4D97-AF65-F5344CB8AC3E}">
        <p14:creationId xmlns:p14="http://schemas.microsoft.com/office/powerpoint/2010/main" val="5119099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A5F892C-BEB3-A461-B1DD-0CBB1F30D261}"/>
              </a:ext>
            </a:extLst>
          </p:cNvPr>
          <p:cNvSpPr>
            <a:spLocks noGrp="1"/>
          </p:cNvSpPr>
          <p:nvPr>
            <p:ph type="title"/>
          </p:nvPr>
        </p:nvSpPr>
        <p:spPr/>
        <p:txBody>
          <a:bodyPr>
            <a:normAutofit/>
          </a:bodyPr>
          <a:lstStyle>
            <a:lvl1pPr>
              <a:defRPr sz="2800"/>
            </a:lvl1pPr>
          </a:lstStyle>
          <a:p>
            <a:r>
              <a:rPr kumimoji="1" lang="ja-JP" altLang="en-US" dirty="0"/>
              <a:t>マスター タイトルの書式設定</a:t>
            </a:r>
          </a:p>
        </p:txBody>
      </p:sp>
      <p:sp>
        <p:nvSpPr>
          <p:cNvPr id="3" name="日付プレースホルダー 2">
            <a:extLst>
              <a:ext uri="{FF2B5EF4-FFF2-40B4-BE49-F238E27FC236}">
                <a16:creationId xmlns:a16="http://schemas.microsoft.com/office/drawing/2014/main" id="{630EF49F-1B92-3521-4913-92AB639092FE}"/>
              </a:ext>
            </a:extLst>
          </p:cNvPr>
          <p:cNvSpPr>
            <a:spLocks noGrp="1"/>
          </p:cNvSpPr>
          <p:nvPr>
            <p:ph type="dt" sz="half" idx="10"/>
          </p:nvPr>
        </p:nvSpPr>
        <p:spPr/>
        <p:txBody>
          <a:bodyPr/>
          <a:lstStyle/>
          <a:p>
            <a:fld id="{5092DB86-A2C1-4A7B-89C7-B26511D7F810}" type="datetimeFigureOut">
              <a:rPr kumimoji="1" lang="ja-JP" altLang="en-US" smtClean="0"/>
              <a:t>2024/11/4</a:t>
            </a:fld>
            <a:endParaRPr kumimoji="1" lang="ja-JP" altLang="en-US"/>
          </a:p>
        </p:txBody>
      </p:sp>
      <p:sp>
        <p:nvSpPr>
          <p:cNvPr id="4" name="フッター プレースホルダー 3">
            <a:extLst>
              <a:ext uri="{FF2B5EF4-FFF2-40B4-BE49-F238E27FC236}">
                <a16:creationId xmlns:a16="http://schemas.microsoft.com/office/drawing/2014/main" id="{C7A383A0-DDEB-47EB-379A-5207AFD5E9AC}"/>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9E08D3A0-C435-551B-5364-D2822FE9ACE5}"/>
              </a:ext>
            </a:extLst>
          </p:cNvPr>
          <p:cNvSpPr>
            <a:spLocks noGrp="1"/>
          </p:cNvSpPr>
          <p:nvPr>
            <p:ph type="sldNum" sz="quarter" idx="12"/>
          </p:nvPr>
        </p:nvSpPr>
        <p:spPr/>
        <p:txBody>
          <a:bodyPr/>
          <a:lstStyle/>
          <a:p>
            <a:fld id="{E7DB92F6-0643-4798-87FD-946BF20F890C}" type="slidenum">
              <a:rPr kumimoji="1" lang="ja-JP" altLang="en-US" smtClean="0"/>
              <a:t>‹#›</a:t>
            </a:fld>
            <a:endParaRPr kumimoji="1" lang="ja-JP" altLang="en-US"/>
          </a:p>
        </p:txBody>
      </p:sp>
    </p:spTree>
    <p:extLst>
      <p:ext uri="{BB962C8B-B14F-4D97-AF65-F5344CB8AC3E}">
        <p14:creationId xmlns:p14="http://schemas.microsoft.com/office/powerpoint/2010/main" val="36436798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CD98E4D5-2FBB-2322-9A7F-194858BB7865}"/>
              </a:ext>
            </a:extLst>
          </p:cNvPr>
          <p:cNvSpPr>
            <a:spLocks noGrp="1"/>
          </p:cNvSpPr>
          <p:nvPr>
            <p:ph type="dt" sz="half" idx="10"/>
          </p:nvPr>
        </p:nvSpPr>
        <p:spPr/>
        <p:txBody>
          <a:bodyPr/>
          <a:lstStyle/>
          <a:p>
            <a:fld id="{5092DB86-A2C1-4A7B-89C7-B26511D7F810}" type="datetimeFigureOut">
              <a:rPr kumimoji="1" lang="ja-JP" altLang="en-US" smtClean="0"/>
              <a:t>2024/11/4</a:t>
            </a:fld>
            <a:endParaRPr kumimoji="1" lang="ja-JP" altLang="en-US"/>
          </a:p>
        </p:txBody>
      </p:sp>
      <p:sp>
        <p:nvSpPr>
          <p:cNvPr id="3" name="フッター プレースホルダー 2">
            <a:extLst>
              <a:ext uri="{FF2B5EF4-FFF2-40B4-BE49-F238E27FC236}">
                <a16:creationId xmlns:a16="http://schemas.microsoft.com/office/drawing/2014/main" id="{AD0D78AF-34D0-1A0E-4626-0B1640CD13A1}"/>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9F16FBD1-71DB-267F-4DC4-0FA6B00278B4}"/>
              </a:ext>
            </a:extLst>
          </p:cNvPr>
          <p:cNvSpPr>
            <a:spLocks noGrp="1"/>
          </p:cNvSpPr>
          <p:nvPr>
            <p:ph type="sldNum" sz="quarter" idx="12"/>
          </p:nvPr>
        </p:nvSpPr>
        <p:spPr/>
        <p:txBody>
          <a:bodyPr/>
          <a:lstStyle/>
          <a:p>
            <a:fld id="{E7DB92F6-0643-4798-87FD-946BF20F890C}" type="slidenum">
              <a:rPr kumimoji="1" lang="ja-JP" altLang="en-US" smtClean="0"/>
              <a:t>‹#›</a:t>
            </a:fld>
            <a:endParaRPr kumimoji="1" lang="ja-JP" altLang="en-US"/>
          </a:p>
        </p:txBody>
      </p:sp>
    </p:spTree>
    <p:extLst>
      <p:ext uri="{BB962C8B-B14F-4D97-AF65-F5344CB8AC3E}">
        <p14:creationId xmlns:p14="http://schemas.microsoft.com/office/powerpoint/2010/main" val="12534705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3B9269A-1AA7-35E7-D97E-93AB78598D4A}"/>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AAD8CBA4-FAA6-D4B0-17DD-5D2EB75E8C3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9B2D2D47-8F06-C0B5-80DB-F03EA979D01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D7AD67EA-4A60-9B9D-D5AC-D0AB878ACAA9}"/>
              </a:ext>
            </a:extLst>
          </p:cNvPr>
          <p:cNvSpPr>
            <a:spLocks noGrp="1"/>
          </p:cNvSpPr>
          <p:nvPr>
            <p:ph type="dt" sz="half" idx="10"/>
          </p:nvPr>
        </p:nvSpPr>
        <p:spPr/>
        <p:txBody>
          <a:bodyPr/>
          <a:lstStyle/>
          <a:p>
            <a:fld id="{5092DB86-A2C1-4A7B-89C7-B26511D7F810}" type="datetimeFigureOut">
              <a:rPr kumimoji="1" lang="ja-JP" altLang="en-US" smtClean="0"/>
              <a:t>2024/11/4</a:t>
            </a:fld>
            <a:endParaRPr kumimoji="1" lang="ja-JP" altLang="en-US"/>
          </a:p>
        </p:txBody>
      </p:sp>
      <p:sp>
        <p:nvSpPr>
          <p:cNvPr id="6" name="フッター プレースホルダー 5">
            <a:extLst>
              <a:ext uri="{FF2B5EF4-FFF2-40B4-BE49-F238E27FC236}">
                <a16:creationId xmlns:a16="http://schemas.microsoft.com/office/drawing/2014/main" id="{C2FF771D-68C0-95CD-15EB-5B619005A1C5}"/>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A891B1ED-ED55-E989-0FD2-32567B592458}"/>
              </a:ext>
            </a:extLst>
          </p:cNvPr>
          <p:cNvSpPr>
            <a:spLocks noGrp="1"/>
          </p:cNvSpPr>
          <p:nvPr>
            <p:ph type="sldNum" sz="quarter" idx="12"/>
          </p:nvPr>
        </p:nvSpPr>
        <p:spPr/>
        <p:txBody>
          <a:bodyPr/>
          <a:lstStyle/>
          <a:p>
            <a:fld id="{E7DB92F6-0643-4798-87FD-946BF20F890C}" type="slidenum">
              <a:rPr kumimoji="1" lang="ja-JP" altLang="en-US" smtClean="0"/>
              <a:t>‹#›</a:t>
            </a:fld>
            <a:endParaRPr kumimoji="1" lang="ja-JP" altLang="en-US"/>
          </a:p>
        </p:txBody>
      </p:sp>
    </p:spTree>
    <p:extLst>
      <p:ext uri="{BB962C8B-B14F-4D97-AF65-F5344CB8AC3E}">
        <p14:creationId xmlns:p14="http://schemas.microsoft.com/office/powerpoint/2010/main" val="11371660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ABF078E-F656-BF03-8CB9-CD70604DBAD9}"/>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B8ECB5BF-A918-A0F0-BCF4-2A94FCB73C6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9867E11F-44F0-F9F3-D9D4-64C4F9291F7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4B32CA0D-A32B-10CA-6BF1-98C1B3813BEF}"/>
              </a:ext>
            </a:extLst>
          </p:cNvPr>
          <p:cNvSpPr>
            <a:spLocks noGrp="1"/>
          </p:cNvSpPr>
          <p:nvPr>
            <p:ph type="dt" sz="half" idx="10"/>
          </p:nvPr>
        </p:nvSpPr>
        <p:spPr/>
        <p:txBody>
          <a:bodyPr/>
          <a:lstStyle/>
          <a:p>
            <a:fld id="{5092DB86-A2C1-4A7B-89C7-B26511D7F810}" type="datetimeFigureOut">
              <a:rPr kumimoji="1" lang="ja-JP" altLang="en-US" smtClean="0"/>
              <a:t>2024/11/4</a:t>
            </a:fld>
            <a:endParaRPr kumimoji="1" lang="ja-JP" altLang="en-US"/>
          </a:p>
        </p:txBody>
      </p:sp>
      <p:sp>
        <p:nvSpPr>
          <p:cNvPr id="6" name="フッター プレースホルダー 5">
            <a:extLst>
              <a:ext uri="{FF2B5EF4-FFF2-40B4-BE49-F238E27FC236}">
                <a16:creationId xmlns:a16="http://schemas.microsoft.com/office/drawing/2014/main" id="{BFDA599A-C2A6-6A06-1B4C-EC21F9868063}"/>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9DCB8E5A-3DD9-7EE5-AEDB-70A1538C15AD}"/>
              </a:ext>
            </a:extLst>
          </p:cNvPr>
          <p:cNvSpPr>
            <a:spLocks noGrp="1"/>
          </p:cNvSpPr>
          <p:nvPr>
            <p:ph type="sldNum" sz="quarter" idx="12"/>
          </p:nvPr>
        </p:nvSpPr>
        <p:spPr/>
        <p:txBody>
          <a:bodyPr/>
          <a:lstStyle/>
          <a:p>
            <a:fld id="{E7DB92F6-0643-4798-87FD-946BF20F890C}" type="slidenum">
              <a:rPr kumimoji="1" lang="ja-JP" altLang="en-US" smtClean="0"/>
              <a:t>‹#›</a:t>
            </a:fld>
            <a:endParaRPr kumimoji="1" lang="ja-JP" altLang="en-US"/>
          </a:p>
        </p:txBody>
      </p:sp>
    </p:spTree>
    <p:extLst>
      <p:ext uri="{BB962C8B-B14F-4D97-AF65-F5344CB8AC3E}">
        <p14:creationId xmlns:p14="http://schemas.microsoft.com/office/powerpoint/2010/main" val="37565996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818D4815-42BF-6197-ADE6-AC7E6635FB0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B2A5E085-2544-6EC4-6803-FDD5097B873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E758068B-CBB5-4297-46FA-5B893161CD8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092DB86-A2C1-4A7B-89C7-B26511D7F810}" type="datetimeFigureOut">
              <a:rPr kumimoji="1" lang="ja-JP" altLang="en-US" smtClean="0"/>
              <a:t>2024/11/4</a:t>
            </a:fld>
            <a:endParaRPr kumimoji="1" lang="ja-JP" altLang="en-US"/>
          </a:p>
        </p:txBody>
      </p:sp>
      <p:sp>
        <p:nvSpPr>
          <p:cNvPr id="5" name="フッター プレースホルダー 4">
            <a:extLst>
              <a:ext uri="{FF2B5EF4-FFF2-40B4-BE49-F238E27FC236}">
                <a16:creationId xmlns:a16="http://schemas.microsoft.com/office/drawing/2014/main" id="{27D84DF6-DDB8-9C5C-C60E-E74B25469A7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E8A9C687-FEA1-496C-F1E0-A14C2CB0504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7DB92F6-0643-4798-87FD-946BF20F890C}" type="slidenum">
              <a:rPr kumimoji="1" lang="ja-JP" altLang="en-US" smtClean="0"/>
              <a:t>‹#›</a:t>
            </a:fld>
            <a:endParaRPr kumimoji="1" lang="ja-JP" altLang="en-US"/>
          </a:p>
        </p:txBody>
      </p:sp>
    </p:spTree>
    <p:extLst>
      <p:ext uri="{BB962C8B-B14F-4D97-AF65-F5344CB8AC3E}">
        <p14:creationId xmlns:p14="http://schemas.microsoft.com/office/powerpoint/2010/main" val="32177768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4" r:id="rId14"/>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4.xml"/><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5" Type="http://schemas.openxmlformats.org/officeDocument/2006/relationships/image" Target="../media/image35.jpg"/><Relationship Id="rId4" Type="http://schemas.openxmlformats.org/officeDocument/2006/relationships/image" Target="../media/image34.png"/></Relationships>
</file>

<file path=ppt/slides/_rels/slide14.xml.rels><?xml version="1.0" encoding="UTF-8" standalone="yes"?>
<Relationships xmlns="http://schemas.openxmlformats.org/package/2006/relationships"><Relationship Id="rId8" Type="http://schemas.openxmlformats.org/officeDocument/2006/relationships/image" Target="../media/image39.jpg"/><Relationship Id="rId3" Type="http://schemas.openxmlformats.org/officeDocument/2006/relationships/hyperlink" Target="http://www.prodigy.energy/" TargetMode="External"/><Relationship Id="rId7" Type="http://schemas.openxmlformats.org/officeDocument/2006/relationships/hyperlink" Target="http://www.seaborg.com/" TargetMode="External"/><Relationship Id="rId12" Type="http://schemas.openxmlformats.org/officeDocument/2006/relationships/hyperlink" Target="http://www.iaea.org/sites/default/files/21/07/iaea_webinar_" TargetMode="External"/><Relationship Id="rId2" Type="http://schemas.openxmlformats.org/officeDocument/2006/relationships/image" Target="../media/image36.jpg"/><Relationship Id="rId1" Type="http://schemas.openxmlformats.org/officeDocument/2006/relationships/slideLayout" Target="../slideLayouts/slideLayout2.xml"/><Relationship Id="rId6" Type="http://schemas.openxmlformats.org/officeDocument/2006/relationships/image" Target="../media/image38.jpg"/><Relationship Id="rId11" Type="http://schemas.openxmlformats.org/officeDocument/2006/relationships/image" Target="../media/image41.jpg"/><Relationship Id="rId5" Type="http://schemas.openxmlformats.org/officeDocument/2006/relationships/hyperlink" Target="http://www.neimagazine.com/news/newsrussias-&#64258;oating-" TargetMode="External"/><Relationship Id="rId10" Type="http://schemas.openxmlformats.org/officeDocument/2006/relationships/hyperlink" Target="http://www.iaea.org/sites/default/&#64257;les/21" TargetMode="External"/><Relationship Id="rId4" Type="http://schemas.openxmlformats.org/officeDocument/2006/relationships/image" Target="../media/image37.jpg"/><Relationship Id="rId9" Type="http://schemas.openxmlformats.org/officeDocument/2006/relationships/image" Target="../media/image40.jpg"/></Relationships>
</file>

<file path=ppt/slides/_rels/slide15.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oleObject" Target="../embeddings/oleObject1.bin"/><Relationship Id="rId1" Type="http://schemas.openxmlformats.org/officeDocument/2006/relationships/slideLayout" Target="../slideLayouts/slideLayout14.xml"/><Relationship Id="rId4" Type="http://schemas.openxmlformats.org/officeDocument/2006/relationships/image" Target="../media/image44.emf"/></Relationships>
</file>

<file path=ppt/slides/_rels/slide17.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5.jpeg"/><Relationship Id="rId1" Type="http://schemas.openxmlformats.org/officeDocument/2006/relationships/slideLayout" Target="../slideLayouts/slideLayout14.xml"/><Relationship Id="rId4" Type="http://schemas.openxmlformats.org/officeDocument/2006/relationships/image" Target="../media/image47.jpg"/></Relationships>
</file>

<file path=ppt/slides/_rels/slide1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jp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6.png"/><Relationship Id="rId7" Type="http://schemas.openxmlformats.org/officeDocument/2006/relationships/image" Target="../media/image60.png"/><Relationship Id="rId12" Type="http://schemas.openxmlformats.org/officeDocument/2006/relationships/image" Target="../media/image65.jpg"/><Relationship Id="rId2" Type="http://schemas.openxmlformats.org/officeDocument/2006/relationships/image" Target="../media/image55.png"/><Relationship Id="rId1" Type="http://schemas.openxmlformats.org/officeDocument/2006/relationships/slideLayout" Target="../slideLayouts/slideLayout2.xml"/><Relationship Id="rId6" Type="http://schemas.openxmlformats.org/officeDocument/2006/relationships/image" Target="../media/image59.png"/><Relationship Id="rId11" Type="http://schemas.openxmlformats.org/officeDocument/2006/relationships/image" Target="../media/image64.png"/><Relationship Id="rId5" Type="http://schemas.openxmlformats.org/officeDocument/2006/relationships/image" Target="../media/image58.png"/><Relationship Id="rId10" Type="http://schemas.openxmlformats.org/officeDocument/2006/relationships/image" Target="../media/image63.png"/><Relationship Id="rId4" Type="http://schemas.openxmlformats.org/officeDocument/2006/relationships/image" Target="../media/image57.png"/><Relationship Id="rId9" Type="http://schemas.openxmlformats.org/officeDocument/2006/relationships/image" Target="../media/image62.jpg"/></Relationships>
</file>

<file path=ppt/slides/_rels/slide23.xml.rels><?xml version="1.0" encoding="UTF-8" standalone="yes"?>
<Relationships xmlns="http://schemas.openxmlformats.org/package/2006/relationships"><Relationship Id="rId8" Type="http://schemas.openxmlformats.org/officeDocument/2006/relationships/image" Target="../media/image72.png"/><Relationship Id="rId13" Type="http://schemas.openxmlformats.org/officeDocument/2006/relationships/image" Target="../media/image77.png"/><Relationship Id="rId18" Type="http://schemas.openxmlformats.org/officeDocument/2006/relationships/image" Target="../media/image82.png"/><Relationship Id="rId3" Type="http://schemas.openxmlformats.org/officeDocument/2006/relationships/image" Target="../media/image67.jpg"/><Relationship Id="rId21" Type="http://schemas.openxmlformats.org/officeDocument/2006/relationships/image" Target="../media/image85.png"/><Relationship Id="rId7" Type="http://schemas.openxmlformats.org/officeDocument/2006/relationships/image" Target="../media/image71.png"/><Relationship Id="rId12" Type="http://schemas.openxmlformats.org/officeDocument/2006/relationships/image" Target="../media/image76.png"/><Relationship Id="rId17" Type="http://schemas.openxmlformats.org/officeDocument/2006/relationships/image" Target="../media/image81.png"/><Relationship Id="rId2" Type="http://schemas.openxmlformats.org/officeDocument/2006/relationships/image" Target="../media/image66.png"/><Relationship Id="rId16" Type="http://schemas.openxmlformats.org/officeDocument/2006/relationships/image" Target="../media/image80.png"/><Relationship Id="rId20" Type="http://schemas.openxmlformats.org/officeDocument/2006/relationships/image" Target="../media/image84.png"/><Relationship Id="rId1" Type="http://schemas.openxmlformats.org/officeDocument/2006/relationships/slideLayout" Target="../slideLayouts/slideLayout2.xml"/><Relationship Id="rId6" Type="http://schemas.openxmlformats.org/officeDocument/2006/relationships/image" Target="../media/image70.png"/><Relationship Id="rId11" Type="http://schemas.openxmlformats.org/officeDocument/2006/relationships/image" Target="../media/image75.jpg"/><Relationship Id="rId5" Type="http://schemas.openxmlformats.org/officeDocument/2006/relationships/image" Target="../media/image69.png"/><Relationship Id="rId15" Type="http://schemas.openxmlformats.org/officeDocument/2006/relationships/image" Target="../media/image79.png"/><Relationship Id="rId10" Type="http://schemas.openxmlformats.org/officeDocument/2006/relationships/image" Target="../media/image74.jpg"/><Relationship Id="rId19" Type="http://schemas.openxmlformats.org/officeDocument/2006/relationships/image" Target="../media/image83.png"/><Relationship Id="rId4" Type="http://schemas.openxmlformats.org/officeDocument/2006/relationships/image" Target="../media/image68.jpg"/><Relationship Id="rId9" Type="http://schemas.openxmlformats.org/officeDocument/2006/relationships/image" Target="../media/image73.png"/><Relationship Id="rId14" Type="http://schemas.openxmlformats.org/officeDocument/2006/relationships/image" Target="../media/image78.png"/></Relationships>
</file>

<file path=ppt/slides/_rels/slide24.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 Id="rId5" Type="http://schemas.openxmlformats.org/officeDocument/2006/relationships/image" Target="../media/image89.png"/><Relationship Id="rId4" Type="http://schemas.openxmlformats.org/officeDocument/2006/relationships/image" Target="../media/image8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91.png"/><Relationship Id="rId7" Type="http://schemas.openxmlformats.org/officeDocument/2006/relationships/image" Target="../media/image95.png"/><Relationship Id="rId2" Type="http://schemas.openxmlformats.org/officeDocument/2006/relationships/image" Target="../media/image90.png"/><Relationship Id="rId1" Type="http://schemas.openxmlformats.org/officeDocument/2006/relationships/slideLayout" Target="../slideLayouts/slideLayout2.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 Id="rId9" Type="http://schemas.openxmlformats.org/officeDocument/2006/relationships/image" Target="../media/image97.png"/></Relationships>
</file>

<file path=ppt/slides/_rels/slide27.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01.jpg"/><Relationship Id="rId2" Type="http://schemas.openxmlformats.org/officeDocument/2006/relationships/image" Target="../media/image100.jpg"/><Relationship Id="rId1" Type="http://schemas.openxmlformats.org/officeDocument/2006/relationships/slideLayout" Target="../slideLayouts/slideLayout2.xml"/><Relationship Id="rId4" Type="http://schemas.openxmlformats.org/officeDocument/2006/relationships/image" Target="../media/image102.jpg"/></Relationships>
</file>

<file path=ppt/slides/_rels/slide29.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2.xml"/><Relationship Id="rId6" Type="http://schemas.openxmlformats.org/officeDocument/2006/relationships/image" Target="../media/image107.png"/><Relationship Id="rId5" Type="http://schemas.openxmlformats.org/officeDocument/2006/relationships/image" Target="../media/image106.jpg"/><Relationship Id="rId4" Type="http://schemas.openxmlformats.org/officeDocument/2006/relationships/image" Target="../media/image105.png"/></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09.jpg"/><Relationship Id="rId2" Type="http://schemas.openxmlformats.org/officeDocument/2006/relationships/image" Target="../media/image108.jpg"/><Relationship Id="rId1" Type="http://schemas.openxmlformats.org/officeDocument/2006/relationships/slideLayout" Target="../slideLayouts/slideLayout2.xml"/><Relationship Id="rId4" Type="http://schemas.openxmlformats.org/officeDocument/2006/relationships/image" Target="../media/image110.jpg"/></Relationships>
</file>

<file path=ppt/slides/_rels/slide32.xml.rels><?xml version="1.0" encoding="UTF-8" standalone="yes"?>
<Relationships xmlns="http://schemas.openxmlformats.org/package/2006/relationships"><Relationship Id="rId13" Type="http://schemas.openxmlformats.org/officeDocument/2006/relationships/image" Target="../media/image122.png"/><Relationship Id="rId18" Type="http://schemas.openxmlformats.org/officeDocument/2006/relationships/image" Target="../media/image127.png"/><Relationship Id="rId26" Type="http://schemas.openxmlformats.org/officeDocument/2006/relationships/image" Target="../media/image135.png"/><Relationship Id="rId39" Type="http://schemas.openxmlformats.org/officeDocument/2006/relationships/image" Target="../media/image148.png"/><Relationship Id="rId21" Type="http://schemas.openxmlformats.org/officeDocument/2006/relationships/image" Target="../media/image130.png"/><Relationship Id="rId34" Type="http://schemas.openxmlformats.org/officeDocument/2006/relationships/image" Target="../media/image143.png"/><Relationship Id="rId42" Type="http://schemas.openxmlformats.org/officeDocument/2006/relationships/image" Target="../media/image151.png"/><Relationship Id="rId47" Type="http://schemas.openxmlformats.org/officeDocument/2006/relationships/image" Target="../media/image156.png"/><Relationship Id="rId50" Type="http://schemas.openxmlformats.org/officeDocument/2006/relationships/image" Target="../media/image159.png"/><Relationship Id="rId55" Type="http://schemas.openxmlformats.org/officeDocument/2006/relationships/image" Target="../media/image164.png"/><Relationship Id="rId7" Type="http://schemas.openxmlformats.org/officeDocument/2006/relationships/image" Target="../media/image116.png"/><Relationship Id="rId2" Type="http://schemas.openxmlformats.org/officeDocument/2006/relationships/image" Target="../media/image111.png"/><Relationship Id="rId16" Type="http://schemas.openxmlformats.org/officeDocument/2006/relationships/image" Target="../media/image125.png"/><Relationship Id="rId29" Type="http://schemas.openxmlformats.org/officeDocument/2006/relationships/image" Target="../media/image138.png"/><Relationship Id="rId11" Type="http://schemas.openxmlformats.org/officeDocument/2006/relationships/image" Target="../media/image120.png"/><Relationship Id="rId24" Type="http://schemas.openxmlformats.org/officeDocument/2006/relationships/image" Target="../media/image133.png"/><Relationship Id="rId32" Type="http://schemas.openxmlformats.org/officeDocument/2006/relationships/image" Target="../media/image141.png"/><Relationship Id="rId37" Type="http://schemas.openxmlformats.org/officeDocument/2006/relationships/image" Target="../media/image146.png"/><Relationship Id="rId40" Type="http://schemas.openxmlformats.org/officeDocument/2006/relationships/image" Target="../media/image149.png"/><Relationship Id="rId45" Type="http://schemas.openxmlformats.org/officeDocument/2006/relationships/image" Target="../media/image154.png"/><Relationship Id="rId53" Type="http://schemas.openxmlformats.org/officeDocument/2006/relationships/image" Target="../media/image162.png"/><Relationship Id="rId58" Type="http://schemas.openxmlformats.org/officeDocument/2006/relationships/image" Target="../media/image167.png"/><Relationship Id="rId5" Type="http://schemas.openxmlformats.org/officeDocument/2006/relationships/image" Target="../media/image114.png"/><Relationship Id="rId61" Type="http://schemas.openxmlformats.org/officeDocument/2006/relationships/image" Target="../media/image170.png"/><Relationship Id="rId19" Type="http://schemas.openxmlformats.org/officeDocument/2006/relationships/image" Target="../media/image128.png"/><Relationship Id="rId14" Type="http://schemas.openxmlformats.org/officeDocument/2006/relationships/image" Target="../media/image123.png"/><Relationship Id="rId22" Type="http://schemas.openxmlformats.org/officeDocument/2006/relationships/image" Target="../media/image131.png"/><Relationship Id="rId27" Type="http://schemas.openxmlformats.org/officeDocument/2006/relationships/image" Target="../media/image136.png"/><Relationship Id="rId30" Type="http://schemas.openxmlformats.org/officeDocument/2006/relationships/image" Target="../media/image139.png"/><Relationship Id="rId35" Type="http://schemas.openxmlformats.org/officeDocument/2006/relationships/image" Target="../media/image144.png"/><Relationship Id="rId43" Type="http://schemas.openxmlformats.org/officeDocument/2006/relationships/image" Target="../media/image152.png"/><Relationship Id="rId48" Type="http://schemas.openxmlformats.org/officeDocument/2006/relationships/image" Target="../media/image157.png"/><Relationship Id="rId56" Type="http://schemas.openxmlformats.org/officeDocument/2006/relationships/image" Target="../media/image165.png"/><Relationship Id="rId8" Type="http://schemas.openxmlformats.org/officeDocument/2006/relationships/image" Target="../media/image117.png"/><Relationship Id="rId51" Type="http://schemas.openxmlformats.org/officeDocument/2006/relationships/image" Target="../media/image160.png"/><Relationship Id="rId3" Type="http://schemas.openxmlformats.org/officeDocument/2006/relationships/image" Target="../media/image112.png"/><Relationship Id="rId12" Type="http://schemas.openxmlformats.org/officeDocument/2006/relationships/image" Target="../media/image121.png"/><Relationship Id="rId17" Type="http://schemas.openxmlformats.org/officeDocument/2006/relationships/image" Target="../media/image126.png"/><Relationship Id="rId25" Type="http://schemas.openxmlformats.org/officeDocument/2006/relationships/image" Target="../media/image134.png"/><Relationship Id="rId33" Type="http://schemas.openxmlformats.org/officeDocument/2006/relationships/image" Target="../media/image142.png"/><Relationship Id="rId38" Type="http://schemas.openxmlformats.org/officeDocument/2006/relationships/image" Target="../media/image147.png"/><Relationship Id="rId46" Type="http://schemas.openxmlformats.org/officeDocument/2006/relationships/image" Target="../media/image155.png"/><Relationship Id="rId59" Type="http://schemas.openxmlformats.org/officeDocument/2006/relationships/image" Target="../media/image168.png"/><Relationship Id="rId20" Type="http://schemas.openxmlformats.org/officeDocument/2006/relationships/image" Target="../media/image129.png"/><Relationship Id="rId41" Type="http://schemas.openxmlformats.org/officeDocument/2006/relationships/image" Target="../media/image150.png"/><Relationship Id="rId54" Type="http://schemas.openxmlformats.org/officeDocument/2006/relationships/image" Target="../media/image163.png"/><Relationship Id="rId1" Type="http://schemas.openxmlformats.org/officeDocument/2006/relationships/slideLayout" Target="../slideLayouts/slideLayout2.xml"/><Relationship Id="rId6" Type="http://schemas.openxmlformats.org/officeDocument/2006/relationships/image" Target="../media/image115.png"/><Relationship Id="rId15" Type="http://schemas.openxmlformats.org/officeDocument/2006/relationships/image" Target="../media/image124.png"/><Relationship Id="rId23" Type="http://schemas.openxmlformats.org/officeDocument/2006/relationships/image" Target="../media/image132.png"/><Relationship Id="rId28" Type="http://schemas.openxmlformats.org/officeDocument/2006/relationships/image" Target="../media/image137.png"/><Relationship Id="rId36" Type="http://schemas.openxmlformats.org/officeDocument/2006/relationships/image" Target="../media/image145.png"/><Relationship Id="rId49" Type="http://schemas.openxmlformats.org/officeDocument/2006/relationships/image" Target="../media/image158.png"/><Relationship Id="rId57" Type="http://schemas.openxmlformats.org/officeDocument/2006/relationships/image" Target="../media/image166.png"/><Relationship Id="rId10" Type="http://schemas.openxmlformats.org/officeDocument/2006/relationships/image" Target="../media/image119.png"/><Relationship Id="rId31" Type="http://schemas.openxmlformats.org/officeDocument/2006/relationships/image" Target="../media/image140.png"/><Relationship Id="rId44" Type="http://schemas.openxmlformats.org/officeDocument/2006/relationships/image" Target="../media/image153.png"/><Relationship Id="rId52" Type="http://schemas.openxmlformats.org/officeDocument/2006/relationships/image" Target="../media/image161.png"/><Relationship Id="rId60" Type="http://schemas.openxmlformats.org/officeDocument/2006/relationships/image" Target="../media/image169.png"/><Relationship Id="rId4" Type="http://schemas.openxmlformats.org/officeDocument/2006/relationships/image" Target="../media/image113.png"/><Relationship Id="rId9" Type="http://schemas.openxmlformats.org/officeDocument/2006/relationships/image" Target="../media/image118.png"/></Relationships>
</file>

<file path=ppt/slides/_rels/slide33.xml.rels><?xml version="1.0" encoding="UTF-8" standalone="yes"?>
<Relationships xmlns="http://schemas.openxmlformats.org/package/2006/relationships"><Relationship Id="rId3" Type="http://schemas.openxmlformats.org/officeDocument/2006/relationships/image" Target="../media/image172.jpeg"/><Relationship Id="rId2" Type="http://schemas.openxmlformats.org/officeDocument/2006/relationships/image" Target="../media/image171.jpeg"/><Relationship Id="rId1" Type="http://schemas.openxmlformats.org/officeDocument/2006/relationships/slideLayout" Target="../slideLayouts/slideLayout2.xml"/><Relationship Id="rId4" Type="http://schemas.openxmlformats.org/officeDocument/2006/relationships/image" Target="../media/image173.jpeg"/></Relationships>
</file>

<file path=ppt/slides/_rels/slide34.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image" Target="../media/image174.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2.xml"/><Relationship Id="rId4" Type="http://schemas.openxmlformats.org/officeDocument/2006/relationships/image" Target="../media/image105.png"/></Relationships>
</file>

<file path=ppt/slides/_rels/slide36.xml.rels><?xml version="1.0" encoding="UTF-8" standalone="yes"?>
<Relationships xmlns="http://schemas.openxmlformats.org/package/2006/relationships"><Relationship Id="rId8" Type="http://schemas.openxmlformats.org/officeDocument/2006/relationships/image" Target="../media/image181.jpeg"/><Relationship Id="rId3" Type="http://schemas.openxmlformats.org/officeDocument/2006/relationships/image" Target="../media/image176.png"/><Relationship Id="rId7" Type="http://schemas.openxmlformats.org/officeDocument/2006/relationships/image" Target="../media/image180.jpeg"/><Relationship Id="rId2" Type="http://schemas.openxmlformats.org/officeDocument/2006/relationships/slideLayout" Target="../slideLayouts/slideLayout1.xml"/><Relationship Id="rId1" Type="http://schemas.openxmlformats.org/officeDocument/2006/relationships/tags" Target="../tags/tag1.xml"/><Relationship Id="rId6" Type="http://schemas.openxmlformats.org/officeDocument/2006/relationships/image" Target="../media/image179.png"/><Relationship Id="rId5" Type="http://schemas.openxmlformats.org/officeDocument/2006/relationships/image" Target="../media/image178.png"/><Relationship Id="rId4" Type="http://schemas.openxmlformats.org/officeDocument/2006/relationships/image" Target="../media/image177.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183.jpg"/><Relationship Id="rId2" Type="http://schemas.openxmlformats.org/officeDocument/2006/relationships/image" Target="../media/image18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85.jpg"/><Relationship Id="rId2" Type="http://schemas.openxmlformats.org/officeDocument/2006/relationships/image" Target="../media/image184.jpg"/><Relationship Id="rId1" Type="http://schemas.openxmlformats.org/officeDocument/2006/relationships/slideLayout" Target="../slideLayouts/slideLayout2.xml"/><Relationship Id="rId4" Type="http://schemas.openxmlformats.org/officeDocument/2006/relationships/image" Target="../media/image186.jpg"/></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7" Type="http://schemas.openxmlformats.org/officeDocument/2006/relationships/image" Target="../media/image8.png"/><Relationship Id="rId2" Type="http://schemas.openxmlformats.org/officeDocument/2006/relationships/image" Target="../media/image3.jpg"/><Relationship Id="rId1" Type="http://schemas.openxmlformats.org/officeDocument/2006/relationships/slideLayout" Target="../slideLayouts/slideLayout14.xml"/><Relationship Id="rId6" Type="http://schemas.openxmlformats.org/officeDocument/2006/relationships/image" Target="../media/image7.jpg"/><Relationship Id="rId5" Type="http://schemas.openxmlformats.org/officeDocument/2006/relationships/image" Target="../media/image6.jpg"/><Relationship Id="rId4" Type="http://schemas.openxmlformats.org/officeDocument/2006/relationships/image" Target="../media/image5.jp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188.jpeg"/><Relationship Id="rId2" Type="http://schemas.openxmlformats.org/officeDocument/2006/relationships/image" Target="../media/image187.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3" Type="http://schemas.openxmlformats.org/officeDocument/2006/relationships/image" Target="../media/image124.png"/><Relationship Id="rId18" Type="http://schemas.openxmlformats.org/officeDocument/2006/relationships/image" Target="../media/image129.png"/><Relationship Id="rId26" Type="http://schemas.openxmlformats.org/officeDocument/2006/relationships/image" Target="../media/image137.png"/><Relationship Id="rId39" Type="http://schemas.openxmlformats.org/officeDocument/2006/relationships/image" Target="../media/image150.png"/><Relationship Id="rId21" Type="http://schemas.openxmlformats.org/officeDocument/2006/relationships/image" Target="../media/image132.png"/><Relationship Id="rId34" Type="http://schemas.openxmlformats.org/officeDocument/2006/relationships/image" Target="../media/image145.png"/><Relationship Id="rId42" Type="http://schemas.openxmlformats.org/officeDocument/2006/relationships/image" Target="../media/image153.png"/><Relationship Id="rId47" Type="http://schemas.openxmlformats.org/officeDocument/2006/relationships/image" Target="../media/image158.png"/><Relationship Id="rId50" Type="http://schemas.openxmlformats.org/officeDocument/2006/relationships/image" Target="../media/image161.png"/><Relationship Id="rId55" Type="http://schemas.openxmlformats.org/officeDocument/2006/relationships/image" Target="../media/image166.png"/><Relationship Id="rId7" Type="http://schemas.openxmlformats.org/officeDocument/2006/relationships/image" Target="../media/image118.png"/><Relationship Id="rId2" Type="http://schemas.openxmlformats.org/officeDocument/2006/relationships/image" Target="../media/image113.png"/><Relationship Id="rId16" Type="http://schemas.openxmlformats.org/officeDocument/2006/relationships/image" Target="../media/image127.png"/><Relationship Id="rId29" Type="http://schemas.openxmlformats.org/officeDocument/2006/relationships/image" Target="../media/image140.png"/><Relationship Id="rId11" Type="http://schemas.openxmlformats.org/officeDocument/2006/relationships/image" Target="../media/image122.png"/><Relationship Id="rId24" Type="http://schemas.openxmlformats.org/officeDocument/2006/relationships/image" Target="../media/image135.png"/><Relationship Id="rId32" Type="http://schemas.openxmlformats.org/officeDocument/2006/relationships/image" Target="../media/image143.png"/><Relationship Id="rId37" Type="http://schemas.openxmlformats.org/officeDocument/2006/relationships/image" Target="../media/image148.png"/><Relationship Id="rId40" Type="http://schemas.openxmlformats.org/officeDocument/2006/relationships/image" Target="../media/image151.png"/><Relationship Id="rId45" Type="http://schemas.openxmlformats.org/officeDocument/2006/relationships/image" Target="../media/image156.png"/><Relationship Id="rId53" Type="http://schemas.openxmlformats.org/officeDocument/2006/relationships/image" Target="../media/image164.png"/><Relationship Id="rId58" Type="http://schemas.openxmlformats.org/officeDocument/2006/relationships/image" Target="../media/image169.png"/><Relationship Id="rId5" Type="http://schemas.openxmlformats.org/officeDocument/2006/relationships/image" Target="../media/image116.png"/><Relationship Id="rId19" Type="http://schemas.openxmlformats.org/officeDocument/2006/relationships/image" Target="../media/image130.png"/><Relationship Id="rId4" Type="http://schemas.openxmlformats.org/officeDocument/2006/relationships/image" Target="../media/image115.png"/><Relationship Id="rId9" Type="http://schemas.openxmlformats.org/officeDocument/2006/relationships/image" Target="../media/image120.png"/><Relationship Id="rId14" Type="http://schemas.openxmlformats.org/officeDocument/2006/relationships/image" Target="../media/image125.png"/><Relationship Id="rId22" Type="http://schemas.openxmlformats.org/officeDocument/2006/relationships/image" Target="../media/image133.png"/><Relationship Id="rId27" Type="http://schemas.openxmlformats.org/officeDocument/2006/relationships/image" Target="../media/image138.png"/><Relationship Id="rId30" Type="http://schemas.openxmlformats.org/officeDocument/2006/relationships/image" Target="../media/image141.png"/><Relationship Id="rId35" Type="http://schemas.openxmlformats.org/officeDocument/2006/relationships/image" Target="../media/image146.png"/><Relationship Id="rId43" Type="http://schemas.openxmlformats.org/officeDocument/2006/relationships/image" Target="../media/image154.png"/><Relationship Id="rId48" Type="http://schemas.openxmlformats.org/officeDocument/2006/relationships/image" Target="../media/image159.png"/><Relationship Id="rId56" Type="http://schemas.openxmlformats.org/officeDocument/2006/relationships/image" Target="../media/image167.png"/><Relationship Id="rId8" Type="http://schemas.openxmlformats.org/officeDocument/2006/relationships/image" Target="../media/image119.png"/><Relationship Id="rId51" Type="http://schemas.openxmlformats.org/officeDocument/2006/relationships/image" Target="../media/image162.png"/><Relationship Id="rId3" Type="http://schemas.openxmlformats.org/officeDocument/2006/relationships/image" Target="../media/image114.png"/><Relationship Id="rId12" Type="http://schemas.openxmlformats.org/officeDocument/2006/relationships/image" Target="../media/image123.png"/><Relationship Id="rId17" Type="http://schemas.openxmlformats.org/officeDocument/2006/relationships/image" Target="../media/image128.png"/><Relationship Id="rId25" Type="http://schemas.openxmlformats.org/officeDocument/2006/relationships/image" Target="../media/image136.png"/><Relationship Id="rId33" Type="http://schemas.openxmlformats.org/officeDocument/2006/relationships/image" Target="../media/image144.png"/><Relationship Id="rId38" Type="http://schemas.openxmlformats.org/officeDocument/2006/relationships/image" Target="../media/image149.png"/><Relationship Id="rId46" Type="http://schemas.openxmlformats.org/officeDocument/2006/relationships/image" Target="../media/image157.png"/><Relationship Id="rId59" Type="http://schemas.openxmlformats.org/officeDocument/2006/relationships/image" Target="../media/image170.png"/><Relationship Id="rId20" Type="http://schemas.openxmlformats.org/officeDocument/2006/relationships/image" Target="../media/image131.png"/><Relationship Id="rId41" Type="http://schemas.openxmlformats.org/officeDocument/2006/relationships/image" Target="../media/image152.png"/><Relationship Id="rId54" Type="http://schemas.openxmlformats.org/officeDocument/2006/relationships/image" Target="../media/image165.png"/><Relationship Id="rId1" Type="http://schemas.openxmlformats.org/officeDocument/2006/relationships/slideLayout" Target="../slideLayouts/slideLayout2.xml"/><Relationship Id="rId6" Type="http://schemas.openxmlformats.org/officeDocument/2006/relationships/image" Target="../media/image117.png"/><Relationship Id="rId15" Type="http://schemas.openxmlformats.org/officeDocument/2006/relationships/image" Target="../media/image126.png"/><Relationship Id="rId23" Type="http://schemas.openxmlformats.org/officeDocument/2006/relationships/image" Target="../media/image134.png"/><Relationship Id="rId28" Type="http://schemas.openxmlformats.org/officeDocument/2006/relationships/image" Target="../media/image139.png"/><Relationship Id="rId36" Type="http://schemas.openxmlformats.org/officeDocument/2006/relationships/image" Target="../media/image147.png"/><Relationship Id="rId49" Type="http://schemas.openxmlformats.org/officeDocument/2006/relationships/image" Target="../media/image160.png"/><Relationship Id="rId57" Type="http://schemas.openxmlformats.org/officeDocument/2006/relationships/image" Target="../media/image168.png"/><Relationship Id="rId10" Type="http://schemas.openxmlformats.org/officeDocument/2006/relationships/image" Target="../media/image121.png"/><Relationship Id="rId31" Type="http://schemas.openxmlformats.org/officeDocument/2006/relationships/image" Target="../media/image142.png"/><Relationship Id="rId44" Type="http://schemas.openxmlformats.org/officeDocument/2006/relationships/image" Target="../media/image155.png"/><Relationship Id="rId52" Type="http://schemas.openxmlformats.org/officeDocument/2006/relationships/image" Target="../media/image163.png"/><Relationship Id="rId60" Type="http://schemas.openxmlformats.org/officeDocument/2006/relationships/image" Target="../media/image188.jpeg"/></Relationships>
</file>

<file path=ppt/slides/_rels/slide43.xml.rels><?xml version="1.0" encoding="UTF-8" standalone="yes"?>
<Relationships xmlns="http://schemas.openxmlformats.org/package/2006/relationships"><Relationship Id="rId3" Type="http://schemas.openxmlformats.org/officeDocument/2006/relationships/image" Target="../media/image190.jpeg"/><Relationship Id="rId2" Type="http://schemas.openxmlformats.org/officeDocument/2006/relationships/image" Target="../media/image189.png"/><Relationship Id="rId1" Type="http://schemas.openxmlformats.org/officeDocument/2006/relationships/slideLayout" Target="../slideLayouts/slideLayout14.xml"/><Relationship Id="rId4" Type="http://schemas.openxmlformats.org/officeDocument/2006/relationships/image" Target="../media/image191.jpeg"/></Relationships>
</file>

<file path=ppt/slides/_rels/slide44.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94.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png"/><Relationship Id="rId1" Type="http://schemas.openxmlformats.org/officeDocument/2006/relationships/slideLayout" Target="../slideLayouts/slideLayout14.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jpg"/></Relationships>
</file>

<file path=ppt/slides/_rels/slide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グループ化 9">
            <a:extLst>
              <a:ext uri="{FF2B5EF4-FFF2-40B4-BE49-F238E27FC236}">
                <a16:creationId xmlns:a16="http://schemas.microsoft.com/office/drawing/2014/main" id="{56887E1D-C6A5-44E5-BA8F-18051EF886CE}"/>
              </a:ext>
            </a:extLst>
          </p:cNvPr>
          <p:cNvGrpSpPr/>
          <p:nvPr/>
        </p:nvGrpSpPr>
        <p:grpSpPr>
          <a:xfrm>
            <a:off x="0" y="0"/>
            <a:ext cx="12192000" cy="6857998"/>
            <a:chOff x="4882" y="0"/>
            <a:chExt cx="8999539" cy="5400675"/>
          </a:xfrm>
          <a:solidFill>
            <a:schemeClr val="tx2">
              <a:lumMod val="75000"/>
            </a:schemeClr>
          </a:solidFill>
        </p:grpSpPr>
        <p:sp>
          <p:nvSpPr>
            <p:cNvPr id="12" name="正方形/長方形 11">
              <a:extLst>
                <a:ext uri="{FF2B5EF4-FFF2-40B4-BE49-F238E27FC236}">
                  <a16:creationId xmlns:a16="http://schemas.microsoft.com/office/drawing/2014/main" id="{88FAFF29-2F28-448E-BB99-889D44A1DE54}"/>
                </a:ext>
              </a:extLst>
            </p:cNvPr>
            <p:cNvSpPr/>
            <p:nvPr/>
          </p:nvSpPr>
          <p:spPr>
            <a:xfrm>
              <a:off x="639652" y="360608"/>
              <a:ext cx="7720234" cy="4679458"/>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286"/>
            </a:p>
          </p:txBody>
        </p:sp>
        <p:sp>
          <p:nvSpPr>
            <p:cNvPr id="13" name="吹き出し: 四角形 12">
              <a:extLst>
                <a:ext uri="{FF2B5EF4-FFF2-40B4-BE49-F238E27FC236}">
                  <a16:creationId xmlns:a16="http://schemas.microsoft.com/office/drawing/2014/main" id="{C442644B-D205-4A6B-A2E3-9E83194E782E}"/>
                </a:ext>
              </a:extLst>
            </p:cNvPr>
            <p:cNvSpPr/>
            <p:nvPr/>
          </p:nvSpPr>
          <p:spPr>
            <a:xfrm>
              <a:off x="754774" y="1863418"/>
              <a:ext cx="4345578" cy="474617"/>
            </a:xfrm>
            <a:prstGeom prst="wedgeRectCallout">
              <a:avLst>
                <a:gd name="adj1" fmla="val -52104"/>
                <a:gd name="adj2" fmla="val -95764"/>
              </a:avLst>
            </a:prstGeom>
            <a:grp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524" dirty="0">
                  <a:solidFill>
                    <a:schemeClr val="tx1"/>
                  </a:solidFill>
                  <a:latin typeface="Meiryo UI" panose="020B0604030504040204" pitchFamily="50" charset="-128"/>
                  <a:ea typeface="Meiryo UI" panose="020B0604030504040204" pitchFamily="50" charset="-128"/>
                </a:rPr>
                <a:t>画像の端部分が見切れてしまう場合がありますので、テキスト含め</a:t>
              </a:r>
              <a:endParaRPr lang="en-US" altLang="ja-JP" sz="1524" dirty="0">
                <a:solidFill>
                  <a:schemeClr val="tx1"/>
                </a:solidFill>
                <a:latin typeface="Meiryo UI" panose="020B0604030504040204" pitchFamily="50" charset="-128"/>
                <a:ea typeface="Meiryo UI" panose="020B0604030504040204" pitchFamily="50" charset="-128"/>
              </a:endParaRPr>
            </a:p>
            <a:p>
              <a:r>
                <a:rPr lang="ja-JP" altLang="en-US" sz="1524" dirty="0">
                  <a:solidFill>
                    <a:schemeClr val="tx1"/>
                  </a:solidFill>
                  <a:latin typeface="Meiryo UI" panose="020B0604030504040204" pitchFamily="50" charset="-128"/>
                  <a:ea typeface="Meiryo UI" panose="020B0604030504040204" pitchFamily="50" charset="-128"/>
                </a:rPr>
                <a:t>確実に表示させたい要素は、</a:t>
              </a:r>
              <a:r>
                <a:rPr lang="ja-JP" altLang="en-US" sz="1524" dirty="0">
                  <a:solidFill>
                    <a:srgbClr val="FF0000"/>
                  </a:solidFill>
                  <a:latin typeface="Meiryo UI" panose="020B0604030504040204" pitchFamily="50" charset="-128"/>
                  <a:ea typeface="Meiryo UI" panose="020B0604030504040204" pitchFamily="50" charset="-128"/>
                </a:rPr>
                <a:t>赤枠</a:t>
              </a:r>
              <a:r>
                <a:rPr lang="ja-JP" altLang="en-US" sz="1524" dirty="0">
                  <a:solidFill>
                    <a:schemeClr val="tx1"/>
                  </a:solidFill>
                  <a:latin typeface="Meiryo UI" panose="020B0604030504040204" pitchFamily="50" charset="-128"/>
                  <a:ea typeface="Meiryo UI" panose="020B0604030504040204" pitchFamily="50" charset="-128"/>
                </a:rPr>
                <a:t>内に入力してください</a:t>
              </a:r>
              <a:endParaRPr lang="en-US" altLang="ja-JP" sz="1524" dirty="0">
                <a:solidFill>
                  <a:schemeClr val="tx1"/>
                </a:solidFill>
                <a:latin typeface="Meiryo UI" panose="020B0604030504040204" pitchFamily="50" charset="-128"/>
                <a:ea typeface="Meiryo UI" panose="020B0604030504040204" pitchFamily="50" charset="-128"/>
              </a:endParaRPr>
            </a:p>
          </p:txBody>
        </p:sp>
        <p:sp>
          <p:nvSpPr>
            <p:cNvPr id="14" name="テキスト ボックス 13">
              <a:extLst>
                <a:ext uri="{FF2B5EF4-FFF2-40B4-BE49-F238E27FC236}">
                  <a16:creationId xmlns:a16="http://schemas.microsoft.com/office/drawing/2014/main" id="{857A833B-7A31-47B4-B582-6AD72F4F4896}"/>
                </a:ext>
              </a:extLst>
            </p:cNvPr>
            <p:cNvSpPr txBox="1"/>
            <p:nvPr/>
          </p:nvSpPr>
          <p:spPr>
            <a:xfrm>
              <a:off x="2374877" y="3214438"/>
              <a:ext cx="4249783" cy="811347"/>
            </a:xfrm>
            <a:prstGeom prst="rect">
              <a:avLst/>
            </a:prstGeom>
            <a:grpFill/>
          </p:spPr>
          <p:txBody>
            <a:bodyPr wrap="square" rtlCol="0">
              <a:spAutoFit/>
            </a:bodyPr>
            <a:lstStyle/>
            <a:p>
              <a:pPr algn="ctr"/>
              <a:r>
                <a:rPr lang="en-US" altLang="ja-JP" sz="6095" b="1" dirty="0">
                  <a:latin typeface="Meiryo UI" panose="020B0604030504040204" pitchFamily="50" charset="-128"/>
                  <a:ea typeface="Meiryo UI" panose="020B0604030504040204" pitchFamily="50" charset="-128"/>
                </a:rPr>
                <a:t>XXXXXX</a:t>
              </a:r>
              <a:endParaRPr lang="ja-JP" altLang="en-US" sz="6095" b="1" dirty="0">
                <a:latin typeface="Meiryo UI" panose="020B0604030504040204" pitchFamily="50" charset="-128"/>
                <a:ea typeface="Meiryo UI" panose="020B0604030504040204" pitchFamily="50" charset="-128"/>
              </a:endParaRPr>
            </a:p>
          </p:txBody>
        </p:sp>
        <p:sp>
          <p:nvSpPr>
            <p:cNvPr id="16" name="正方形/長方形 15">
              <a:extLst>
                <a:ext uri="{FF2B5EF4-FFF2-40B4-BE49-F238E27FC236}">
                  <a16:creationId xmlns:a16="http://schemas.microsoft.com/office/drawing/2014/main" id="{3818F1F5-EE8B-4A95-98DB-BF41964DB350}"/>
                </a:ext>
              </a:extLst>
            </p:cNvPr>
            <p:cNvSpPr/>
            <p:nvPr/>
          </p:nvSpPr>
          <p:spPr>
            <a:xfrm>
              <a:off x="4882" y="0"/>
              <a:ext cx="8999538" cy="54006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286"/>
            </a:p>
          </p:txBody>
        </p:sp>
        <p:sp>
          <p:nvSpPr>
            <p:cNvPr id="18" name="テキスト ボックス 17">
              <a:extLst>
                <a:ext uri="{FF2B5EF4-FFF2-40B4-BE49-F238E27FC236}">
                  <a16:creationId xmlns:a16="http://schemas.microsoft.com/office/drawing/2014/main" id="{596328A6-D1C4-46D6-A77D-781D3D061C17}"/>
                </a:ext>
              </a:extLst>
            </p:cNvPr>
            <p:cNvSpPr txBox="1"/>
            <p:nvPr/>
          </p:nvSpPr>
          <p:spPr>
            <a:xfrm>
              <a:off x="1768268" y="743156"/>
              <a:ext cx="5463001" cy="626638"/>
            </a:xfrm>
            <a:prstGeom prst="rect">
              <a:avLst/>
            </a:prstGeom>
            <a:grpFill/>
          </p:spPr>
          <p:txBody>
            <a:bodyPr wrap="square" rtlCol="0">
              <a:spAutoFit/>
            </a:bodyPr>
            <a:lstStyle/>
            <a:p>
              <a:pPr algn="ctr"/>
              <a:r>
                <a:rPr lang="ja-JP" altLang="en-US" sz="4571" dirty="0">
                  <a:solidFill>
                    <a:schemeClr val="bg1"/>
                  </a:solidFill>
                  <a:latin typeface="BIZ UDPゴシック" panose="020B0400000000000000" pitchFamily="50" charset="-128"/>
                  <a:ea typeface="BIZ UDPゴシック" panose="020B0400000000000000" pitchFamily="50" charset="-128"/>
                </a:rPr>
                <a:t>戦略研勉強会＠キャンプ</a:t>
              </a:r>
            </a:p>
          </p:txBody>
        </p:sp>
        <p:sp>
          <p:nvSpPr>
            <p:cNvPr id="19" name="テキスト ボックス 18">
              <a:extLst>
                <a:ext uri="{FF2B5EF4-FFF2-40B4-BE49-F238E27FC236}">
                  <a16:creationId xmlns:a16="http://schemas.microsoft.com/office/drawing/2014/main" id="{435A9220-7505-46F1-BD50-BA7C1301D9BA}"/>
                </a:ext>
              </a:extLst>
            </p:cNvPr>
            <p:cNvSpPr txBox="1"/>
            <p:nvPr/>
          </p:nvSpPr>
          <p:spPr>
            <a:xfrm>
              <a:off x="9765" y="1440814"/>
              <a:ext cx="8994656" cy="3015033"/>
            </a:xfrm>
            <a:prstGeom prst="rect">
              <a:avLst/>
            </a:prstGeom>
            <a:grpFill/>
            <a:effectLst/>
          </p:spPr>
          <p:txBody>
            <a:bodyPr wrap="square" rtlCol="0">
              <a:spAutoFit/>
            </a:bodyPr>
            <a:lstStyle/>
            <a:p>
              <a:pPr algn="ctr"/>
              <a:r>
                <a:rPr lang="ja-JP" altLang="en-US" sz="5079" dirty="0">
                  <a:solidFill>
                    <a:schemeClr val="bg1"/>
                  </a:solidFill>
                  <a:latin typeface="BIZ UDPゴシック" panose="020B0400000000000000" pitchFamily="50" charset="-128"/>
                  <a:ea typeface="BIZ UDPゴシック" panose="020B0400000000000000" pitchFamily="50" charset="-128"/>
                </a:rPr>
                <a:t>第</a:t>
              </a:r>
              <a:r>
                <a:rPr lang="en-US" altLang="ja-JP" sz="5079" dirty="0">
                  <a:solidFill>
                    <a:schemeClr val="bg1"/>
                  </a:solidFill>
                  <a:latin typeface="BIZ UDPゴシック" panose="020B0400000000000000" pitchFamily="50" charset="-128"/>
                  <a:ea typeface="BIZ UDPゴシック" panose="020B0400000000000000" pitchFamily="50" charset="-128"/>
                </a:rPr>
                <a:t>27</a:t>
              </a:r>
              <a:r>
                <a:rPr lang="ja-JP" altLang="en-US" sz="5079" dirty="0">
                  <a:solidFill>
                    <a:schemeClr val="bg1"/>
                  </a:solidFill>
                  <a:latin typeface="BIZ UDPゴシック" panose="020B0400000000000000" pitchFamily="50" charset="-128"/>
                  <a:ea typeface="BIZ UDPゴシック" panose="020B0400000000000000" pitchFamily="50" charset="-128"/>
                </a:rPr>
                <a:t>回</a:t>
              </a:r>
              <a:endParaRPr lang="en-US" altLang="ja-JP" sz="5079" dirty="0">
                <a:solidFill>
                  <a:schemeClr val="bg1"/>
                </a:solidFill>
                <a:latin typeface="BIZ UDPゴシック" panose="020B0400000000000000" pitchFamily="50" charset="-128"/>
                <a:ea typeface="BIZ UDPゴシック" panose="020B0400000000000000" pitchFamily="50" charset="-128"/>
              </a:endParaRPr>
            </a:p>
            <a:p>
              <a:pPr algn="ctr"/>
              <a:r>
                <a:rPr lang="ja-JP" altLang="en-US" sz="9600" b="1" dirty="0">
                  <a:solidFill>
                    <a:srgbClr val="FFC000"/>
                  </a:solidFill>
                  <a:effectLst>
                    <a:outerShdw blurRad="38100" dist="38100" dir="2700000" algn="tl">
                      <a:srgbClr val="000000">
                        <a:alpha val="43137"/>
                      </a:srgbClr>
                    </a:outerShdw>
                  </a:effectLst>
                  <a:latin typeface="BIZ UDP明朝 Medium" panose="02020500000000000000" pitchFamily="18" charset="-128"/>
                  <a:ea typeface="BIZ UDP明朝 Medium" panose="02020500000000000000" pitchFamily="18" charset="-128"/>
                </a:rPr>
                <a:t>浮体式原子力発電</a:t>
              </a:r>
              <a:r>
                <a:rPr lang="ja-JP" altLang="en-US" sz="6000" b="1" dirty="0">
                  <a:solidFill>
                    <a:srgbClr val="FFC000"/>
                  </a:solidFill>
                  <a:effectLst>
                    <a:outerShdw blurRad="38100" dist="38100" dir="2700000" algn="tl">
                      <a:srgbClr val="000000">
                        <a:alpha val="43137"/>
                      </a:srgbClr>
                    </a:outerShdw>
                  </a:effectLst>
                  <a:latin typeface="BIZ UDP明朝 Medium" panose="02020500000000000000" pitchFamily="18" charset="-128"/>
                  <a:ea typeface="BIZ UDP明朝 Medium" panose="02020500000000000000" pitchFamily="18" charset="-128"/>
                </a:rPr>
                <a:t>と</a:t>
              </a:r>
              <a:endParaRPr lang="en-US" altLang="ja-JP" sz="8000" b="1" dirty="0">
                <a:solidFill>
                  <a:srgbClr val="FFC000"/>
                </a:solidFill>
                <a:effectLst>
                  <a:outerShdw blurRad="38100" dist="38100" dir="2700000" algn="tl">
                    <a:srgbClr val="000000">
                      <a:alpha val="43137"/>
                    </a:srgbClr>
                  </a:outerShdw>
                </a:effectLst>
                <a:latin typeface="BIZ UDP明朝 Medium" panose="02020500000000000000" pitchFamily="18" charset="-128"/>
                <a:ea typeface="BIZ UDP明朝 Medium" panose="02020500000000000000" pitchFamily="18" charset="-128"/>
              </a:endParaRPr>
            </a:p>
            <a:p>
              <a:pPr algn="ctr"/>
              <a:r>
                <a:rPr lang="ja-JP" altLang="en-US" sz="9600" b="1" dirty="0">
                  <a:solidFill>
                    <a:srgbClr val="FFC000"/>
                  </a:solidFill>
                  <a:effectLst>
                    <a:outerShdw blurRad="38100" dist="38100" dir="2700000" algn="tl">
                      <a:srgbClr val="000000">
                        <a:alpha val="43137"/>
                      </a:srgbClr>
                    </a:outerShdw>
                  </a:effectLst>
                  <a:latin typeface="BIZ UDP明朝 Medium" panose="02020500000000000000" pitchFamily="18" charset="-128"/>
                  <a:ea typeface="BIZ UDP明朝 Medium" panose="02020500000000000000" pitchFamily="18" charset="-128"/>
                </a:rPr>
                <a:t>原子力マイニング</a:t>
              </a:r>
              <a:endParaRPr lang="ja-JP" altLang="en-US" sz="6000" dirty="0">
                <a:ln w="19050">
                  <a:solidFill>
                    <a:schemeClr val="bg1">
                      <a:lumMod val="95000"/>
                    </a:schemeClr>
                  </a:solidFill>
                </a:ln>
                <a:solidFill>
                  <a:schemeClr val="bg1"/>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endParaRPr>
            </a:p>
          </p:txBody>
        </p:sp>
        <p:pic>
          <p:nvPicPr>
            <p:cNvPr id="17" name="図 16" descr="テキスト が含まれている画像&#10;&#10;自動的に生成された説明">
              <a:extLst>
                <a:ext uri="{FF2B5EF4-FFF2-40B4-BE49-F238E27FC236}">
                  <a16:creationId xmlns:a16="http://schemas.microsoft.com/office/drawing/2014/main" id="{FD8BBDF0-8B51-4F8B-B7A4-A46DF0867E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85046" y="583965"/>
              <a:ext cx="1051040" cy="1051040"/>
            </a:xfrm>
            <a:prstGeom prst="rect">
              <a:avLst/>
            </a:prstGeom>
            <a:grpFill/>
            <a:ln>
              <a:solidFill>
                <a:schemeClr val="accent1"/>
              </a:solidFill>
            </a:ln>
            <a:effectLst>
              <a:glow rad="63500">
                <a:schemeClr val="accent3">
                  <a:satMod val="175000"/>
                  <a:alpha val="40000"/>
                </a:schemeClr>
              </a:glow>
            </a:effectLst>
          </p:spPr>
        </p:pic>
      </p:grpSp>
      <p:sp>
        <p:nvSpPr>
          <p:cNvPr id="2" name="テキスト ボックス 1">
            <a:extLst>
              <a:ext uri="{FF2B5EF4-FFF2-40B4-BE49-F238E27FC236}">
                <a16:creationId xmlns:a16="http://schemas.microsoft.com/office/drawing/2014/main" id="{8F81062A-A5B4-FAB2-4ADF-8F4578110CC1}"/>
              </a:ext>
            </a:extLst>
          </p:cNvPr>
          <p:cNvSpPr txBox="1"/>
          <p:nvPr/>
        </p:nvSpPr>
        <p:spPr>
          <a:xfrm>
            <a:off x="-3307" y="5896106"/>
            <a:ext cx="12185384" cy="707886"/>
          </a:xfrm>
          <a:prstGeom prst="rect">
            <a:avLst/>
          </a:prstGeom>
          <a:noFill/>
        </p:spPr>
        <p:txBody>
          <a:bodyPr wrap="square" rtlCol="0">
            <a:spAutoFit/>
          </a:bodyPr>
          <a:lstStyle/>
          <a:p>
            <a:pPr algn="ctr"/>
            <a:r>
              <a:rPr kumimoji="1" lang="en-US" altLang="ja-JP" sz="4000" dirty="0">
                <a:solidFill>
                  <a:schemeClr val="bg2"/>
                </a:solidFill>
                <a:latin typeface="BIZ UDPゴシック" panose="020B0400000000000000" pitchFamily="50" charset="-128"/>
                <a:ea typeface="BIZ UDPゴシック" panose="020B0400000000000000" pitchFamily="50" charset="-128"/>
              </a:rPr>
              <a:t>2024</a:t>
            </a:r>
            <a:r>
              <a:rPr kumimoji="1" lang="ja-JP" altLang="en-US" sz="4000" dirty="0">
                <a:solidFill>
                  <a:schemeClr val="bg2"/>
                </a:solidFill>
                <a:latin typeface="BIZ UDPゴシック" panose="020B0400000000000000" pitchFamily="50" charset="-128"/>
                <a:ea typeface="BIZ UDPゴシック" panose="020B0400000000000000" pitchFamily="50" charset="-128"/>
              </a:rPr>
              <a:t>年</a:t>
            </a:r>
            <a:r>
              <a:rPr kumimoji="1" lang="en-US" altLang="ja-JP" sz="4000" dirty="0">
                <a:solidFill>
                  <a:schemeClr val="bg2"/>
                </a:solidFill>
                <a:latin typeface="BIZ UDPゴシック" panose="020B0400000000000000" pitchFamily="50" charset="-128"/>
                <a:ea typeface="BIZ UDPゴシック" panose="020B0400000000000000" pitchFamily="50" charset="-128"/>
              </a:rPr>
              <a:t>6</a:t>
            </a:r>
            <a:r>
              <a:rPr kumimoji="1" lang="ja-JP" altLang="en-US" sz="4000" dirty="0">
                <a:solidFill>
                  <a:schemeClr val="bg2"/>
                </a:solidFill>
                <a:latin typeface="BIZ UDPゴシック" panose="020B0400000000000000" pitchFamily="50" charset="-128"/>
                <a:ea typeface="BIZ UDPゴシック" panose="020B0400000000000000" pitchFamily="50" charset="-128"/>
              </a:rPr>
              <a:t>月</a:t>
            </a:r>
            <a:r>
              <a:rPr kumimoji="1" lang="en-US" altLang="ja-JP" sz="4000" dirty="0">
                <a:solidFill>
                  <a:schemeClr val="bg2"/>
                </a:solidFill>
                <a:latin typeface="BIZ UDPゴシック" panose="020B0400000000000000" pitchFamily="50" charset="-128"/>
                <a:ea typeface="BIZ UDPゴシック" panose="020B0400000000000000" pitchFamily="50" charset="-128"/>
              </a:rPr>
              <a:t>25</a:t>
            </a:r>
            <a:r>
              <a:rPr kumimoji="1" lang="ja-JP" altLang="en-US" sz="4000" dirty="0">
                <a:solidFill>
                  <a:schemeClr val="bg2"/>
                </a:solidFill>
                <a:latin typeface="BIZ UDPゴシック" panose="020B0400000000000000" pitchFamily="50" charset="-128"/>
                <a:ea typeface="BIZ UDPゴシック" panose="020B0400000000000000" pitchFamily="50" charset="-128"/>
              </a:rPr>
              <a:t>日（吉日）</a:t>
            </a:r>
            <a:r>
              <a:rPr kumimoji="1" lang="en-US" altLang="ja-JP" sz="4000" dirty="0">
                <a:solidFill>
                  <a:schemeClr val="bg2"/>
                </a:solidFill>
                <a:latin typeface="BIZ UDPゴシック" panose="020B0400000000000000" pitchFamily="50" charset="-128"/>
                <a:ea typeface="BIZ UDPゴシック" panose="020B0400000000000000" pitchFamily="50" charset="-128"/>
              </a:rPr>
              <a:t>12</a:t>
            </a:r>
            <a:r>
              <a:rPr kumimoji="1" lang="ja-JP" altLang="en-US" sz="4000" dirty="0">
                <a:solidFill>
                  <a:schemeClr val="bg2"/>
                </a:solidFill>
                <a:latin typeface="BIZ UDPゴシック" panose="020B0400000000000000" pitchFamily="50" charset="-128"/>
                <a:ea typeface="BIZ UDPゴシック" panose="020B0400000000000000" pitchFamily="50" charset="-128"/>
              </a:rPr>
              <a:t>：</a:t>
            </a:r>
            <a:r>
              <a:rPr kumimoji="1" lang="en-US" altLang="ja-JP" sz="4000" dirty="0">
                <a:solidFill>
                  <a:schemeClr val="bg2"/>
                </a:solidFill>
                <a:latin typeface="BIZ UDPゴシック" panose="020B0400000000000000" pitchFamily="50" charset="-128"/>
                <a:ea typeface="BIZ UDPゴシック" panose="020B0400000000000000" pitchFamily="50" charset="-128"/>
              </a:rPr>
              <a:t>10</a:t>
            </a:r>
            <a:r>
              <a:rPr kumimoji="1" lang="ja-JP" altLang="en-US" sz="4000" dirty="0">
                <a:solidFill>
                  <a:schemeClr val="bg2"/>
                </a:solidFill>
                <a:latin typeface="BIZ UDPゴシック" panose="020B0400000000000000" pitchFamily="50" charset="-128"/>
                <a:ea typeface="BIZ UDPゴシック" panose="020B0400000000000000" pitchFamily="50" charset="-128"/>
              </a:rPr>
              <a:t>～</a:t>
            </a:r>
            <a:r>
              <a:rPr kumimoji="1" lang="en-US" altLang="ja-JP" sz="4000" dirty="0">
                <a:solidFill>
                  <a:schemeClr val="bg2"/>
                </a:solidFill>
                <a:latin typeface="BIZ UDPゴシック" panose="020B0400000000000000" pitchFamily="50" charset="-128"/>
                <a:ea typeface="BIZ UDPゴシック" panose="020B0400000000000000" pitchFamily="50" charset="-128"/>
              </a:rPr>
              <a:t>12</a:t>
            </a:r>
            <a:r>
              <a:rPr kumimoji="1" lang="ja-JP" altLang="en-US" sz="4000" dirty="0">
                <a:solidFill>
                  <a:schemeClr val="bg2"/>
                </a:solidFill>
                <a:latin typeface="BIZ UDPゴシック" panose="020B0400000000000000" pitchFamily="50" charset="-128"/>
                <a:ea typeface="BIZ UDPゴシック" panose="020B0400000000000000" pitchFamily="50" charset="-128"/>
              </a:rPr>
              <a:t>：</a:t>
            </a:r>
            <a:r>
              <a:rPr kumimoji="1" lang="en-US" altLang="ja-JP" sz="4000" dirty="0">
                <a:solidFill>
                  <a:schemeClr val="bg2"/>
                </a:solidFill>
                <a:latin typeface="BIZ UDPゴシック" panose="020B0400000000000000" pitchFamily="50" charset="-128"/>
                <a:ea typeface="BIZ UDPゴシック" panose="020B0400000000000000" pitchFamily="50" charset="-128"/>
              </a:rPr>
              <a:t>40</a:t>
            </a:r>
            <a:endParaRPr kumimoji="1" lang="ja-JP" altLang="en-US" sz="4000" dirty="0">
              <a:solidFill>
                <a:schemeClr val="bg2"/>
              </a:solidFill>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7141204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3798813" y="5882132"/>
            <a:ext cx="7101205" cy="556260"/>
          </a:xfrm>
          <a:prstGeom prst="rect">
            <a:avLst/>
          </a:prstGeom>
        </p:spPr>
        <p:txBody>
          <a:bodyPr vert="horz" wrap="square" lIns="0" tIns="94615" rIns="0" bIns="0" rtlCol="0">
            <a:spAutoFit/>
          </a:bodyPr>
          <a:lstStyle/>
          <a:p>
            <a:pPr marL="59055">
              <a:lnSpc>
                <a:spcPct val="100000"/>
              </a:lnSpc>
              <a:spcBef>
                <a:spcPts val="745"/>
              </a:spcBef>
            </a:pPr>
            <a:r>
              <a:rPr sz="1200" dirty="0">
                <a:latin typeface="游ゴシック"/>
                <a:cs typeface="游ゴシック"/>
              </a:rPr>
              <a:t>東⽇本⼤震災・東京電⼒福島第⼀原⼦⼒発電所事故による避難⼈数（2011/3/25</a:t>
            </a:r>
            <a:r>
              <a:rPr sz="1200" spc="-60" dirty="0">
                <a:latin typeface="游ゴシック"/>
                <a:cs typeface="游ゴシック"/>
              </a:rPr>
              <a:t> </a:t>
            </a:r>
            <a:r>
              <a:rPr sz="1200" spc="-10" dirty="0">
                <a:latin typeface="游ゴシック"/>
                <a:cs typeface="游ゴシック"/>
              </a:rPr>
              <a:t>8</a:t>
            </a:r>
            <a:r>
              <a:rPr sz="1200" dirty="0">
                <a:latin typeface="游ゴシック"/>
                <a:cs typeface="游ゴシック"/>
              </a:rPr>
              <a:t>時時点</a:t>
            </a:r>
            <a:r>
              <a:rPr sz="1200" spc="-20" dirty="0">
                <a:latin typeface="游ゴシック"/>
                <a:cs typeface="游ゴシック"/>
              </a:rPr>
              <a:t>）</a:t>
            </a:r>
            <a:r>
              <a:rPr sz="1200" spc="-30" baseline="27777" dirty="0">
                <a:latin typeface="游ゴシック"/>
                <a:cs typeface="游ゴシック"/>
              </a:rPr>
              <a:t>[1]</a:t>
            </a:r>
            <a:endParaRPr sz="1200" baseline="27777">
              <a:latin typeface="游ゴシック"/>
              <a:cs typeface="游ゴシック"/>
            </a:endParaRPr>
          </a:p>
          <a:p>
            <a:pPr marL="38100">
              <a:lnSpc>
                <a:spcPct val="100000"/>
              </a:lnSpc>
              <a:spcBef>
                <a:spcPts val="650"/>
              </a:spcBef>
            </a:pPr>
            <a:r>
              <a:rPr sz="1200" dirty="0">
                <a:latin typeface="游ゴシック"/>
                <a:cs typeface="游ゴシック"/>
              </a:rPr>
              <a:t>[1</a:t>
            </a:r>
            <a:r>
              <a:rPr sz="1200" spc="-5" dirty="0">
                <a:latin typeface="游ゴシック"/>
                <a:cs typeface="游ゴシック"/>
              </a:rPr>
              <a:t>] 福島県災害対策本部「平成</a:t>
            </a:r>
            <a:r>
              <a:rPr sz="1200" spc="-10" dirty="0">
                <a:latin typeface="游ゴシック"/>
                <a:cs typeface="游ゴシック"/>
              </a:rPr>
              <a:t>23</a:t>
            </a:r>
            <a:r>
              <a:rPr sz="1200" dirty="0">
                <a:latin typeface="游ゴシック"/>
                <a:cs typeface="游ゴシック"/>
              </a:rPr>
              <a:t>年度東北地⽅太平洋沖地震による被害状況即報（第</a:t>
            </a:r>
            <a:r>
              <a:rPr sz="1200" spc="-10" dirty="0">
                <a:latin typeface="游ゴシック"/>
                <a:cs typeface="游ゴシック"/>
              </a:rPr>
              <a:t>64</a:t>
            </a:r>
            <a:r>
              <a:rPr sz="1200" dirty="0">
                <a:latin typeface="游ゴシック"/>
                <a:cs typeface="游ゴシック"/>
              </a:rPr>
              <a:t>報）</a:t>
            </a:r>
            <a:r>
              <a:rPr sz="1200" spc="-10" dirty="0">
                <a:latin typeface="游ゴシック"/>
                <a:cs typeface="游ゴシック"/>
              </a:rPr>
              <a:t>」 より作成</a:t>
            </a:r>
            <a:endParaRPr sz="1200">
              <a:latin typeface="游ゴシック"/>
              <a:cs typeface="游ゴシック"/>
            </a:endParaRPr>
          </a:p>
        </p:txBody>
      </p:sp>
      <p:grpSp>
        <p:nvGrpSpPr>
          <p:cNvPr id="4" name="object 4"/>
          <p:cNvGrpSpPr/>
          <p:nvPr/>
        </p:nvGrpSpPr>
        <p:grpSpPr>
          <a:xfrm>
            <a:off x="3167249" y="1897316"/>
            <a:ext cx="4152900" cy="3270250"/>
            <a:chOff x="3167249" y="1897316"/>
            <a:chExt cx="4152900" cy="3270250"/>
          </a:xfrm>
        </p:grpSpPr>
        <p:sp>
          <p:nvSpPr>
            <p:cNvPr id="5" name="object 5"/>
            <p:cNvSpPr/>
            <p:nvPr/>
          </p:nvSpPr>
          <p:spPr>
            <a:xfrm>
              <a:off x="5497690" y="1906841"/>
              <a:ext cx="1822450" cy="3237230"/>
            </a:xfrm>
            <a:custGeom>
              <a:avLst/>
              <a:gdLst/>
              <a:ahLst/>
              <a:cxnLst/>
              <a:rect l="l" t="t" r="r" b="b"/>
              <a:pathLst>
                <a:path w="1822450" h="3237229">
                  <a:moveTo>
                    <a:pt x="1822450" y="0"/>
                  </a:moveTo>
                  <a:lnTo>
                    <a:pt x="246062" y="0"/>
                  </a:lnTo>
                  <a:lnTo>
                    <a:pt x="246062" y="1587"/>
                  </a:lnTo>
                  <a:lnTo>
                    <a:pt x="635" y="1587"/>
                  </a:lnTo>
                  <a:lnTo>
                    <a:pt x="53809" y="92557"/>
                  </a:lnTo>
                  <a:lnTo>
                    <a:pt x="88633" y="130657"/>
                  </a:lnTo>
                  <a:lnTo>
                    <a:pt x="79133" y="317919"/>
                  </a:lnTo>
                  <a:lnTo>
                    <a:pt x="88633" y="343306"/>
                  </a:lnTo>
                  <a:lnTo>
                    <a:pt x="88633" y="498830"/>
                  </a:lnTo>
                  <a:lnTo>
                    <a:pt x="132956" y="692442"/>
                  </a:lnTo>
                  <a:lnTo>
                    <a:pt x="145618" y="740054"/>
                  </a:lnTo>
                  <a:lnTo>
                    <a:pt x="151942" y="838441"/>
                  </a:lnTo>
                  <a:lnTo>
                    <a:pt x="158267" y="946353"/>
                  </a:lnTo>
                  <a:lnTo>
                    <a:pt x="177266" y="1016177"/>
                  </a:lnTo>
                  <a:lnTo>
                    <a:pt x="158267" y="1130439"/>
                  </a:lnTo>
                  <a:lnTo>
                    <a:pt x="183591" y="1371663"/>
                  </a:lnTo>
                  <a:lnTo>
                    <a:pt x="227914" y="1638274"/>
                  </a:lnTo>
                  <a:lnTo>
                    <a:pt x="231076" y="1689061"/>
                  </a:lnTo>
                  <a:lnTo>
                    <a:pt x="246062" y="1743163"/>
                  </a:lnTo>
                  <a:lnTo>
                    <a:pt x="246062" y="1748993"/>
                  </a:lnTo>
                  <a:lnTo>
                    <a:pt x="227914" y="1809673"/>
                  </a:lnTo>
                  <a:lnTo>
                    <a:pt x="224751" y="1873148"/>
                  </a:lnTo>
                  <a:lnTo>
                    <a:pt x="231076" y="1952498"/>
                  </a:lnTo>
                  <a:lnTo>
                    <a:pt x="212090" y="2079459"/>
                  </a:lnTo>
                  <a:lnTo>
                    <a:pt x="224751" y="2142934"/>
                  </a:lnTo>
                  <a:lnTo>
                    <a:pt x="212090" y="2250846"/>
                  </a:lnTo>
                  <a:lnTo>
                    <a:pt x="227914" y="2380983"/>
                  </a:lnTo>
                  <a:lnTo>
                    <a:pt x="231076" y="2488895"/>
                  </a:lnTo>
                  <a:lnTo>
                    <a:pt x="240576" y="2501582"/>
                  </a:lnTo>
                  <a:lnTo>
                    <a:pt x="208915" y="2549194"/>
                  </a:lnTo>
                  <a:lnTo>
                    <a:pt x="208915" y="2587282"/>
                  </a:lnTo>
                  <a:lnTo>
                    <a:pt x="215252" y="2612682"/>
                  </a:lnTo>
                  <a:lnTo>
                    <a:pt x="196253" y="2660281"/>
                  </a:lnTo>
                  <a:lnTo>
                    <a:pt x="174104" y="2720594"/>
                  </a:lnTo>
                  <a:lnTo>
                    <a:pt x="183591" y="2774543"/>
                  </a:lnTo>
                  <a:lnTo>
                    <a:pt x="183591" y="2818981"/>
                  </a:lnTo>
                  <a:lnTo>
                    <a:pt x="170929" y="2834856"/>
                  </a:lnTo>
                  <a:lnTo>
                    <a:pt x="183591" y="2853893"/>
                  </a:lnTo>
                  <a:lnTo>
                    <a:pt x="164604" y="2844381"/>
                  </a:lnTo>
                  <a:lnTo>
                    <a:pt x="164604" y="2955467"/>
                  </a:lnTo>
                  <a:lnTo>
                    <a:pt x="136118" y="3076067"/>
                  </a:lnTo>
                  <a:lnTo>
                    <a:pt x="107632" y="3187166"/>
                  </a:lnTo>
                  <a:lnTo>
                    <a:pt x="101295" y="3234766"/>
                  </a:lnTo>
                  <a:lnTo>
                    <a:pt x="0" y="1587"/>
                  </a:lnTo>
                  <a:lnTo>
                    <a:pt x="0" y="3236912"/>
                  </a:lnTo>
                  <a:lnTo>
                    <a:pt x="246062" y="3236912"/>
                  </a:lnTo>
                  <a:lnTo>
                    <a:pt x="247650" y="3236912"/>
                  </a:lnTo>
                  <a:lnTo>
                    <a:pt x="1822450" y="3236912"/>
                  </a:lnTo>
                  <a:lnTo>
                    <a:pt x="1822450" y="0"/>
                  </a:lnTo>
                  <a:close/>
                </a:path>
              </a:pathLst>
            </a:custGeom>
            <a:solidFill>
              <a:srgbClr val="DDEAF6"/>
            </a:solidFill>
          </p:spPr>
          <p:txBody>
            <a:bodyPr wrap="square" lIns="0" tIns="0" rIns="0" bIns="0" rtlCol="0"/>
            <a:lstStyle/>
            <a:p>
              <a:endParaRPr/>
            </a:p>
          </p:txBody>
        </p:sp>
        <p:sp>
          <p:nvSpPr>
            <p:cNvPr id="6" name="object 6"/>
            <p:cNvSpPr/>
            <p:nvPr/>
          </p:nvSpPr>
          <p:spPr>
            <a:xfrm>
              <a:off x="5424674" y="2546604"/>
              <a:ext cx="176530" cy="2611755"/>
            </a:xfrm>
            <a:custGeom>
              <a:avLst/>
              <a:gdLst/>
              <a:ahLst/>
              <a:cxnLst/>
              <a:rect l="l" t="t" r="r" b="b"/>
              <a:pathLst>
                <a:path w="176529" h="2611754">
                  <a:moveTo>
                    <a:pt x="176212" y="0"/>
                  </a:moveTo>
                  <a:lnTo>
                    <a:pt x="0" y="0"/>
                  </a:lnTo>
                  <a:lnTo>
                    <a:pt x="0" y="2611437"/>
                  </a:lnTo>
                  <a:lnTo>
                    <a:pt x="176212" y="2611437"/>
                  </a:lnTo>
                  <a:lnTo>
                    <a:pt x="176212" y="0"/>
                  </a:lnTo>
                  <a:close/>
                </a:path>
              </a:pathLst>
            </a:custGeom>
            <a:solidFill>
              <a:srgbClr val="FFFFFF"/>
            </a:solidFill>
          </p:spPr>
          <p:txBody>
            <a:bodyPr wrap="square" lIns="0" tIns="0" rIns="0" bIns="0" rtlCol="0"/>
            <a:lstStyle/>
            <a:p>
              <a:endParaRPr/>
            </a:p>
          </p:txBody>
        </p:sp>
        <p:pic>
          <p:nvPicPr>
            <p:cNvPr id="7" name="object 7"/>
            <p:cNvPicPr/>
            <p:nvPr/>
          </p:nvPicPr>
          <p:blipFill>
            <a:blip r:embed="rId2" cstate="print"/>
            <a:stretch>
              <a:fillRect/>
            </a:stretch>
          </p:blipFill>
          <p:spPr>
            <a:xfrm>
              <a:off x="3167249" y="1897316"/>
              <a:ext cx="3630123" cy="3270250"/>
            </a:xfrm>
            <a:prstGeom prst="rect">
              <a:avLst/>
            </a:prstGeom>
          </p:spPr>
        </p:pic>
      </p:grpSp>
      <p:sp>
        <p:nvSpPr>
          <p:cNvPr id="8" name="object 8"/>
          <p:cNvSpPr txBox="1"/>
          <p:nvPr/>
        </p:nvSpPr>
        <p:spPr>
          <a:xfrm>
            <a:off x="4818249" y="2500884"/>
            <a:ext cx="736600" cy="455295"/>
          </a:xfrm>
          <a:prstGeom prst="rect">
            <a:avLst/>
          </a:prstGeom>
        </p:spPr>
        <p:txBody>
          <a:bodyPr vert="horz" wrap="square" lIns="0" tIns="12700" rIns="0" bIns="0" rtlCol="0">
            <a:spAutoFit/>
          </a:bodyPr>
          <a:lstStyle/>
          <a:p>
            <a:pPr marL="12700">
              <a:lnSpc>
                <a:spcPct val="100000"/>
              </a:lnSpc>
              <a:spcBef>
                <a:spcPts val="100"/>
              </a:spcBef>
            </a:pPr>
            <a:r>
              <a:rPr sz="1400" spc="-15" dirty="0">
                <a:latin typeface="メイリオ"/>
                <a:cs typeface="メイリオ"/>
              </a:rPr>
              <a:t>南相⾺市</a:t>
            </a:r>
            <a:endParaRPr sz="1400">
              <a:latin typeface="メイリオ"/>
              <a:cs typeface="メイリオ"/>
            </a:endParaRPr>
          </a:p>
          <a:p>
            <a:pPr marL="82550">
              <a:lnSpc>
                <a:spcPct val="100000"/>
              </a:lnSpc>
              <a:spcBef>
                <a:spcPts val="20"/>
              </a:spcBef>
            </a:pPr>
            <a:r>
              <a:rPr sz="1400" spc="-10" dirty="0">
                <a:latin typeface="Arial"/>
                <a:cs typeface="Arial"/>
              </a:rPr>
              <a:t>5713</a:t>
            </a:r>
            <a:r>
              <a:rPr sz="1400" spc="-50" dirty="0">
                <a:latin typeface="メイリオ"/>
                <a:cs typeface="メイリオ"/>
              </a:rPr>
              <a:t>⼈</a:t>
            </a:r>
            <a:endParaRPr sz="1400">
              <a:latin typeface="メイリオ"/>
              <a:cs typeface="メイリオ"/>
            </a:endParaRPr>
          </a:p>
        </p:txBody>
      </p:sp>
      <p:sp>
        <p:nvSpPr>
          <p:cNvPr id="9" name="object 9"/>
          <p:cNvSpPr txBox="1"/>
          <p:nvPr/>
        </p:nvSpPr>
        <p:spPr>
          <a:xfrm>
            <a:off x="3964174" y="2232659"/>
            <a:ext cx="596900" cy="455295"/>
          </a:xfrm>
          <a:prstGeom prst="rect">
            <a:avLst/>
          </a:prstGeom>
        </p:spPr>
        <p:txBody>
          <a:bodyPr vert="horz" wrap="square" lIns="0" tIns="12700" rIns="0" bIns="0" rtlCol="0">
            <a:spAutoFit/>
          </a:bodyPr>
          <a:lstStyle/>
          <a:p>
            <a:pPr marL="31750">
              <a:lnSpc>
                <a:spcPct val="100000"/>
              </a:lnSpc>
              <a:spcBef>
                <a:spcPts val="100"/>
              </a:spcBef>
            </a:pPr>
            <a:r>
              <a:rPr sz="1400" spc="-20" dirty="0">
                <a:latin typeface="メイリオ"/>
                <a:cs typeface="メイリオ"/>
              </a:rPr>
              <a:t>飯舘村</a:t>
            </a:r>
            <a:endParaRPr sz="1400">
              <a:latin typeface="メイリオ"/>
              <a:cs typeface="メイリオ"/>
            </a:endParaRPr>
          </a:p>
          <a:p>
            <a:pPr marL="12700">
              <a:lnSpc>
                <a:spcPct val="100000"/>
              </a:lnSpc>
              <a:spcBef>
                <a:spcPts val="25"/>
              </a:spcBef>
            </a:pPr>
            <a:r>
              <a:rPr sz="1400" spc="-10" dirty="0">
                <a:latin typeface="Arial"/>
                <a:cs typeface="Arial"/>
              </a:rPr>
              <a:t>2430</a:t>
            </a:r>
            <a:r>
              <a:rPr sz="1400" spc="-50" dirty="0">
                <a:latin typeface="メイリオ"/>
                <a:cs typeface="メイリオ"/>
              </a:rPr>
              <a:t>⼈</a:t>
            </a:r>
            <a:endParaRPr sz="1400">
              <a:latin typeface="メイリオ"/>
              <a:cs typeface="メイリオ"/>
            </a:endParaRPr>
          </a:p>
        </p:txBody>
      </p:sp>
      <p:sp>
        <p:nvSpPr>
          <p:cNvPr id="10" name="object 10"/>
          <p:cNvSpPr txBox="1"/>
          <p:nvPr/>
        </p:nvSpPr>
        <p:spPr>
          <a:xfrm>
            <a:off x="5851955" y="2860547"/>
            <a:ext cx="1406525" cy="238760"/>
          </a:xfrm>
          <a:prstGeom prst="rect">
            <a:avLst/>
          </a:prstGeom>
        </p:spPr>
        <p:txBody>
          <a:bodyPr vert="horz" wrap="square" lIns="0" tIns="12700" rIns="0" bIns="0" rtlCol="0">
            <a:spAutoFit/>
          </a:bodyPr>
          <a:lstStyle/>
          <a:p>
            <a:pPr marL="12700">
              <a:lnSpc>
                <a:spcPct val="100000"/>
              </a:lnSpc>
              <a:spcBef>
                <a:spcPts val="100"/>
              </a:spcBef>
            </a:pPr>
            <a:r>
              <a:rPr sz="1400" dirty="0">
                <a:latin typeface="メイリオ"/>
                <a:cs typeface="メイリオ"/>
              </a:rPr>
              <a:t>浪江町、</a:t>
            </a:r>
            <a:r>
              <a:rPr sz="1400" spc="-10" dirty="0">
                <a:latin typeface="Arial"/>
                <a:cs typeface="Arial"/>
              </a:rPr>
              <a:t>17793</a:t>
            </a:r>
            <a:r>
              <a:rPr sz="1400" spc="-50" dirty="0">
                <a:latin typeface="メイリオ"/>
                <a:cs typeface="メイリオ"/>
              </a:rPr>
              <a:t>⼈</a:t>
            </a:r>
            <a:endParaRPr sz="1400">
              <a:latin typeface="メイリオ"/>
              <a:cs typeface="メイリオ"/>
            </a:endParaRPr>
          </a:p>
        </p:txBody>
      </p:sp>
      <p:sp>
        <p:nvSpPr>
          <p:cNvPr id="11" name="object 11"/>
          <p:cNvSpPr txBox="1"/>
          <p:nvPr/>
        </p:nvSpPr>
        <p:spPr>
          <a:xfrm>
            <a:off x="5952215" y="3250691"/>
            <a:ext cx="1308100" cy="238760"/>
          </a:xfrm>
          <a:prstGeom prst="rect">
            <a:avLst/>
          </a:prstGeom>
        </p:spPr>
        <p:txBody>
          <a:bodyPr vert="horz" wrap="square" lIns="0" tIns="12700" rIns="0" bIns="0" rtlCol="0">
            <a:spAutoFit/>
          </a:bodyPr>
          <a:lstStyle/>
          <a:p>
            <a:pPr marL="12700">
              <a:lnSpc>
                <a:spcPct val="100000"/>
              </a:lnSpc>
              <a:spcBef>
                <a:spcPts val="100"/>
              </a:spcBef>
            </a:pPr>
            <a:r>
              <a:rPr sz="1400" dirty="0">
                <a:latin typeface="メイリオ"/>
                <a:cs typeface="メイリオ"/>
              </a:rPr>
              <a:t>双葉町、</a:t>
            </a:r>
            <a:r>
              <a:rPr sz="1400" spc="-10" dirty="0">
                <a:latin typeface="Arial"/>
                <a:cs typeface="Arial"/>
              </a:rPr>
              <a:t>6884</a:t>
            </a:r>
            <a:r>
              <a:rPr sz="1400" spc="-50" dirty="0">
                <a:latin typeface="メイリオ"/>
                <a:cs typeface="メイリオ"/>
              </a:rPr>
              <a:t>⼈</a:t>
            </a:r>
            <a:endParaRPr sz="1400">
              <a:latin typeface="メイリオ"/>
              <a:cs typeface="メイリオ"/>
            </a:endParaRPr>
          </a:p>
        </p:txBody>
      </p:sp>
      <p:sp>
        <p:nvSpPr>
          <p:cNvPr id="12" name="object 12"/>
          <p:cNvSpPr txBox="1"/>
          <p:nvPr/>
        </p:nvSpPr>
        <p:spPr>
          <a:xfrm>
            <a:off x="5865381" y="4082796"/>
            <a:ext cx="1412875" cy="586740"/>
          </a:xfrm>
          <a:prstGeom prst="rect">
            <a:avLst/>
          </a:prstGeom>
        </p:spPr>
        <p:txBody>
          <a:bodyPr vert="horz" wrap="square" lIns="0" tIns="12700" rIns="0" bIns="0" rtlCol="0">
            <a:spAutoFit/>
          </a:bodyPr>
          <a:lstStyle/>
          <a:p>
            <a:pPr marL="12700">
              <a:lnSpc>
                <a:spcPct val="100000"/>
              </a:lnSpc>
              <a:spcBef>
                <a:spcPts val="100"/>
              </a:spcBef>
            </a:pPr>
            <a:r>
              <a:rPr sz="1400" dirty="0">
                <a:latin typeface="メイリオ"/>
                <a:cs typeface="メイリオ"/>
              </a:rPr>
              <a:t>⼤熊町、</a:t>
            </a:r>
            <a:r>
              <a:rPr sz="1400" spc="-35" dirty="0">
                <a:latin typeface="Arial"/>
                <a:cs typeface="Arial"/>
              </a:rPr>
              <a:t>11363</a:t>
            </a:r>
            <a:r>
              <a:rPr sz="1400" spc="-50" dirty="0">
                <a:latin typeface="メイリオ"/>
                <a:cs typeface="メイリオ"/>
              </a:rPr>
              <a:t>⼈</a:t>
            </a:r>
            <a:endParaRPr sz="1400">
              <a:latin typeface="メイリオ"/>
              <a:cs typeface="メイリオ"/>
            </a:endParaRPr>
          </a:p>
          <a:p>
            <a:pPr marL="18415">
              <a:lnSpc>
                <a:spcPct val="100000"/>
              </a:lnSpc>
              <a:spcBef>
                <a:spcPts val="1055"/>
              </a:spcBef>
            </a:pPr>
            <a:r>
              <a:rPr sz="1400" dirty="0">
                <a:latin typeface="メイリオ"/>
                <a:cs typeface="メイリオ"/>
              </a:rPr>
              <a:t>富岡町、</a:t>
            </a:r>
            <a:r>
              <a:rPr sz="1400" spc="-10" dirty="0">
                <a:latin typeface="Arial"/>
                <a:cs typeface="Arial"/>
              </a:rPr>
              <a:t>15480</a:t>
            </a:r>
            <a:r>
              <a:rPr sz="1400" spc="-50" dirty="0">
                <a:latin typeface="メイリオ"/>
                <a:cs typeface="メイリオ"/>
              </a:rPr>
              <a:t>⼈</a:t>
            </a:r>
            <a:endParaRPr sz="1400">
              <a:latin typeface="メイリオ"/>
              <a:cs typeface="メイリオ"/>
            </a:endParaRPr>
          </a:p>
        </p:txBody>
      </p:sp>
      <p:sp>
        <p:nvSpPr>
          <p:cNvPr id="13" name="object 13"/>
          <p:cNvSpPr txBox="1"/>
          <p:nvPr/>
        </p:nvSpPr>
        <p:spPr>
          <a:xfrm>
            <a:off x="5878699" y="4835652"/>
            <a:ext cx="1308100" cy="238760"/>
          </a:xfrm>
          <a:prstGeom prst="rect">
            <a:avLst/>
          </a:prstGeom>
        </p:spPr>
        <p:txBody>
          <a:bodyPr vert="horz" wrap="square" lIns="0" tIns="12700" rIns="0" bIns="0" rtlCol="0">
            <a:spAutoFit/>
          </a:bodyPr>
          <a:lstStyle/>
          <a:p>
            <a:pPr marL="12700">
              <a:lnSpc>
                <a:spcPct val="100000"/>
              </a:lnSpc>
              <a:spcBef>
                <a:spcPts val="100"/>
              </a:spcBef>
            </a:pPr>
            <a:r>
              <a:rPr sz="1400" dirty="0">
                <a:latin typeface="メイリオ"/>
                <a:cs typeface="メイリオ"/>
              </a:rPr>
              <a:t>楢葉町、</a:t>
            </a:r>
            <a:r>
              <a:rPr sz="1400" spc="-10" dirty="0">
                <a:latin typeface="Arial"/>
                <a:cs typeface="Arial"/>
              </a:rPr>
              <a:t>7800</a:t>
            </a:r>
            <a:r>
              <a:rPr sz="1400" spc="-50" dirty="0">
                <a:latin typeface="メイリオ"/>
                <a:cs typeface="メイリオ"/>
              </a:rPr>
              <a:t>⼈</a:t>
            </a:r>
            <a:endParaRPr sz="1400">
              <a:latin typeface="メイリオ"/>
              <a:cs typeface="メイリオ"/>
            </a:endParaRPr>
          </a:p>
        </p:txBody>
      </p:sp>
      <p:sp>
        <p:nvSpPr>
          <p:cNvPr id="14" name="object 14"/>
          <p:cNvSpPr txBox="1"/>
          <p:nvPr/>
        </p:nvSpPr>
        <p:spPr>
          <a:xfrm>
            <a:off x="3448236" y="3720084"/>
            <a:ext cx="596900" cy="455295"/>
          </a:xfrm>
          <a:prstGeom prst="rect">
            <a:avLst/>
          </a:prstGeom>
        </p:spPr>
        <p:txBody>
          <a:bodyPr vert="horz" wrap="square" lIns="0" tIns="12700" rIns="0" bIns="0" rtlCol="0">
            <a:spAutoFit/>
          </a:bodyPr>
          <a:lstStyle/>
          <a:p>
            <a:pPr marL="31750">
              <a:lnSpc>
                <a:spcPct val="100000"/>
              </a:lnSpc>
              <a:spcBef>
                <a:spcPts val="100"/>
              </a:spcBef>
            </a:pPr>
            <a:r>
              <a:rPr sz="1400" spc="-20" dirty="0">
                <a:latin typeface="メイリオ"/>
                <a:cs typeface="メイリオ"/>
              </a:rPr>
              <a:t>⽥村市</a:t>
            </a:r>
            <a:endParaRPr sz="1400">
              <a:latin typeface="メイリオ"/>
              <a:cs typeface="メイリオ"/>
            </a:endParaRPr>
          </a:p>
          <a:p>
            <a:pPr marL="12700">
              <a:lnSpc>
                <a:spcPct val="100000"/>
              </a:lnSpc>
              <a:spcBef>
                <a:spcPts val="25"/>
              </a:spcBef>
            </a:pPr>
            <a:r>
              <a:rPr sz="1400" spc="-10" dirty="0">
                <a:latin typeface="Arial"/>
                <a:cs typeface="Arial"/>
              </a:rPr>
              <a:t>2997</a:t>
            </a:r>
            <a:r>
              <a:rPr sz="1400" spc="-50" dirty="0">
                <a:latin typeface="メイリオ"/>
                <a:cs typeface="メイリオ"/>
              </a:rPr>
              <a:t>⼈</a:t>
            </a:r>
            <a:endParaRPr sz="1400">
              <a:latin typeface="メイリオ"/>
              <a:cs typeface="メイリオ"/>
            </a:endParaRPr>
          </a:p>
        </p:txBody>
      </p:sp>
      <p:sp>
        <p:nvSpPr>
          <p:cNvPr id="15" name="object 15"/>
          <p:cNvSpPr txBox="1"/>
          <p:nvPr/>
        </p:nvSpPr>
        <p:spPr>
          <a:xfrm>
            <a:off x="3068824" y="2970276"/>
            <a:ext cx="558800" cy="455295"/>
          </a:xfrm>
          <a:prstGeom prst="rect">
            <a:avLst/>
          </a:prstGeom>
        </p:spPr>
        <p:txBody>
          <a:bodyPr vert="horz" wrap="square" lIns="0" tIns="12700" rIns="0" bIns="0" rtlCol="0">
            <a:spAutoFit/>
          </a:bodyPr>
          <a:lstStyle/>
          <a:p>
            <a:pPr marL="12700">
              <a:lnSpc>
                <a:spcPct val="100000"/>
              </a:lnSpc>
              <a:spcBef>
                <a:spcPts val="100"/>
              </a:spcBef>
            </a:pPr>
            <a:r>
              <a:rPr sz="1400" spc="-20" dirty="0">
                <a:latin typeface="メイリオ"/>
                <a:cs typeface="メイリオ"/>
              </a:rPr>
              <a:t>葛尾村</a:t>
            </a:r>
            <a:endParaRPr sz="1400">
              <a:latin typeface="メイリオ"/>
              <a:cs typeface="メイリオ"/>
            </a:endParaRPr>
          </a:p>
          <a:p>
            <a:pPr marL="42545">
              <a:lnSpc>
                <a:spcPct val="100000"/>
              </a:lnSpc>
              <a:spcBef>
                <a:spcPts val="25"/>
              </a:spcBef>
            </a:pPr>
            <a:r>
              <a:rPr sz="1400" spc="-10" dirty="0">
                <a:latin typeface="Arial"/>
                <a:cs typeface="Arial"/>
              </a:rPr>
              <a:t>105</a:t>
            </a:r>
            <a:r>
              <a:rPr sz="1400" spc="-50" dirty="0">
                <a:latin typeface="メイリオ"/>
                <a:cs typeface="メイリオ"/>
              </a:rPr>
              <a:t>⼈</a:t>
            </a:r>
            <a:endParaRPr sz="1400">
              <a:latin typeface="メイリオ"/>
              <a:cs typeface="メイリオ"/>
            </a:endParaRPr>
          </a:p>
        </p:txBody>
      </p:sp>
      <p:sp>
        <p:nvSpPr>
          <p:cNvPr id="16" name="object 16"/>
          <p:cNvSpPr txBox="1"/>
          <p:nvPr/>
        </p:nvSpPr>
        <p:spPr>
          <a:xfrm>
            <a:off x="3163280" y="1805940"/>
            <a:ext cx="558800" cy="455295"/>
          </a:xfrm>
          <a:prstGeom prst="rect">
            <a:avLst/>
          </a:prstGeom>
        </p:spPr>
        <p:txBody>
          <a:bodyPr vert="horz" wrap="square" lIns="0" tIns="12700" rIns="0" bIns="0" rtlCol="0">
            <a:spAutoFit/>
          </a:bodyPr>
          <a:lstStyle/>
          <a:p>
            <a:pPr marL="12700">
              <a:lnSpc>
                <a:spcPct val="100000"/>
              </a:lnSpc>
              <a:spcBef>
                <a:spcPts val="100"/>
              </a:spcBef>
            </a:pPr>
            <a:r>
              <a:rPr sz="1400" spc="-20" dirty="0">
                <a:latin typeface="メイリオ"/>
                <a:cs typeface="メイリオ"/>
              </a:rPr>
              <a:t>川俣町</a:t>
            </a:r>
            <a:endParaRPr sz="1400">
              <a:latin typeface="メイリオ"/>
              <a:cs typeface="メイリオ"/>
            </a:endParaRPr>
          </a:p>
          <a:p>
            <a:pPr marL="92075">
              <a:lnSpc>
                <a:spcPct val="100000"/>
              </a:lnSpc>
              <a:spcBef>
                <a:spcPts val="20"/>
              </a:spcBef>
            </a:pPr>
            <a:r>
              <a:rPr sz="1400" spc="-10" dirty="0">
                <a:latin typeface="Arial"/>
                <a:cs typeface="Arial"/>
              </a:rPr>
              <a:t>12</a:t>
            </a:r>
            <a:r>
              <a:rPr sz="1400" spc="-50" dirty="0">
                <a:latin typeface="メイリオ"/>
                <a:cs typeface="メイリオ"/>
              </a:rPr>
              <a:t>⼈</a:t>
            </a:r>
            <a:endParaRPr sz="1400">
              <a:latin typeface="メイリオ"/>
              <a:cs typeface="メイリオ"/>
            </a:endParaRPr>
          </a:p>
        </p:txBody>
      </p:sp>
      <p:sp>
        <p:nvSpPr>
          <p:cNvPr id="17" name="object 17"/>
          <p:cNvSpPr txBox="1"/>
          <p:nvPr/>
        </p:nvSpPr>
        <p:spPr>
          <a:xfrm>
            <a:off x="4319774" y="4360164"/>
            <a:ext cx="596900" cy="455295"/>
          </a:xfrm>
          <a:prstGeom prst="rect">
            <a:avLst/>
          </a:prstGeom>
        </p:spPr>
        <p:txBody>
          <a:bodyPr vert="horz" wrap="square" lIns="0" tIns="12700" rIns="0" bIns="0" rtlCol="0">
            <a:spAutoFit/>
          </a:bodyPr>
          <a:lstStyle/>
          <a:p>
            <a:pPr marL="31750">
              <a:lnSpc>
                <a:spcPct val="100000"/>
              </a:lnSpc>
              <a:spcBef>
                <a:spcPts val="100"/>
              </a:spcBef>
            </a:pPr>
            <a:r>
              <a:rPr sz="1400" spc="-20" dirty="0">
                <a:latin typeface="メイリオ"/>
                <a:cs typeface="メイリオ"/>
              </a:rPr>
              <a:t>川内村</a:t>
            </a:r>
            <a:endParaRPr sz="1400">
              <a:latin typeface="メイリオ"/>
              <a:cs typeface="メイリオ"/>
            </a:endParaRPr>
          </a:p>
          <a:p>
            <a:pPr marL="12700">
              <a:lnSpc>
                <a:spcPct val="100000"/>
              </a:lnSpc>
              <a:spcBef>
                <a:spcPts val="20"/>
              </a:spcBef>
            </a:pPr>
            <a:r>
              <a:rPr sz="1400" spc="-10" dirty="0">
                <a:latin typeface="Arial"/>
                <a:cs typeface="Arial"/>
              </a:rPr>
              <a:t>2997</a:t>
            </a:r>
            <a:r>
              <a:rPr sz="1400" spc="-50" dirty="0">
                <a:latin typeface="メイリオ"/>
                <a:cs typeface="メイリオ"/>
              </a:rPr>
              <a:t>⼈</a:t>
            </a:r>
            <a:endParaRPr sz="1400">
              <a:latin typeface="メイリオ"/>
              <a:cs typeface="メイリオ"/>
            </a:endParaRPr>
          </a:p>
        </p:txBody>
      </p:sp>
      <p:sp>
        <p:nvSpPr>
          <p:cNvPr id="18" name="object 18"/>
          <p:cNvSpPr txBox="1"/>
          <p:nvPr/>
        </p:nvSpPr>
        <p:spPr>
          <a:xfrm>
            <a:off x="5912829" y="1943100"/>
            <a:ext cx="1338580" cy="238760"/>
          </a:xfrm>
          <a:prstGeom prst="rect">
            <a:avLst/>
          </a:prstGeom>
        </p:spPr>
        <p:txBody>
          <a:bodyPr vert="horz" wrap="square" lIns="0" tIns="12700" rIns="0" bIns="0" rtlCol="0">
            <a:spAutoFit/>
          </a:bodyPr>
          <a:lstStyle/>
          <a:p>
            <a:pPr marL="12700">
              <a:lnSpc>
                <a:spcPct val="100000"/>
              </a:lnSpc>
              <a:spcBef>
                <a:spcPts val="100"/>
              </a:spcBef>
            </a:pPr>
            <a:r>
              <a:rPr sz="1400" b="1" dirty="0">
                <a:solidFill>
                  <a:srgbClr val="40458C"/>
                </a:solidFill>
                <a:latin typeface="メイリオ"/>
                <a:cs typeface="メイリオ"/>
              </a:rPr>
              <a:t>合計︓約</a:t>
            </a:r>
            <a:r>
              <a:rPr sz="1400" b="1" spc="-10" dirty="0">
                <a:latin typeface="Arial"/>
                <a:cs typeface="Arial"/>
              </a:rPr>
              <a:t>7.3</a:t>
            </a:r>
            <a:r>
              <a:rPr sz="1400" b="1" spc="-25" dirty="0">
                <a:solidFill>
                  <a:srgbClr val="40458C"/>
                </a:solidFill>
                <a:latin typeface="メイリオ"/>
                <a:cs typeface="メイリオ"/>
              </a:rPr>
              <a:t>万⼈</a:t>
            </a:r>
            <a:endParaRPr sz="1400">
              <a:latin typeface="メイリオ"/>
              <a:cs typeface="メイリオ"/>
            </a:endParaRPr>
          </a:p>
        </p:txBody>
      </p:sp>
      <p:sp>
        <p:nvSpPr>
          <p:cNvPr id="19" name="object 19"/>
          <p:cNvSpPr txBox="1"/>
          <p:nvPr/>
        </p:nvSpPr>
        <p:spPr>
          <a:xfrm>
            <a:off x="6079562" y="3723132"/>
            <a:ext cx="1803400" cy="238760"/>
          </a:xfrm>
          <a:prstGeom prst="rect">
            <a:avLst/>
          </a:prstGeom>
        </p:spPr>
        <p:txBody>
          <a:bodyPr vert="horz" wrap="square" lIns="0" tIns="12700" rIns="0" bIns="0" rtlCol="0">
            <a:spAutoFit/>
          </a:bodyPr>
          <a:lstStyle/>
          <a:p>
            <a:pPr marL="12700">
              <a:lnSpc>
                <a:spcPct val="100000"/>
              </a:lnSpc>
              <a:spcBef>
                <a:spcPts val="100"/>
              </a:spcBef>
            </a:pPr>
            <a:r>
              <a:rPr sz="1400" spc="-5" dirty="0">
                <a:solidFill>
                  <a:srgbClr val="FF0000"/>
                </a:solidFill>
                <a:latin typeface="メイリオ"/>
                <a:cs typeface="メイリオ"/>
              </a:rPr>
              <a:t>福島第⼀原⼦⼒発電所</a:t>
            </a:r>
            <a:endParaRPr sz="1400">
              <a:latin typeface="メイリオ"/>
              <a:cs typeface="メイリオ"/>
            </a:endParaRPr>
          </a:p>
        </p:txBody>
      </p:sp>
      <p:sp>
        <p:nvSpPr>
          <p:cNvPr id="20" name="object 20"/>
          <p:cNvSpPr/>
          <p:nvPr/>
        </p:nvSpPr>
        <p:spPr>
          <a:xfrm>
            <a:off x="999785" y="902398"/>
            <a:ext cx="9693910" cy="784860"/>
          </a:xfrm>
          <a:custGeom>
            <a:avLst/>
            <a:gdLst/>
            <a:ahLst/>
            <a:cxnLst/>
            <a:rect l="l" t="t" r="r" b="b"/>
            <a:pathLst>
              <a:path w="9693910" h="784860">
                <a:moveTo>
                  <a:pt x="0" y="0"/>
                </a:moveTo>
                <a:lnTo>
                  <a:pt x="9693665" y="0"/>
                </a:lnTo>
                <a:lnTo>
                  <a:pt x="9693665" y="784790"/>
                </a:lnTo>
                <a:lnTo>
                  <a:pt x="0" y="784790"/>
                </a:lnTo>
                <a:lnTo>
                  <a:pt x="0" y="0"/>
                </a:lnTo>
                <a:close/>
              </a:path>
            </a:pathLst>
          </a:custGeom>
          <a:ln w="9525">
            <a:solidFill>
              <a:srgbClr val="40458C"/>
            </a:solidFill>
          </a:ln>
        </p:spPr>
        <p:txBody>
          <a:bodyPr wrap="square" lIns="0" tIns="0" rIns="0" bIns="0" rtlCol="0"/>
          <a:lstStyle/>
          <a:p>
            <a:endParaRPr/>
          </a:p>
        </p:txBody>
      </p:sp>
      <p:sp>
        <p:nvSpPr>
          <p:cNvPr id="21" name="object 21"/>
          <p:cNvSpPr txBox="1"/>
          <p:nvPr/>
        </p:nvSpPr>
        <p:spPr>
          <a:xfrm>
            <a:off x="1032784" y="909827"/>
            <a:ext cx="8625205" cy="731520"/>
          </a:xfrm>
          <a:prstGeom prst="rect">
            <a:avLst/>
          </a:prstGeom>
        </p:spPr>
        <p:txBody>
          <a:bodyPr vert="horz" wrap="square" lIns="0" tIns="12700" rIns="0" bIns="0" rtlCol="0">
            <a:spAutoFit/>
          </a:bodyPr>
          <a:lstStyle/>
          <a:p>
            <a:pPr marL="354965" indent="-342265">
              <a:lnSpc>
                <a:spcPct val="100000"/>
              </a:lnSpc>
              <a:spcBef>
                <a:spcPts val="100"/>
              </a:spcBef>
              <a:buClr>
                <a:srgbClr val="A6A6A6"/>
              </a:buClr>
              <a:buSzPct val="140000"/>
              <a:buFont typeface="Calibri"/>
              <a:buChar char="●"/>
              <a:tabLst>
                <a:tab pos="354965" algn="l"/>
              </a:tabLst>
            </a:pPr>
            <a:r>
              <a:rPr sz="2000" spc="-20" dirty="0">
                <a:latin typeface="游ゴシック"/>
                <a:cs typeface="游ゴシック"/>
              </a:rPr>
              <a:t>30km</a:t>
            </a:r>
            <a:r>
              <a:rPr sz="2000" spc="-5" dirty="0">
                <a:latin typeface="游ゴシック"/>
                <a:cs typeface="游ゴシック"/>
              </a:rPr>
              <a:t>沖合に係留することで、緊急に避難が必要な区域内に住⺠がいない</a:t>
            </a:r>
            <a:endParaRPr sz="2000">
              <a:latin typeface="游ゴシック"/>
              <a:cs typeface="游ゴシック"/>
            </a:endParaRPr>
          </a:p>
          <a:p>
            <a:pPr marL="354965" indent="-342265">
              <a:lnSpc>
                <a:spcPct val="100000"/>
              </a:lnSpc>
              <a:spcBef>
                <a:spcPts val="600"/>
              </a:spcBef>
              <a:buClr>
                <a:srgbClr val="A6A6A6"/>
              </a:buClr>
              <a:buSzPct val="140000"/>
              <a:buFont typeface="Calibri"/>
              <a:buChar char="●"/>
              <a:tabLst>
                <a:tab pos="354965" algn="l"/>
              </a:tabLst>
            </a:pPr>
            <a:r>
              <a:rPr sz="2000" spc="-5" dirty="0">
                <a:latin typeface="游ゴシック"/>
                <a:cs typeface="游ゴシック"/>
              </a:rPr>
              <a:t>航⾏中の船舶は事故の警報を受けて、⾃⼒で速やかな避難が可能</a:t>
            </a:r>
            <a:endParaRPr sz="2000">
              <a:latin typeface="游ゴシック"/>
              <a:cs typeface="游ゴシック"/>
            </a:endParaRPr>
          </a:p>
        </p:txBody>
      </p:sp>
      <p:grpSp>
        <p:nvGrpSpPr>
          <p:cNvPr id="22" name="object 22"/>
          <p:cNvGrpSpPr/>
          <p:nvPr/>
        </p:nvGrpSpPr>
        <p:grpSpPr>
          <a:xfrm>
            <a:off x="1202319" y="2134425"/>
            <a:ext cx="8201659" cy="3720465"/>
            <a:chOff x="1202319" y="2134425"/>
            <a:chExt cx="8201659" cy="3720465"/>
          </a:xfrm>
        </p:grpSpPr>
        <p:sp>
          <p:nvSpPr>
            <p:cNvPr id="23" name="object 23"/>
            <p:cNvSpPr/>
            <p:nvPr/>
          </p:nvSpPr>
          <p:spPr>
            <a:xfrm>
              <a:off x="3876131" y="2147125"/>
              <a:ext cx="3653154" cy="3653154"/>
            </a:xfrm>
            <a:custGeom>
              <a:avLst/>
              <a:gdLst/>
              <a:ahLst/>
              <a:cxnLst/>
              <a:rect l="l" t="t" r="r" b="b"/>
              <a:pathLst>
                <a:path w="3653154" h="3653154">
                  <a:moveTo>
                    <a:pt x="0" y="1826537"/>
                  </a:moveTo>
                  <a:lnTo>
                    <a:pt x="635" y="1777877"/>
                  </a:lnTo>
                  <a:lnTo>
                    <a:pt x="2531" y="1729531"/>
                  </a:lnTo>
                  <a:lnTo>
                    <a:pt x="5672" y="1681515"/>
                  </a:lnTo>
                  <a:lnTo>
                    <a:pt x="10043" y="1633844"/>
                  </a:lnTo>
                  <a:lnTo>
                    <a:pt x="15626" y="1586535"/>
                  </a:lnTo>
                  <a:lnTo>
                    <a:pt x="22407" y="1539603"/>
                  </a:lnTo>
                  <a:lnTo>
                    <a:pt x="30370" y="1493063"/>
                  </a:lnTo>
                  <a:lnTo>
                    <a:pt x="39499" y="1446932"/>
                  </a:lnTo>
                  <a:lnTo>
                    <a:pt x="49778" y="1401225"/>
                  </a:lnTo>
                  <a:lnTo>
                    <a:pt x="61191" y="1355959"/>
                  </a:lnTo>
                  <a:lnTo>
                    <a:pt x="73723" y="1311148"/>
                  </a:lnTo>
                  <a:lnTo>
                    <a:pt x="87358" y="1266810"/>
                  </a:lnTo>
                  <a:lnTo>
                    <a:pt x="102080" y="1222958"/>
                  </a:lnTo>
                  <a:lnTo>
                    <a:pt x="117874" y="1179610"/>
                  </a:lnTo>
                  <a:lnTo>
                    <a:pt x="134723" y="1136781"/>
                  </a:lnTo>
                  <a:lnTo>
                    <a:pt x="152611" y="1094487"/>
                  </a:lnTo>
                  <a:lnTo>
                    <a:pt x="171524" y="1052743"/>
                  </a:lnTo>
                  <a:lnTo>
                    <a:pt x="191444" y="1011566"/>
                  </a:lnTo>
                  <a:lnTo>
                    <a:pt x="212358" y="970971"/>
                  </a:lnTo>
                  <a:lnTo>
                    <a:pt x="234247" y="930973"/>
                  </a:lnTo>
                  <a:lnTo>
                    <a:pt x="257098" y="891590"/>
                  </a:lnTo>
                  <a:lnTo>
                    <a:pt x="280894" y="852836"/>
                  </a:lnTo>
                  <a:lnTo>
                    <a:pt x="305619" y="814727"/>
                  </a:lnTo>
                  <a:lnTo>
                    <a:pt x="331257" y="777279"/>
                  </a:lnTo>
                  <a:lnTo>
                    <a:pt x="357794" y="740508"/>
                  </a:lnTo>
                  <a:lnTo>
                    <a:pt x="385212" y="704430"/>
                  </a:lnTo>
                  <a:lnTo>
                    <a:pt x="413496" y="669060"/>
                  </a:lnTo>
                  <a:lnTo>
                    <a:pt x="442631" y="634414"/>
                  </a:lnTo>
                  <a:lnTo>
                    <a:pt x="472600" y="600509"/>
                  </a:lnTo>
                  <a:lnTo>
                    <a:pt x="503389" y="567358"/>
                  </a:lnTo>
                  <a:lnTo>
                    <a:pt x="534980" y="534980"/>
                  </a:lnTo>
                  <a:lnTo>
                    <a:pt x="567358" y="503389"/>
                  </a:lnTo>
                  <a:lnTo>
                    <a:pt x="600509" y="472600"/>
                  </a:lnTo>
                  <a:lnTo>
                    <a:pt x="634414" y="442631"/>
                  </a:lnTo>
                  <a:lnTo>
                    <a:pt x="669060" y="413496"/>
                  </a:lnTo>
                  <a:lnTo>
                    <a:pt x="704430" y="385212"/>
                  </a:lnTo>
                  <a:lnTo>
                    <a:pt x="740508" y="357794"/>
                  </a:lnTo>
                  <a:lnTo>
                    <a:pt x="777279" y="331257"/>
                  </a:lnTo>
                  <a:lnTo>
                    <a:pt x="814727" y="305619"/>
                  </a:lnTo>
                  <a:lnTo>
                    <a:pt x="852836" y="280894"/>
                  </a:lnTo>
                  <a:lnTo>
                    <a:pt x="891590" y="257098"/>
                  </a:lnTo>
                  <a:lnTo>
                    <a:pt x="930973" y="234247"/>
                  </a:lnTo>
                  <a:lnTo>
                    <a:pt x="970971" y="212358"/>
                  </a:lnTo>
                  <a:lnTo>
                    <a:pt x="1011566" y="191444"/>
                  </a:lnTo>
                  <a:lnTo>
                    <a:pt x="1052743" y="171524"/>
                  </a:lnTo>
                  <a:lnTo>
                    <a:pt x="1094487" y="152611"/>
                  </a:lnTo>
                  <a:lnTo>
                    <a:pt x="1136781" y="134723"/>
                  </a:lnTo>
                  <a:lnTo>
                    <a:pt x="1179610" y="117874"/>
                  </a:lnTo>
                  <a:lnTo>
                    <a:pt x="1222958" y="102080"/>
                  </a:lnTo>
                  <a:lnTo>
                    <a:pt x="1266810" y="87358"/>
                  </a:lnTo>
                  <a:lnTo>
                    <a:pt x="1311148" y="73723"/>
                  </a:lnTo>
                  <a:lnTo>
                    <a:pt x="1355959" y="61191"/>
                  </a:lnTo>
                  <a:lnTo>
                    <a:pt x="1401225" y="49778"/>
                  </a:lnTo>
                  <a:lnTo>
                    <a:pt x="1446932" y="39499"/>
                  </a:lnTo>
                  <a:lnTo>
                    <a:pt x="1493063" y="30370"/>
                  </a:lnTo>
                  <a:lnTo>
                    <a:pt x="1539603" y="22407"/>
                  </a:lnTo>
                  <a:lnTo>
                    <a:pt x="1586535" y="15626"/>
                  </a:lnTo>
                  <a:lnTo>
                    <a:pt x="1633844" y="10043"/>
                  </a:lnTo>
                  <a:lnTo>
                    <a:pt x="1681515" y="5672"/>
                  </a:lnTo>
                  <a:lnTo>
                    <a:pt x="1729531" y="2531"/>
                  </a:lnTo>
                  <a:lnTo>
                    <a:pt x="1777877" y="635"/>
                  </a:lnTo>
                  <a:lnTo>
                    <a:pt x="1826537" y="0"/>
                  </a:lnTo>
                  <a:lnTo>
                    <a:pt x="1875196" y="635"/>
                  </a:lnTo>
                  <a:lnTo>
                    <a:pt x="1923542" y="2531"/>
                  </a:lnTo>
                  <a:lnTo>
                    <a:pt x="1971558" y="5672"/>
                  </a:lnTo>
                  <a:lnTo>
                    <a:pt x="2019229" y="10043"/>
                  </a:lnTo>
                  <a:lnTo>
                    <a:pt x="2066538" y="15626"/>
                  </a:lnTo>
                  <a:lnTo>
                    <a:pt x="2113471" y="22407"/>
                  </a:lnTo>
                  <a:lnTo>
                    <a:pt x="2160010" y="30370"/>
                  </a:lnTo>
                  <a:lnTo>
                    <a:pt x="2206141" y="39499"/>
                  </a:lnTo>
                  <a:lnTo>
                    <a:pt x="2251848" y="49778"/>
                  </a:lnTo>
                  <a:lnTo>
                    <a:pt x="2297114" y="61191"/>
                  </a:lnTo>
                  <a:lnTo>
                    <a:pt x="2341925" y="73723"/>
                  </a:lnTo>
                  <a:lnTo>
                    <a:pt x="2386264" y="87358"/>
                  </a:lnTo>
                  <a:lnTo>
                    <a:pt x="2430115" y="102080"/>
                  </a:lnTo>
                  <a:lnTo>
                    <a:pt x="2473463" y="117874"/>
                  </a:lnTo>
                  <a:lnTo>
                    <a:pt x="2516293" y="134723"/>
                  </a:lnTo>
                  <a:lnTo>
                    <a:pt x="2558587" y="152611"/>
                  </a:lnTo>
                  <a:lnTo>
                    <a:pt x="2600331" y="171524"/>
                  </a:lnTo>
                  <a:lnTo>
                    <a:pt x="2641508" y="191444"/>
                  </a:lnTo>
                  <a:lnTo>
                    <a:pt x="2682103" y="212358"/>
                  </a:lnTo>
                  <a:lnTo>
                    <a:pt x="2722100" y="234247"/>
                  </a:lnTo>
                  <a:lnTo>
                    <a:pt x="2761484" y="257098"/>
                  </a:lnTo>
                  <a:lnTo>
                    <a:pt x="2800238" y="280894"/>
                  </a:lnTo>
                  <a:lnTo>
                    <a:pt x="2838347" y="305619"/>
                  </a:lnTo>
                  <a:lnTo>
                    <a:pt x="2875794" y="331257"/>
                  </a:lnTo>
                  <a:lnTo>
                    <a:pt x="2912565" y="357794"/>
                  </a:lnTo>
                  <a:lnTo>
                    <a:pt x="2948644" y="385212"/>
                  </a:lnTo>
                  <a:lnTo>
                    <a:pt x="2984014" y="413496"/>
                  </a:lnTo>
                  <a:lnTo>
                    <a:pt x="3018659" y="442631"/>
                  </a:lnTo>
                  <a:lnTo>
                    <a:pt x="3052565" y="472600"/>
                  </a:lnTo>
                  <a:lnTo>
                    <a:pt x="3085715" y="503389"/>
                  </a:lnTo>
                  <a:lnTo>
                    <a:pt x="3118094" y="534980"/>
                  </a:lnTo>
                  <a:lnTo>
                    <a:pt x="3149685" y="567358"/>
                  </a:lnTo>
                  <a:lnTo>
                    <a:pt x="3180473" y="600509"/>
                  </a:lnTo>
                  <a:lnTo>
                    <a:pt x="3210443" y="634414"/>
                  </a:lnTo>
                  <a:lnTo>
                    <a:pt x="3239578" y="669060"/>
                  </a:lnTo>
                  <a:lnTo>
                    <a:pt x="3267862" y="704430"/>
                  </a:lnTo>
                  <a:lnTo>
                    <a:pt x="3295280" y="740508"/>
                  </a:lnTo>
                  <a:lnTo>
                    <a:pt x="3321817" y="777279"/>
                  </a:lnTo>
                  <a:lnTo>
                    <a:pt x="3347455" y="814727"/>
                  </a:lnTo>
                  <a:lnTo>
                    <a:pt x="3372180" y="852836"/>
                  </a:lnTo>
                  <a:lnTo>
                    <a:pt x="3395976" y="891590"/>
                  </a:lnTo>
                  <a:lnTo>
                    <a:pt x="3418827" y="930973"/>
                  </a:lnTo>
                  <a:lnTo>
                    <a:pt x="3440716" y="970971"/>
                  </a:lnTo>
                  <a:lnTo>
                    <a:pt x="3461630" y="1011566"/>
                  </a:lnTo>
                  <a:lnTo>
                    <a:pt x="3481550" y="1052743"/>
                  </a:lnTo>
                  <a:lnTo>
                    <a:pt x="3500463" y="1094487"/>
                  </a:lnTo>
                  <a:lnTo>
                    <a:pt x="3518351" y="1136781"/>
                  </a:lnTo>
                  <a:lnTo>
                    <a:pt x="3535200" y="1179610"/>
                  </a:lnTo>
                  <a:lnTo>
                    <a:pt x="3550994" y="1222958"/>
                  </a:lnTo>
                  <a:lnTo>
                    <a:pt x="3565716" y="1266810"/>
                  </a:lnTo>
                  <a:lnTo>
                    <a:pt x="3579351" y="1311148"/>
                  </a:lnTo>
                  <a:lnTo>
                    <a:pt x="3591883" y="1355959"/>
                  </a:lnTo>
                  <a:lnTo>
                    <a:pt x="3603296" y="1401225"/>
                  </a:lnTo>
                  <a:lnTo>
                    <a:pt x="3613575" y="1446932"/>
                  </a:lnTo>
                  <a:lnTo>
                    <a:pt x="3622704" y="1493063"/>
                  </a:lnTo>
                  <a:lnTo>
                    <a:pt x="3630667" y="1539603"/>
                  </a:lnTo>
                  <a:lnTo>
                    <a:pt x="3637448" y="1586535"/>
                  </a:lnTo>
                  <a:lnTo>
                    <a:pt x="3643031" y="1633844"/>
                  </a:lnTo>
                  <a:lnTo>
                    <a:pt x="3647402" y="1681515"/>
                  </a:lnTo>
                  <a:lnTo>
                    <a:pt x="3650543" y="1729531"/>
                  </a:lnTo>
                  <a:lnTo>
                    <a:pt x="3652439" y="1777877"/>
                  </a:lnTo>
                  <a:lnTo>
                    <a:pt x="3653075" y="1826537"/>
                  </a:lnTo>
                  <a:lnTo>
                    <a:pt x="3652439" y="1875196"/>
                  </a:lnTo>
                  <a:lnTo>
                    <a:pt x="3650543" y="1923542"/>
                  </a:lnTo>
                  <a:lnTo>
                    <a:pt x="3647402" y="1971558"/>
                  </a:lnTo>
                  <a:lnTo>
                    <a:pt x="3643031" y="2019229"/>
                  </a:lnTo>
                  <a:lnTo>
                    <a:pt x="3637448" y="2066538"/>
                  </a:lnTo>
                  <a:lnTo>
                    <a:pt x="3630667" y="2113471"/>
                  </a:lnTo>
                  <a:lnTo>
                    <a:pt x="3622704" y="2160010"/>
                  </a:lnTo>
                  <a:lnTo>
                    <a:pt x="3613575" y="2206141"/>
                  </a:lnTo>
                  <a:lnTo>
                    <a:pt x="3603296" y="2251848"/>
                  </a:lnTo>
                  <a:lnTo>
                    <a:pt x="3591883" y="2297114"/>
                  </a:lnTo>
                  <a:lnTo>
                    <a:pt x="3579351" y="2341925"/>
                  </a:lnTo>
                  <a:lnTo>
                    <a:pt x="3565716" y="2386264"/>
                  </a:lnTo>
                  <a:lnTo>
                    <a:pt x="3550994" y="2430115"/>
                  </a:lnTo>
                  <a:lnTo>
                    <a:pt x="3535200" y="2473463"/>
                  </a:lnTo>
                  <a:lnTo>
                    <a:pt x="3518351" y="2516293"/>
                  </a:lnTo>
                  <a:lnTo>
                    <a:pt x="3500463" y="2558587"/>
                  </a:lnTo>
                  <a:lnTo>
                    <a:pt x="3481550" y="2600331"/>
                  </a:lnTo>
                  <a:lnTo>
                    <a:pt x="3461630" y="2641508"/>
                  </a:lnTo>
                  <a:lnTo>
                    <a:pt x="3440716" y="2682103"/>
                  </a:lnTo>
                  <a:lnTo>
                    <a:pt x="3418827" y="2722100"/>
                  </a:lnTo>
                  <a:lnTo>
                    <a:pt x="3395976" y="2761484"/>
                  </a:lnTo>
                  <a:lnTo>
                    <a:pt x="3372180" y="2800238"/>
                  </a:lnTo>
                  <a:lnTo>
                    <a:pt x="3347455" y="2838347"/>
                  </a:lnTo>
                  <a:lnTo>
                    <a:pt x="3321817" y="2875794"/>
                  </a:lnTo>
                  <a:lnTo>
                    <a:pt x="3295280" y="2912565"/>
                  </a:lnTo>
                  <a:lnTo>
                    <a:pt x="3267862" y="2948644"/>
                  </a:lnTo>
                  <a:lnTo>
                    <a:pt x="3239578" y="2984014"/>
                  </a:lnTo>
                  <a:lnTo>
                    <a:pt x="3210443" y="3018659"/>
                  </a:lnTo>
                  <a:lnTo>
                    <a:pt x="3180473" y="3052565"/>
                  </a:lnTo>
                  <a:lnTo>
                    <a:pt x="3149685" y="3085715"/>
                  </a:lnTo>
                  <a:lnTo>
                    <a:pt x="3118094" y="3118094"/>
                  </a:lnTo>
                  <a:lnTo>
                    <a:pt x="3085715" y="3149685"/>
                  </a:lnTo>
                  <a:lnTo>
                    <a:pt x="3052565" y="3180473"/>
                  </a:lnTo>
                  <a:lnTo>
                    <a:pt x="3018659" y="3210443"/>
                  </a:lnTo>
                  <a:lnTo>
                    <a:pt x="2984014" y="3239578"/>
                  </a:lnTo>
                  <a:lnTo>
                    <a:pt x="2948644" y="3267862"/>
                  </a:lnTo>
                  <a:lnTo>
                    <a:pt x="2912565" y="3295280"/>
                  </a:lnTo>
                  <a:lnTo>
                    <a:pt x="2875794" y="3321817"/>
                  </a:lnTo>
                  <a:lnTo>
                    <a:pt x="2838347" y="3347455"/>
                  </a:lnTo>
                  <a:lnTo>
                    <a:pt x="2800238" y="3372180"/>
                  </a:lnTo>
                  <a:lnTo>
                    <a:pt x="2761484" y="3395976"/>
                  </a:lnTo>
                  <a:lnTo>
                    <a:pt x="2722100" y="3418827"/>
                  </a:lnTo>
                  <a:lnTo>
                    <a:pt x="2682103" y="3440716"/>
                  </a:lnTo>
                  <a:lnTo>
                    <a:pt x="2641508" y="3461630"/>
                  </a:lnTo>
                  <a:lnTo>
                    <a:pt x="2600331" y="3481550"/>
                  </a:lnTo>
                  <a:lnTo>
                    <a:pt x="2558587" y="3500463"/>
                  </a:lnTo>
                  <a:lnTo>
                    <a:pt x="2516293" y="3518351"/>
                  </a:lnTo>
                  <a:lnTo>
                    <a:pt x="2473463" y="3535200"/>
                  </a:lnTo>
                  <a:lnTo>
                    <a:pt x="2430115" y="3550994"/>
                  </a:lnTo>
                  <a:lnTo>
                    <a:pt x="2386264" y="3565716"/>
                  </a:lnTo>
                  <a:lnTo>
                    <a:pt x="2341925" y="3579351"/>
                  </a:lnTo>
                  <a:lnTo>
                    <a:pt x="2297114" y="3591883"/>
                  </a:lnTo>
                  <a:lnTo>
                    <a:pt x="2251848" y="3603296"/>
                  </a:lnTo>
                  <a:lnTo>
                    <a:pt x="2206141" y="3613575"/>
                  </a:lnTo>
                  <a:lnTo>
                    <a:pt x="2160010" y="3622704"/>
                  </a:lnTo>
                  <a:lnTo>
                    <a:pt x="2113471" y="3630667"/>
                  </a:lnTo>
                  <a:lnTo>
                    <a:pt x="2066538" y="3637448"/>
                  </a:lnTo>
                  <a:lnTo>
                    <a:pt x="2019229" y="3643031"/>
                  </a:lnTo>
                  <a:lnTo>
                    <a:pt x="1971558" y="3647402"/>
                  </a:lnTo>
                  <a:lnTo>
                    <a:pt x="1923542" y="3650543"/>
                  </a:lnTo>
                  <a:lnTo>
                    <a:pt x="1875196" y="3652439"/>
                  </a:lnTo>
                  <a:lnTo>
                    <a:pt x="1826537" y="3653075"/>
                  </a:lnTo>
                  <a:lnTo>
                    <a:pt x="1777877" y="3652439"/>
                  </a:lnTo>
                  <a:lnTo>
                    <a:pt x="1729531" y="3650543"/>
                  </a:lnTo>
                  <a:lnTo>
                    <a:pt x="1681515" y="3647402"/>
                  </a:lnTo>
                  <a:lnTo>
                    <a:pt x="1633844" y="3643031"/>
                  </a:lnTo>
                  <a:lnTo>
                    <a:pt x="1586535" y="3637448"/>
                  </a:lnTo>
                  <a:lnTo>
                    <a:pt x="1539603" y="3630667"/>
                  </a:lnTo>
                  <a:lnTo>
                    <a:pt x="1493063" y="3622704"/>
                  </a:lnTo>
                  <a:lnTo>
                    <a:pt x="1446932" y="3613575"/>
                  </a:lnTo>
                  <a:lnTo>
                    <a:pt x="1401225" y="3603296"/>
                  </a:lnTo>
                  <a:lnTo>
                    <a:pt x="1355959" y="3591883"/>
                  </a:lnTo>
                  <a:lnTo>
                    <a:pt x="1311148" y="3579351"/>
                  </a:lnTo>
                  <a:lnTo>
                    <a:pt x="1266810" y="3565716"/>
                  </a:lnTo>
                  <a:lnTo>
                    <a:pt x="1222958" y="3550994"/>
                  </a:lnTo>
                  <a:lnTo>
                    <a:pt x="1179610" y="3535200"/>
                  </a:lnTo>
                  <a:lnTo>
                    <a:pt x="1136781" y="3518351"/>
                  </a:lnTo>
                  <a:lnTo>
                    <a:pt x="1094487" y="3500463"/>
                  </a:lnTo>
                  <a:lnTo>
                    <a:pt x="1052743" y="3481550"/>
                  </a:lnTo>
                  <a:lnTo>
                    <a:pt x="1011566" y="3461630"/>
                  </a:lnTo>
                  <a:lnTo>
                    <a:pt x="970971" y="3440716"/>
                  </a:lnTo>
                  <a:lnTo>
                    <a:pt x="930973" y="3418827"/>
                  </a:lnTo>
                  <a:lnTo>
                    <a:pt x="891590" y="3395976"/>
                  </a:lnTo>
                  <a:lnTo>
                    <a:pt x="852836" y="3372180"/>
                  </a:lnTo>
                  <a:lnTo>
                    <a:pt x="814727" y="3347455"/>
                  </a:lnTo>
                  <a:lnTo>
                    <a:pt x="777279" y="3321817"/>
                  </a:lnTo>
                  <a:lnTo>
                    <a:pt x="740508" y="3295280"/>
                  </a:lnTo>
                  <a:lnTo>
                    <a:pt x="704430" y="3267862"/>
                  </a:lnTo>
                  <a:lnTo>
                    <a:pt x="669060" y="3239578"/>
                  </a:lnTo>
                  <a:lnTo>
                    <a:pt x="634414" y="3210443"/>
                  </a:lnTo>
                  <a:lnTo>
                    <a:pt x="600509" y="3180473"/>
                  </a:lnTo>
                  <a:lnTo>
                    <a:pt x="567358" y="3149685"/>
                  </a:lnTo>
                  <a:lnTo>
                    <a:pt x="534980" y="3118094"/>
                  </a:lnTo>
                  <a:lnTo>
                    <a:pt x="503389" y="3085715"/>
                  </a:lnTo>
                  <a:lnTo>
                    <a:pt x="472600" y="3052565"/>
                  </a:lnTo>
                  <a:lnTo>
                    <a:pt x="442631" y="3018659"/>
                  </a:lnTo>
                  <a:lnTo>
                    <a:pt x="413496" y="2984014"/>
                  </a:lnTo>
                  <a:lnTo>
                    <a:pt x="385212" y="2948644"/>
                  </a:lnTo>
                  <a:lnTo>
                    <a:pt x="357794" y="2912565"/>
                  </a:lnTo>
                  <a:lnTo>
                    <a:pt x="331257" y="2875794"/>
                  </a:lnTo>
                  <a:lnTo>
                    <a:pt x="305619" y="2838347"/>
                  </a:lnTo>
                  <a:lnTo>
                    <a:pt x="280894" y="2800238"/>
                  </a:lnTo>
                  <a:lnTo>
                    <a:pt x="257098" y="2761484"/>
                  </a:lnTo>
                  <a:lnTo>
                    <a:pt x="234247" y="2722100"/>
                  </a:lnTo>
                  <a:lnTo>
                    <a:pt x="212358" y="2682103"/>
                  </a:lnTo>
                  <a:lnTo>
                    <a:pt x="191444" y="2641508"/>
                  </a:lnTo>
                  <a:lnTo>
                    <a:pt x="171524" y="2600331"/>
                  </a:lnTo>
                  <a:lnTo>
                    <a:pt x="152611" y="2558587"/>
                  </a:lnTo>
                  <a:lnTo>
                    <a:pt x="134723" y="2516293"/>
                  </a:lnTo>
                  <a:lnTo>
                    <a:pt x="117874" y="2473463"/>
                  </a:lnTo>
                  <a:lnTo>
                    <a:pt x="102080" y="2430115"/>
                  </a:lnTo>
                  <a:lnTo>
                    <a:pt x="87358" y="2386264"/>
                  </a:lnTo>
                  <a:lnTo>
                    <a:pt x="73723" y="2341925"/>
                  </a:lnTo>
                  <a:lnTo>
                    <a:pt x="61191" y="2297114"/>
                  </a:lnTo>
                  <a:lnTo>
                    <a:pt x="49778" y="2251848"/>
                  </a:lnTo>
                  <a:lnTo>
                    <a:pt x="39499" y="2206141"/>
                  </a:lnTo>
                  <a:lnTo>
                    <a:pt x="30370" y="2160010"/>
                  </a:lnTo>
                  <a:lnTo>
                    <a:pt x="22407" y="2113471"/>
                  </a:lnTo>
                  <a:lnTo>
                    <a:pt x="15626" y="2066538"/>
                  </a:lnTo>
                  <a:lnTo>
                    <a:pt x="10043" y="2019229"/>
                  </a:lnTo>
                  <a:lnTo>
                    <a:pt x="5672" y="1971558"/>
                  </a:lnTo>
                  <a:lnTo>
                    <a:pt x="2531" y="1923542"/>
                  </a:lnTo>
                  <a:lnTo>
                    <a:pt x="635" y="1875196"/>
                  </a:lnTo>
                  <a:lnTo>
                    <a:pt x="0" y="1826537"/>
                  </a:lnTo>
                  <a:close/>
                </a:path>
              </a:pathLst>
            </a:custGeom>
            <a:ln w="25400">
              <a:solidFill>
                <a:srgbClr val="395E89"/>
              </a:solidFill>
            </a:ln>
          </p:spPr>
          <p:txBody>
            <a:bodyPr wrap="square" lIns="0" tIns="0" rIns="0" bIns="0" rtlCol="0"/>
            <a:lstStyle/>
            <a:p>
              <a:endParaRPr/>
            </a:p>
          </p:txBody>
        </p:sp>
        <p:sp>
          <p:nvSpPr>
            <p:cNvPr id="24" name="object 24"/>
            <p:cNvSpPr/>
            <p:nvPr/>
          </p:nvSpPr>
          <p:spPr>
            <a:xfrm>
              <a:off x="5738163" y="2188839"/>
              <a:ext cx="3653154" cy="3653154"/>
            </a:xfrm>
            <a:custGeom>
              <a:avLst/>
              <a:gdLst/>
              <a:ahLst/>
              <a:cxnLst/>
              <a:rect l="l" t="t" r="r" b="b"/>
              <a:pathLst>
                <a:path w="3653154" h="3653154">
                  <a:moveTo>
                    <a:pt x="0" y="1826537"/>
                  </a:moveTo>
                  <a:lnTo>
                    <a:pt x="635" y="1777877"/>
                  </a:lnTo>
                  <a:lnTo>
                    <a:pt x="2531" y="1729531"/>
                  </a:lnTo>
                  <a:lnTo>
                    <a:pt x="5672" y="1681515"/>
                  </a:lnTo>
                  <a:lnTo>
                    <a:pt x="10043" y="1633844"/>
                  </a:lnTo>
                  <a:lnTo>
                    <a:pt x="15626" y="1586535"/>
                  </a:lnTo>
                  <a:lnTo>
                    <a:pt x="22407" y="1539603"/>
                  </a:lnTo>
                  <a:lnTo>
                    <a:pt x="30370" y="1493063"/>
                  </a:lnTo>
                  <a:lnTo>
                    <a:pt x="39499" y="1446932"/>
                  </a:lnTo>
                  <a:lnTo>
                    <a:pt x="49778" y="1401225"/>
                  </a:lnTo>
                  <a:lnTo>
                    <a:pt x="61191" y="1355959"/>
                  </a:lnTo>
                  <a:lnTo>
                    <a:pt x="73723" y="1311148"/>
                  </a:lnTo>
                  <a:lnTo>
                    <a:pt x="87358" y="1266810"/>
                  </a:lnTo>
                  <a:lnTo>
                    <a:pt x="102080" y="1222958"/>
                  </a:lnTo>
                  <a:lnTo>
                    <a:pt x="117874" y="1179610"/>
                  </a:lnTo>
                  <a:lnTo>
                    <a:pt x="134723" y="1136781"/>
                  </a:lnTo>
                  <a:lnTo>
                    <a:pt x="152611" y="1094487"/>
                  </a:lnTo>
                  <a:lnTo>
                    <a:pt x="171524" y="1052743"/>
                  </a:lnTo>
                  <a:lnTo>
                    <a:pt x="191444" y="1011566"/>
                  </a:lnTo>
                  <a:lnTo>
                    <a:pt x="212358" y="970971"/>
                  </a:lnTo>
                  <a:lnTo>
                    <a:pt x="234247" y="930973"/>
                  </a:lnTo>
                  <a:lnTo>
                    <a:pt x="257098" y="891590"/>
                  </a:lnTo>
                  <a:lnTo>
                    <a:pt x="280894" y="852836"/>
                  </a:lnTo>
                  <a:lnTo>
                    <a:pt x="305619" y="814727"/>
                  </a:lnTo>
                  <a:lnTo>
                    <a:pt x="331257" y="777279"/>
                  </a:lnTo>
                  <a:lnTo>
                    <a:pt x="357794" y="740508"/>
                  </a:lnTo>
                  <a:lnTo>
                    <a:pt x="385212" y="704430"/>
                  </a:lnTo>
                  <a:lnTo>
                    <a:pt x="413496" y="669060"/>
                  </a:lnTo>
                  <a:lnTo>
                    <a:pt x="442631" y="634414"/>
                  </a:lnTo>
                  <a:lnTo>
                    <a:pt x="472600" y="600509"/>
                  </a:lnTo>
                  <a:lnTo>
                    <a:pt x="503389" y="567358"/>
                  </a:lnTo>
                  <a:lnTo>
                    <a:pt x="534980" y="534980"/>
                  </a:lnTo>
                  <a:lnTo>
                    <a:pt x="567358" y="503389"/>
                  </a:lnTo>
                  <a:lnTo>
                    <a:pt x="600509" y="472600"/>
                  </a:lnTo>
                  <a:lnTo>
                    <a:pt x="634414" y="442631"/>
                  </a:lnTo>
                  <a:lnTo>
                    <a:pt x="669060" y="413496"/>
                  </a:lnTo>
                  <a:lnTo>
                    <a:pt x="704430" y="385212"/>
                  </a:lnTo>
                  <a:lnTo>
                    <a:pt x="740508" y="357794"/>
                  </a:lnTo>
                  <a:lnTo>
                    <a:pt x="777279" y="331257"/>
                  </a:lnTo>
                  <a:lnTo>
                    <a:pt x="814727" y="305619"/>
                  </a:lnTo>
                  <a:lnTo>
                    <a:pt x="852836" y="280894"/>
                  </a:lnTo>
                  <a:lnTo>
                    <a:pt x="891590" y="257098"/>
                  </a:lnTo>
                  <a:lnTo>
                    <a:pt x="930973" y="234247"/>
                  </a:lnTo>
                  <a:lnTo>
                    <a:pt x="970971" y="212358"/>
                  </a:lnTo>
                  <a:lnTo>
                    <a:pt x="1011566" y="191444"/>
                  </a:lnTo>
                  <a:lnTo>
                    <a:pt x="1052743" y="171524"/>
                  </a:lnTo>
                  <a:lnTo>
                    <a:pt x="1094487" y="152611"/>
                  </a:lnTo>
                  <a:lnTo>
                    <a:pt x="1136781" y="134723"/>
                  </a:lnTo>
                  <a:lnTo>
                    <a:pt x="1179610" y="117874"/>
                  </a:lnTo>
                  <a:lnTo>
                    <a:pt x="1222958" y="102080"/>
                  </a:lnTo>
                  <a:lnTo>
                    <a:pt x="1266810" y="87358"/>
                  </a:lnTo>
                  <a:lnTo>
                    <a:pt x="1311148" y="73723"/>
                  </a:lnTo>
                  <a:lnTo>
                    <a:pt x="1355959" y="61191"/>
                  </a:lnTo>
                  <a:lnTo>
                    <a:pt x="1401225" y="49778"/>
                  </a:lnTo>
                  <a:lnTo>
                    <a:pt x="1446932" y="39499"/>
                  </a:lnTo>
                  <a:lnTo>
                    <a:pt x="1493063" y="30370"/>
                  </a:lnTo>
                  <a:lnTo>
                    <a:pt x="1539603" y="22407"/>
                  </a:lnTo>
                  <a:lnTo>
                    <a:pt x="1586535" y="15626"/>
                  </a:lnTo>
                  <a:lnTo>
                    <a:pt x="1633844" y="10043"/>
                  </a:lnTo>
                  <a:lnTo>
                    <a:pt x="1681515" y="5672"/>
                  </a:lnTo>
                  <a:lnTo>
                    <a:pt x="1729531" y="2531"/>
                  </a:lnTo>
                  <a:lnTo>
                    <a:pt x="1777877" y="635"/>
                  </a:lnTo>
                  <a:lnTo>
                    <a:pt x="1826537" y="0"/>
                  </a:lnTo>
                  <a:lnTo>
                    <a:pt x="1875196" y="635"/>
                  </a:lnTo>
                  <a:lnTo>
                    <a:pt x="1923542" y="2531"/>
                  </a:lnTo>
                  <a:lnTo>
                    <a:pt x="1971558" y="5672"/>
                  </a:lnTo>
                  <a:lnTo>
                    <a:pt x="2019229" y="10043"/>
                  </a:lnTo>
                  <a:lnTo>
                    <a:pt x="2066538" y="15626"/>
                  </a:lnTo>
                  <a:lnTo>
                    <a:pt x="2113471" y="22407"/>
                  </a:lnTo>
                  <a:lnTo>
                    <a:pt x="2160010" y="30370"/>
                  </a:lnTo>
                  <a:lnTo>
                    <a:pt x="2206141" y="39499"/>
                  </a:lnTo>
                  <a:lnTo>
                    <a:pt x="2251848" y="49778"/>
                  </a:lnTo>
                  <a:lnTo>
                    <a:pt x="2297114" y="61191"/>
                  </a:lnTo>
                  <a:lnTo>
                    <a:pt x="2341925" y="73723"/>
                  </a:lnTo>
                  <a:lnTo>
                    <a:pt x="2386264" y="87358"/>
                  </a:lnTo>
                  <a:lnTo>
                    <a:pt x="2430115" y="102080"/>
                  </a:lnTo>
                  <a:lnTo>
                    <a:pt x="2473463" y="117874"/>
                  </a:lnTo>
                  <a:lnTo>
                    <a:pt x="2516293" y="134723"/>
                  </a:lnTo>
                  <a:lnTo>
                    <a:pt x="2558587" y="152611"/>
                  </a:lnTo>
                  <a:lnTo>
                    <a:pt x="2600331" y="171524"/>
                  </a:lnTo>
                  <a:lnTo>
                    <a:pt x="2641508" y="191444"/>
                  </a:lnTo>
                  <a:lnTo>
                    <a:pt x="2682103" y="212358"/>
                  </a:lnTo>
                  <a:lnTo>
                    <a:pt x="2722100" y="234247"/>
                  </a:lnTo>
                  <a:lnTo>
                    <a:pt x="2761484" y="257098"/>
                  </a:lnTo>
                  <a:lnTo>
                    <a:pt x="2800238" y="280894"/>
                  </a:lnTo>
                  <a:lnTo>
                    <a:pt x="2838347" y="305619"/>
                  </a:lnTo>
                  <a:lnTo>
                    <a:pt x="2875794" y="331257"/>
                  </a:lnTo>
                  <a:lnTo>
                    <a:pt x="2912565" y="357794"/>
                  </a:lnTo>
                  <a:lnTo>
                    <a:pt x="2948644" y="385212"/>
                  </a:lnTo>
                  <a:lnTo>
                    <a:pt x="2984014" y="413496"/>
                  </a:lnTo>
                  <a:lnTo>
                    <a:pt x="3018659" y="442631"/>
                  </a:lnTo>
                  <a:lnTo>
                    <a:pt x="3052565" y="472600"/>
                  </a:lnTo>
                  <a:lnTo>
                    <a:pt x="3085715" y="503389"/>
                  </a:lnTo>
                  <a:lnTo>
                    <a:pt x="3118094" y="534980"/>
                  </a:lnTo>
                  <a:lnTo>
                    <a:pt x="3149685" y="567358"/>
                  </a:lnTo>
                  <a:lnTo>
                    <a:pt x="3180473" y="600509"/>
                  </a:lnTo>
                  <a:lnTo>
                    <a:pt x="3210443" y="634414"/>
                  </a:lnTo>
                  <a:lnTo>
                    <a:pt x="3239578" y="669060"/>
                  </a:lnTo>
                  <a:lnTo>
                    <a:pt x="3267862" y="704430"/>
                  </a:lnTo>
                  <a:lnTo>
                    <a:pt x="3295280" y="740508"/>
                  </a:lnTo>
                  <a:lnTo>
                    <a:pt x="3321817" y="777279"/>
                  </a:lnTo>
                  <a:lnTo>
                    <a:pt x="3347455" y="814727"/>
                  </a:lnTo>
                  <a:lnTo>
                    <a:pt x="3372180" y="852836"/>
                  </a:lnTo>
                  <a:lnTo>
                    <a:pt x="3395976" y="891590"/>
                  </a:lnTo>
                  <a:lnTo>
                    <a:pt x="3418827" y="930973"/>
                  </a:lnTo>
                  <a:lnTo>
                    <a:pt x="3440716" y="970971"/>
                  </a:lnTo>
                  <a:lnTo>
                    <a:pt x="3461630" y="1011566"/>
                  </a:lnTo>
                  <a:lnTo>
                    <a:pt x="3481550" y="1052743"/>
                  </a:lnTo>
                  <a:lnTo>
                    <a:pt x="3500463" y="1094487"/>
                  </a:lnTo>
                  <a:lnTo>
                    <a:pt x="3518351" y="1136781"/>
                  </a:lnTo>
                  <a:lnTo>
                    <a:pt x="3535200" y="1179610"/>
                  </a:lnTo>
                  <a:lnTo>
                    <a:pt x="3550994" y="1222958"/>
                  </a:lnTo>
                  <a:lnTo>
                    <a:pt x="3565716" y="1266810"/>
                  </a:lnTo>
                  <a:lnTo>
                    <a:pt x="3579351" y="1311148"/>
                  </a:lnTo>
                  <a:lnTo>
                    <a:pt x="3591883" y="1355959"/>
                  </a:lnTo>
                  <a:lnTo>
                    <a:pt x="3603296" y="1401225"/>
                  </a:lnTo>
                  <a:lnTo>
                    <a:pt x="3613575" y="1446932"/>
                  </a:lnTo>
                  <a:lnTo>
                    <a:pt x="3622704" y="1493063"/>
                  </a:lnTo>
                  <a:lnTo>
                    <a:pt x="3630667" y="1539603"/>
                  </a:lnTo>
                  <a:lnTo>
                    <a:pt x="3637448" y="1586535"/>
                  </a:lnTo>
                  <a:lnTo>
                    <a:pt x="3643031" y="1633844"/>
                  </a:lnTo>
                  <a:lnTo>
                    <a:pt x="3647402" y="1681515"/>
                  </a:lnTo>
                  <a:lnTo>
                    <a:pt x="3650543" y="1729531"/>
                  </a:lnTo>
                  <a:lnTo>
                    <a:pt x="3652439" y="1777877"/>
                  </a:lnTo>
                  <a:lnTo>
                    <a:pt x="3653075" y="1826537"/>
                  </a:lnTo>
                  <a:lnTo>
                    <a:pt x="3652439" y="1875196"/>
                  </a:lnTo>
                  <a:lnTo>
                    <a:pt x="3650543" y="1923542"/>
                  </a:lnTo>
                  <a:lnTo>
                    <a:pt x="3647402" y="1971558"/>
                  </a:lnTo>
                  <a:lnTo>
                    <a:pt x="3643031" y="2019229"/>
                  </a:lnTo>
                  <a:lnTo>
                    <a:pt x="3637448" y="2066538"/>
                  </a:lnTo>
                  <a:lnTo>
                    <a:pt x="3630667" y="2113471"/>
                  </a:lnTo>
                  <a:lnTo>
                    <a:pt x="3622704" y="2160010"/>
                  </a:lnTo>
                  <a:lnTo>
                    <a:pt x="3613575" y="2206141"/>
                  </a:lnTo>
                  <a:lnTo>
                    <a:pt x="3603296" y="2251848"/>
                  </a:lnTo>
                  <a:lnTo>
                    <a:pt x="3591883" y="2297114"/>
                  </a:lnTo>
                  <a:lnTo>
                    <a:pt x="3579351" y="2341925"/>
                  </a:lnTo>
                  <a:lnTo>
                    <a:pt x="3565716" y="2386264"/>
                  </a:lnTo>
                  <a:lnTo>
                    <a:pt x="3550994" y="2430115"/>
                  </a:lnTo>
                  <a:lnTo>
                    <a:pt x="3535200" y="2473463"/>
                  </a:lnTo>
                  <a:lnTo>
                    <a:pt x="3518351" y="2516293"/>
                  </a:lnTo>
                  <a:lnTo>
                    <a:pt x="3500463" y="2558587"/>
                  </a:lnTo>
                  <a:lnTo>
                    <a:pt x="3481550" y="2600331"/>
                  </a:lnTo>
                  <a:lnTo>
                    <a:pt x="3461630" y="2641508"/>
                  </a:lnTo>
                  <a:lnTo>
                    <a:pt x="3440716" y="2682103"/>
                  </a:lnTo>
                  <a:lnTo>
                    <a:pt x="3418827" y="2722100"/>
                  </a:lnTo>
                  <a:lnTo>
                    <a:pt x="3395976" y="2761484"/>
                  </a:lnTo>
                  <a:lnTo>
                    <a:pt x="3372180" y="2800238"/>
                  </a:lnTo>
                  <a:lnTo>
                    <a:pt x="3347455" y="2838347"/>
                  </a:lnTo>
                  <a:lnTo>
                    <a:pt x="3321817" y="2875794"/>
                  </a:lnTo>
                  <a:lnTo>
                    <a:pt x="3295280" y="2912565"/>
                  </a:lnTo>
                  <a:lnTo>
                    <a:pt x="3267862" y="2948644"/>
                  </a:lnTo>
                  <a:lnTo>
                    <a:pt x="3239578" y="2984014"/>
                  </a:lnTo>
                  <a:lnTo>
                    <a:pt x="3210443" y="3018659"/>
                  </a:lnTo>
                  <a:lnTo>
                    <a:pt x="3180473" y="3052565"/>
                  </a:lnTo>
                  <a:lnTo>
                    <a:pt x="3149685" y="3085715"/>
                  </a:lnTo>
                  <a:lnTo>
                    <a:pt x="3118094" y="3118094"/>
                  </a:lnTo>
                  <a:lnTo>
                    <a:pt x="3085715" y="3149685"/>
                  </a:lnTo>
                  <a:lnTo>
                    <a:pt x="3052565" y="3180473"/>
                  </a:lnTo>
                  <a:lnTo>
                    <a:pt x="3018659" y="3210443"/>
                  </a:lnTo>
                  <a:lnTo>
                    <a:pt x="2984014" y="3239578"/>
                  </a:lnTo>
                  <a:lnTo>
                    <a:pt x="2948644" y="3267862"/>
                  </a:lnTo>
                  <a:lnTo>
                    <a:pt x="2912565" y="3295280"/>
                  </a:lnTo>
                  <a:lnTo>
                    <a:pt x="2875794" y="3321817"/>
                  </a:lnTo>
                  <a:lnTo>
                    <a:pt x="2838347" y="3347455"/>
                  </a:lnTo>
                  <a:lnTo>
                    <a:pt x="2800238" y="3372180"/>
                  </a:lnTo>
                  <a:lnTo>
                    <a:pt x="2761484" y="3395976"/>
                  </a:lnTo>
                  <a:lnTo>
                    <a:pt x="2722100" y="3418827"/>
                  </a:lnTo>
                  <a:lnTo>
                    <a:pt x="2682103" y="3440716"/>
                  </a:lnTo>
                  <a:lnTo>
                    <a:pt x="2641508" y="3461630"/>
                  </a:lnTo>
                  <a:lnTo>
                    <a:pt x="2600331" y="3481550"/>
                  </a:lnTo>
                  <a:lnTo>
                    <a:pt x="2558587" y="3500463"/>
                  </a:lnTo>
                  <a:lnTo>
                    <a:pt x="2516293" y="3518351"/>
                  </a:lnTo>
                  <a:lnTo>
                    <a:pt x="2473463" y="3535200"/>
                  </a:lnTo>
                  <a:lnTo>
                    <a:pt x="2430115" y="3550994"/>
                  </a:lnTo>
                  <a:lnTo>
                    <a:pt x="2386264" y="3565716"/>
                  </a:lnTo>
                  <a:lnTo>
                    <a:pt x="2341925" y="3579351"/>
                  </a:lnTo>
                  <a:lnTo>
                    <a:pt x="2297114" y="3591883"/>
                  </a:lnTo>
                  <a:lnTo>
                    <a:pt x="2251848" y="3603296"/>
                  </a:lnTo>
                  <a:lnTo>
                    <a:pt x="2206141" y="3613575"/>
                  </a:lnTo>
                  <a:lnTo>
                    <a:pt x="2160010" y="3622704"/>
                  </a:lnTo>
                  <a:lnTo>
                    <a:pt x="2113471" y="3630667"/>
                  </a:lnTo>
                  <a:lnTo>
                    <a:pt x="2066538" y="3637448"/>
                  </a:lnTo>
                  <a:lnTo>
                    <a:pt x="2019229" y="3643031"/>
                  </a:lnTo>
                  <a:lnTo>
                    <a:pt x="1971558" y="3647402"/>
                  </a:lnTo>
                  <a:lnTo>
                    <a:pt x="1923542" y="3650543"/>
                  </a:lnTo>
                  <a:lnTo>
                    <a:pt x="1875196" y="3652439"/>
                  </a:lnTo>
                  <a:lnTo>
                    <a:pt x="1826537" y="3653075"/>
                  </a:lnTo>
                  <a:lnTo>
                    <a:pt x="1777877" y="3652439"/>
                  </a:lnTo>
                  <a:lnTo>
                    <a:pt x="1729531" y="3650543"/>
                  </a:lnTo>
                  <a:lnTo>
                    <a:pt x="1681515" y="3647402"/>
                  </a:lnTo>
                  <a:lnTo>
                    <a:pt x="1633844" y="3643031"/>
                  </a:lnTo>
                  <a:lnTo>
                    <a:pt x="1586535" y="3637448"/>
                  </a:lnTo>
                  <a:lnTo>
                    <a:pt x="1539603" y="3630667"/>
                  </a:lnTo>
                  <a:lnTo>
                    <a:pt x="1493063" y="3622704"/>
                  </a:lnTo>
                  <a:lnTo>
                    <a:pt x="1446932" y="3613575"/>
                  </a:lnTo>
                  <a:lnTo>
                    <a:pt x="1401225" y="3603296"/>
                  </a:lnTo>
                  <a:lnTo>
                    <a:pt x="1355959" y="3591883"/>
                  </a:lnTo>
                  <a:lnTo>
                    <a:pt x="1311148" y="3579351"/>
                  </a:lnTo>
                  <a:lnTo>
                    <a:pt x="1266810" y="3565716"/>
                  </a:lnTo>
                  <a:lnTo>
                    <a:pt x="1222958" y="3550994"/>
                  </a:lnTo>
                  <a:lnTo>
                    <a:pt x="1179610" y="3535200"/>
                  </a:lnTo>
                  <a:lnTo>
                    <a:pt x="1136781" y="3518351"/>
                  </a:lnTo>
                  <a:lnTo>
                    <a:pt x="1094487" y="3500463"/>
                  </a:lnTo>
                  <a:lnTo>
                    <a:pt x="1052743" y="3481550"/>
                  </a:lnTo>
                  <a:lnTo>
                    <a:pt x="1011566" y="3461630"/>
                  </a:lnTo>
                  <a:lnTo>
                    <a:pt x="970971" y="3440716"/>
                  </a:lnTo>
                  <a:lnTo>
                    <a:pt x="930973" y="3418827"/>
                  </a:lnTo>
                  <a:lnTo>
                    <a:pt x="891590" y="3395976"/>
                  </a:lnTo>
                  <a:lnTo>
                    <a:pt x="852836" y="3372180"/>
                  </a:lnTo>
                  <a:lnTo>
                    <a:pt x="814727" y="3347455"/>
                  </a:lnTo>
                  <a:lnTo>
                    <a:pt x="777279" y="3321817"/>
                  </a:lnTo>
                  <a:lnTo>
                    <a:pt x="740508" y="3295280"/>
                  </a:lnTo>
                  <a:lnTo>
                    <a:pt x="704430" y="3267862"/>
                  </a:lnTo>
                  <a:lnTo>
                    <a:pt x="669060" y="3239578"/>
                  </a:lnTo>
                  <a:lnTo>
                    <a:pt x="634414" y="3210443"/>
                  </a:lnTo>
                  <a:lnTo>
                    <a:pt x="600509" y="3180473"/>
                  </a:lnTo>
                  <a:lnTo>
                    <a:pt x="567358" y="3149685"/>
                  </a:lnTo>
                  <a:lnTo>
                    <a:pt x="534980" y="3118094"/>
                  </a:lnTo>
                  <a:lnTo>
                    <a:pt x="503389" y="3085715"/>
                  </a:lnTo>
                  <a:lnTo>
                    <a:pt x="472600" y="3052565"/>
                  </a:lnTo>
                  <a:lnTo>
                    <a:pt x="442631" y="3018659"/>
                  </a:lnTo>
                  <a:lnTo>
                    <a:pt x="413496" y="2984014"/>
                  </a:lnTo>
                  <a:lnTo>
                    <a:pt x="385212" y="2948644"/>
                  </a:lnTo>
                  <a:lnTo>
                    <a:pt x="357794" y="2912565"/>
                  </a:lnTo>
                  <a:lnTo>
                    <a:pt x="331257" y="2875794"/>
                  </a:lnTo>
                  <a:lnTo>
                    <a:pt x="305619" y="2838347"/>
                  </a:lnTo>
                  <a:lnTo>
                    <a:pt x="280894" y="2800238"/>
                  </a:lnTo>
                  <a:lnTo>
                    <a:pt x="257098" y="2761484"/>
                  </a:lnTo>
                  <a:lnTo>
                    <a:pt x="234247" y="2722100"/>
                  </a:lnTo>
                  <a:lnTo>
                    <a:pt x="212358" y="2682103"/>
                  </a:lnTo>
                  <a:lnTo>
                    <a:pt x="191444" y="2641508"/>
                  </a:lnTo>
                  <a:lnTo>
                    <a:pt x="171524" y="2600331"/>
                  </a:lnTo>
                  <a:lnTo>
                    <a:pt x="152611" y="2558587"/>
                  </a:lnTo>
                  <a:lnTo>
                    <a:pt x="134723" y="2516293"/>
                  </a:lnTo>
                  <a:lnTo>
                    <a:pt x="117874" y="2473463"/>
                  </a:lnTo>
                  <a:lnTo>
                    <a:pt x="102080" y="2430115"/>
                  </a:lnTo>
                  <a:lnTo>
                    <a:pt x="87358" y="2386264"/>
                  </a:lnTo>
                  <a:lnTo>
                    <a:pt x="73723" y="2341925"/>
                  </a:lnTo>
                  <a:lnTo>
                    <a:pt x="61191" y="2297114"/>
                  </a:lnTo>
                  <a:lnTo>
                    <a:pt x="49778" y="2251848"/>
                  </a:lnTo>
                  <a:lnTo>
                    <a:pt x="39499" y="2206141"/>
                  </a:lnTo>
                  <a:lnTo>
                    <a:pt x="30370" y="2160010"/>
                  </a:lnTo>
                  <a:lnTo>
                    <a:pt x="22407" y="2113471"/>
                  </a:lnTo>
                  <a:lnTo>
                    <a:pt x="15626" y="2066538"/>
                  </a:lnTo>
                  <a:lnTo>
                    <a:pt x="10043" y="2019229"/>
                  </a:lnTo>
                  <a:lnTo>
                    <a:pt x="5672" y="1971558"/>
                  </a:lnTo>
                  <a:lnTo>
                    <a:pt x="2531" y="1923542"/>
                  </a:lnTo>
                  <a:lnTo>
                    <a:pt x="635" y="1875196"/>
                  </a:lnTo>
                  <a:lnTo>
                    <a:pt x="0" y="1826537"/>
                  </a:lnTo>
                  <a:close/>
                </a:path>
              </a:pathLst>
            </a:custGeom>
            <a:ln w="25400">
              <a:solidFill>
                <a:srgbClr val="395E89"/>
              </a:solidFill>
            </a:ln>
          </p:spPr>
          <p:txBody>
            <a:bodyPr wrap="square" lIns="0" tIns="0" rIns="0" bIns="0" rtlCol="0"/>
            <a:lstStyle/>
            <a:p>
              <a:endParaRPr/>
            </a:p>
          </p:txBody>
        </p:sp>
        <p:sp>
          <p:nvSpPr>
            <p:cNvPr id="25" name="object 25"/>
            <p:cNvSpPr/>
            <p:nvPr/>
          </p:nvSpPr>
          <p:spPr>
            <a:xfrm>
              <a:off x="5793977" y="3941469"/>
              <a:ext cx="1724025" cy="200025"/>
            </a:xfrm>
            <a:custGeom>
              <a:avLst/>
              <a:gdLst/>
              <a:ahLst/>
              <a:cxnLst/>
              <a:rect l="l" t="t" r="r" b="b"/>
              <a:pathLst>
                <a:path w="1724025" h="200025">
                  <a:moveTo>
                    <a:pt x="0" y="49877"/>
                  </a:moveTo>
                  <a:lnTo>
                    <a:pt x="1624158" y="49877"/>
                  </a:lnTo>
                  <a:lnTo>
                    <a:pt x="1624158" y="0"/>
                  </a:lnTo>
                  <a:lnTo>
                    <a:pt x="1723911" y="99755"/>
                  </a:lnTo>
                  <a:lnTo>
                    <a:pt x="1624158" y="199509"/>
                  </a:lnTo>
                  <a:lnTo>
                    <a:pt x="1624158" y="149631"/>
                  </a:lnTo>
                  <a:lnTo>
                    <a:pt x="0" y="149631"/>
                  </a:lnTo>
                  <a:lnTo>
                    <a:pt x="0" y="49877"/>
                  </a:lnTo>
                  <a:close/>
                </a:path>
              </a:pathLst>
            </a:custGeom>
            <a:ln w="25400">
              <a:solidFill>
                <a:srgbClr val="395E89"/>
              </a:solidFill>
            </a:ln>
          </p:spPr>
          <p:txBody>
            <a:bodyPr wrap="square" lIns="0" tIns="0" rIns="0" bIns="0" rtlCol="0"/>
            <a:lstStyle/>
            <a:p>
              <a:endParaRPr/>
            </a:p>
          </p:txBody>
        </p:sp>
        <p:pic>
          <p:nvPicPr>
            <p:cNvPr id="26" name="object 26"/>
            <p:cNvPicPr/>
            <p:nvPr/>
          </p:nvPicPr>
          <p:blipFill>
            <a:blip r:embed="rId3" cstate="print"/>
            <a:stretch>
              <a:fillRect/>
            </a:stretch>
          </p:blipFill>
          <p:spPr>
            <a:xfrm>
              <a:off x="5415019" y="4095931"/>
              <a:ext cx="154247" cy="154247"/>
            </a:xfrm>
            <a:prstGeom prst="rect">
              <a:avLst/>
            </a:prstGeom>
          </p:spPr>
        </p:pic>
        <p:sp>
          <p:nvSpPr>
            <p:cNvPr id="27" name="object 27"/>
            <p:cNvSpPr/>
            <p:nvPr/>
          </p:nvSpPr>
          <p:spPr>
            <a:xfrm>
              <a:off x="1202319" y="5457135"/>
              <a:ext cx="2057400" cy="12700"/>
            </a:xfrm>
            <a:custGeom>
              <a:avLst/>
              <a:gdLst/>
              <a:ahLst/>
              <a:cxnLst/>
              <a:rect l="l" t="t" r="r" b="b"/>
              <a:pathLst>
                <a:path w="2057400" h="12700">
                  <a:moveTo>
                    <a:pt x="2057399" y="0"/>
                  </a:moveTo>
                  <a:lnTo>
                    <a:pt x="0" y="0"/>
                  </a:lnTo>
                  <a:lnTo>
                    <a:pt x="0" y="12700"/>
                  </a:lnTo>
                  <a:lnTo>
                    <a:pt x="2057399" y="12700"/>
                  </a:lnTo>
                  <a:lnTo>
                    <a:pt x="2057399" y="0"/>
                  </a:lnTo>
                  <a:close/>
                </a:path>
              </a:pathLst>
            </a:custGeom>
            <a:solidFill>
              <a:srgbClr val="000000"/>
            </a:solidFill>
          </p:spPr>
          <p:txBody>
            <a:bodyPr wrap="square" lIns="0" tIns="0" rIns="0" bIns="0" rtlCol="0"/>
            <a:lstStyle/>
            <a:p>
              <a:endParaRPr/>
            </a:p>
          </p:txBody>
        </p:sp>
        <p:sp>
          <p:nvSpPr>
            <p:cNvPr id="28" name="object 28"/>
            <p:cNvSpPr/>
            <p:nvPr/>
          </p:nvSpPr>
          <p:spPr>
            <a:xfrm>
              <a:off x="3236272" y="4180973"/>
              <a:ext cx="2194560" cy="1294130"/>
            </a:xfrm>
            <a:custGeom>
              <a:avLst/>
              <a:gdLst/>
              <a:ahLst/>
              <a:cxnLst/>
              <a:rect l="l" t="t" r="r" b="b"/>
              <a:pathLst>
                <a:path w="2194560" h="1294129">
                  <a:moveTo>
                    <a:pt x="2126356" y="34537"/>
                  </a:moveTo>
                  <a:lnTo>
                    <a:pt x="0" y="1285638"/>
                  </a:lnTo>
                  <a:lnTo>
                    <a:pt x="4829" y="1293848"/>
                  </a:lnTo>
                  <a:lnTo>
                    <a:pt x="2131186" y="42746"/>
                  </a:lnTo>
                  <a:lnTo>
                    <a:pt x="2126356" y="34537"/>
                  </a:lnTo>
                  <a:close/>
                </a:path>
                <a:path w="2194560" h="1294129">
                  <a:moveTo>
                    <a:pt x="2176223" y="28101"/>
                  </a:moveTo>
                  <a:lnTo>
                    <a:pt x="2137294" y="28101"/>
                  </a:lnTo>
                  <a:lnTo>
                    <a:pt x="2142124" y="36310"/>
                  </a:lnTo>
                  <a:lnTo>
                    <a:pt x="2131186" y="42746"/>
                  </a:lnTo>
                  <a:lnTo>
                    <a:pt x="2148091" y="71479"/>
                  </a:lnTo>
                  <a:lnTo>
                    <a:pt x="2176223" y="28101"/>
                  </a:lnTo>
                  <a:close/>
                </a:path>
                <a:path w="2194560" h="1294129">
                  <a:moveTo>
                    <a:pt x="2137294" y="28101"/>
                  </a:moveTo>
                  <a:lnTo>
                    <a:pt x="2126356" y="34537"/>
                  </a:lnTo>
                  <a:lnTo>
                    <a:pt x="2131186" y="42746"/>
                  </a:lnTo>
                  <a:lnTo>
                    <a:pt x="2142124" y="36310"/>
                  </a:lnTo>
                  <a:lnTo>
                    <a:pt x="2137294" y="28101"/>
                  </a:lnTo>
                  <a:close/>
                </a:path>
                <a:path w="2194560" h="1294129">
                  <a:moveTo>
                    <a:pt x="2194446" y="0"/>
                  </a:moveTo>
                  <a:lnTo>
                    <a:pt x="2109450" y="5805"/>
                  </a:lnTo>
                  <a:lnTo>
                    <a:pt x="2126356" y="34537"/>
                  </a:lnTo>
                  <a:lnTo>
                    <a:pt x="2137294" y="28101"/>
                  </a:lnTo>
                  <a:lnTo>
                    <a:pt x="2176223" y="28101"/>
                  </a:lnTo>
                  <a:lnTo>
                    <a:pt x="2194446" y="0"/>
                  </a:lnTo>
                  <a:close/>
                </a:path>
              </a:pathLst>
            </a:custGeom>
            <a:solidFill>
              <a:srgbClr val="3C428B"/>
            </a:solidFill>
          </p:spPr>
          <p:txBody>
            <a:bodyPr wrap="square" lIns="0" tIns="0" rIns="0" bIns="0" rtlCol="0"/>
            <a:lstStyle/>
            <a:p>
              <a:endParaRPr/>
            </a:p>
          </p:txBody>
        </p:sp>
        <p:pic>
          <p:nvPicPr>
            <p:cNvPr id="29" name="object 29"/>
            <p:cNvPicPr/>
            <p:nvPr/>
          </p:nvPicPr>
          <p:blipFill>
            <a:blip r:embed="rId4" cstate="print"/>
            <a:stretch>
              <a:fillRect/>
            </a:stretch>
          </p:blipFill>
          <p:spPr>
            <a:xfrm>
              <a:off x="5484205" y="4140648"/>
              <a:ext cx="154247" cy="154247"/>
            </a:xfrm>
            <a:prstGeom prst="rect">
              <a:avLst/>
            </a:prstGeom>
          </p:spPr>
        </p:pic>
      </p:grpSp>
      <p:sp>
        <p:nvSpPr>
          <p:cNvPr id="30" name="object 30"/>
          <p:cNvSpPr txBox="1"/>
          <p:nvPr/>
        </p:nvSpPr>
        <p:spPr>
          <a:xfrm>
            <a:off x="1191206" y="5095747"/>
            <a:ext cx="2604135" cy="763270"/>
          </a:xfrm>
          <a:prstGeom prst="rect">
            <a:avLst/>
          </a:prstGeom>
        </p:spPr>
        <p:txBody>
          <a:bodyPr vert="horz" wrap="square" lIns="0" tIns="107315" rIns="0" bIns="0" rtlCol="0">
            <a:spAutoFit/>
          </a:bodyPr>
          <a:lstStyle/>
          <a:p>
            <a:pPr marL="12700">
              <a:lnSpc>
                <a:spcPct val="100000"/>
              </a:lnSpc>
              <a:spcBef>
                <a:spcPts val="845"/>
              </a:spcBef>
            </a:pPr>
            <a:r>
              <a:rPr sz="1800" spc="-10" dirty="0">
                <a:latin typeface="HG丸ｺﾞｼｯｸM-PRO"/>
                <a:cs typeface="HG丸ｺﾞｼｯｸM-PRO"/>
              </a:rPr>
              <a:t>オフサイトセンター</a:t>
            </a:r>
            <a:endParaRPr sz="1800">
              <a:latin typeface="HG丸ｺﾞｼｯｸM-PRO"/>
              <a:cs typeface="HG丸ｺﾞｼｯｸM-PRO"/>
            </a:endParaRPr>
          </a:p>
          <a:p>
            <a:pPr marL="1676400">
              <a:lnSpc>
                <a:spcPct val="100000"/>
              </a:lnSpc>
              <a:spcBef>
                <a:spcPts val="740"/>
              </a:spcBef>
            </a:pPr>
            <a:r>
              <a:rPr sz="1800" spc="-15" dirty="0">
                <a:latin typeface="HG丸ｺﾞｼｯｸM-PRO"/>
                <a:cs typeface="HG丸ｺﾞｼｯｸM-PRO"/>
              </a:rPr>
              <a:t>双葉病院</a:t>
            </a:r>
            <a:endParaRPr sz="1800">
              <a:latin typeface="HG丸ｺﾞｼｯｸM-PRO"/>
              <a:cs typeface="HG丸ｺﾞｼｯｸM-PRO"/>
            </a:endParaRPr>
          </a:p>
        </p:txBody>
      </p:sp>
      <p:grpSp>
        <p:nvGrpSpPr>
          <p:cNvPr id="31" name="object 31"/>
          <p:cNvGrpSpPr/>
          <p:nvPr/>
        </p:nvGrpSpPr>
        <p:grpSpPr>
          <a:xfrm>
            <a:off x="2872633" y="4263325"/>
            <a:ext cx="2643505" cy="1574800"/>
            <a:chOff x="2872633" y="4263325"/>
            <a:chExt cx="2643505" cy="1574800"/>
          </a:xfrm>
        </p:grpSpPr>
        <p:sp>
          <p:nvSpPr>
            <p:cNvPr id="32" name="object 32"/>
            <p:cNvSpPr/>
            <p:nvPr/>
          </p:nvSpPr>
          <p:spPr>
            <a:xfrm>
              <a:off x="2872633" y="5824962"/>
              <a:ext cx="914400" cy="12700"/>
            </a:xfrm>
            <a:custGeom>
              <a:avLst/>
              <a:gdLst/>
              <a:ahLst/>
              <a:cxnLst/>
              <a:rect l="l" t="t" r="r" b="b"/>
              <a:pathLst>
                <a:path w="914400" h="12700">
                  <a:moveTo>
                    <a:pt x="914400" y="0"/>
                  </a:moveTo>
                  <a:lnTo>
                    <a:pt x="0" y="0"/>
                  </a:lnTo>
                  <a:lnTo>
                    <a:pt x="0" y="12700"/>
                  </a:lnTo>
                  <a:lnTo>
                    <a:pt x="914400" y="12700"/>
                  </a:lnTo>
                  <a:lnTo>
                    <a:pt x="914400" y="0"/>
                  </a:lnTo>
                  <a:close/>
                </a:path>
              </a:pathLst>
            </a:custGeom>
            <a:solidFill>
              <a:srgbClr val="000000"/>
            </a:solidFill>
          </p:spPr>
          <p:txBody>
            <a:bodyPr wrap="square" lIns="0" tIns="0" rIns="0" bIns="0" rtlCol="0"/>
            <a:lstStyle/>
            <a:p>
              <a:endParaRPr/>
            </a:p>
          </p:txBody>
        </p:sp>
        <p:sp>
          <p:nvSpPr>
            <p:cNvPr id="33" name="object 33"/>
            <p:cNvSpPr/>
            <p:nvPr/>
          </p:nvSpPr>
          <p:spPr>
            <a:xfrm>
              <a:off x="3792301" y="4263325"/>
              <a:ext cx="1724025" cy="1555750"/>
            </a:xfrm>
            <a:custGeom>
              <a:avLst/>
              <a:gdLst/>
              <a:ahLst/>
              <a:cxnLst/>
              <a:rect l="l" t="t" r="r" b="b"/>
              <a:pathLst>
                <a:path w="1724025" h="1555750">
                  <a:moveTo>
                    <a:pt x="1663705" y="47507"/>
                  </a:moveTo>
                  <a:lnTo>
                    <a:pt x="0" y="1548458"/>
                  </a:lnTo>
                  <a:lnTo>
                    <a:pt x="6380" y="1555530"/>
                  </a:lnTo>
                  <a:lnTo>
                    <a:pt x="1670086" y="54579"/>
                  </a:lnTo>
                  <a:lnTo>
                    <a:pt x="1663705" y="47507"/>
                  </a:lnTo>
                  <a:close/>
                </a:path>
                <a:path w="1724025" h="1555750">
                  <a:moveTo>
                    <a:pt x="1708206" y="39000"/>
                  </a:moveTo>
                  <a:lnTo>
                    <a:pt x="1673134" y="39000"/>
                  </a:lnTo>
                  <a:lnTo>
                    <a:pt x="1679515" y="46073"/>
                  </a:lnTo>
                  <a:lnTo>
                    <a:pt x="1670086" y="54579"/>
                  </a:lnTo>
                  <a:lnTo>
                    <a:pt x="1692417" y="79331"/>
                  </a:lnTo>
                  <a:lnTo>
                    <a:pt x="1708206" y="39000"/>
                  </a:lnTo>
                  <a:close/>
                </a:path>
                <a:path w="1724025" h="1555750">
                  <a:moveTo>
                    <a:pt x="1673134" y="39000"/>
                  </a:moveTo>
                  <a:lnTo>
                    <a:pt x="1663705" y="47507"/>
                  </a:lnTo>
                  <a:lnTo>
                    <a:pt x="1670086" y="54579"/>
                  </a:lnTo>
                  <a:lnTo>
                    <a:pt x="1679515" y="46073"/>
                  </a:lnTo>
                  <a:lnTo>
                    <a:pt x="1673134" y="39000"/>
                  </a:lnTo>
                  <a:close/>
                </a:path>
                <a:path w="1724025" h="1555750">
                  <a:moveTo>
                    <a:pt x="1723473" y="0"/>
                  </a:moveTo>
                  <a:lnTo>
                    <a:pt x="1641374" y="22754"/>
                  </a:lnTo>
                  <a:lnTo>
                    <a:pt x="1663705" y="47507"/>
                  </a:lnTo>
                  <a:lnTo>
                    <a:pt x="1673134" y="39000"/>
                  </a:lnTo>
                  <a:lnTo>
                    <a:pt x="1708206" y="39000"/>
                  </a:lnTo>
                  <a:lnTo>
                    <a:pt x="1723473" y="0"/>
                  </a:lnTo>
                  <a:close/>
                </a:path>
              </a:pathLst>
            </a:custGeom>
            <a:solidFill>
              <a:srgbClr val="3C428B"/>
            </a:solidFill>
          </p:spPr>
          <p:txBody>
            <a:bodyPr wrap="square" lIns="0" tIns="0" rIns="0" bIns="0" rtlCol="0"/>
            <a:lstStyle/>
            <a:p>
              <a:endParaRPr/>
            </a:p>
          </p:txBody>
        </p:sp>
      </p:grpSp>
      <p:sp>
        <p:nvSpPr>
          <p:cNvPr id="37" name="正方形/長方形 36">
            <a:extLst>
              <a:ext uri="{FF2B5EF4-FFF2-40B4-BE49-F238E27FC236}">
                <a16:creationId xmlns:a16="http://schemas.microsoft.com/office/drawing/2014/main" id="{D69AE21D-4328-92F2-4B7E-ABFAD0152C4B}"/>
              </a:ext>
            </a:extLst>
          </p:cNvPr>
          <p:cNvSpPr/>
          <p:nvPr/>
        </p:nvSpPr>
        <p:spPr>
          <a:xfrm>
            <a:off x="0" y="5693"/>
            <a:ext cx="12192000" cy="467858"/>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b="1" dirty="0">
                <a:latin typeface="BIZ UDPゴシック" panose="020B0400000000000000" pitchFamily="50" charset="-128"/>
                <a:ea typeface="BIZ UDPゴシック" panose="020B0400000000000000" pitchFamily="50" charset="-128"/>
              </a:rPr>
              <a:t>原発事故時の緊急避難</a:t>
            </a:r>
            <a:endParaRPr kumimoji="1" lang="ja-JP" altLang="en-US" sz="2400" b="1" dirty="0">
              <a:latin typeface="BIZ UDPゴシック" panose="020B0400000000000000" pitchFamily="50" charset="-128"/>
              <a:ea typeface="BIZ UDPゴシック" panose="020B0400000000000000" pitchFamily="50" charset="-128"/>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527048" y="1417320"/>
            <a:ext cx="9138285" cy="711835"/>
          </a:xfrm>
          <a:custGeom>
            <a:avLst/>
            <a:gdLst/>
            <a:ahLst/>
            <a:cxnLst/>
            <a:rect l="l" t="t" r="r" b="b"/>
            <a:pathLst>
              <a:path w="9138285" h="711835">
                <a:moveTo>
                  <a:pt x="9137904" y="0"/>
                </a:moveTo>
                <a:lnTo>
                  <a:pt x="0" y="0"/>
                </a:lnTo>
                <a:lnTo>
                  <a:pt x="0" y="711708"/>
                </a:lnTo>
                <a:lnTo>
                  <a:pt x="9137904" y="711708"/>
                </a:lnTo>
                <a:lnTo>
                  <a:pt x="9137904" y="0"/>
                </a:lnTo>
                <a:close/>
              </a:path>
            </a:pathLst>
          </a:custGeom>
          <a:solidFill>
            <a:srgbClr val="94B3D6"/>
          </a:solidFill>
        </p:spPr>
        <p:txBody>
          <a:bodyPr wrap="square" lIns="0" tIns="0" rIns="0" bIns="0" rtlCol="0"/>
          <a:lstStyle/>
          <a:p>
            <a:endParaRPr/>
          </a:p>
        </p:txBody>
      </p:sp>
      <p:grpSp>
        <p:nvGrpSpPr>
          <p:cNvPr id="3" name="object 3"/>
          <p:cNvGrpSpPr/>
          <p:nvPr/>
        </p:nvGrpSpPr>
        <p:grpSpPr>
          <a:xfrm>
            <a:off x="2345424" y="2066545"/>
            <a:ext cx="7216775" cy="3758565"/>
            <a:chOff x="1202423" y="2066544"/>
            <a:chExt cx="7216775" cy="3758565"/>
          </a:xfrm>
        </p:grpSpPr>
        <p:sp>
          <p:nvSpPr>
            <p:cNvPr id="4" name="object 4"/>
            <p:cNvSpPr/>
            <p:nvPr/>
          </p:nvSpPr>
          <p:spPr>
            <a:xfrm>
              <a:off x="1221574" y="2189988"/>
              <a:ext cx="7178040" cy="3615690"/>
            </a:xfrm>
            <a:custGeom>
              <a:avLst/>
              <a:gdLst/>
              <a:ahLst/>
              <a:cxnLst/>
              <a:rect l="l" t="t" r="r" b="b"/>
              <a:pathLst>
                <a:path w="7178040" h="3615690">
                  <a:moveTo>
                    <a:pt x="0" y="0"/>
                  </a:moveTo>
                  <a:lnTo>
                    <a:pt x="216" y="74188"/>
                  </a:lnTo>
                  <a:lnTo>
                    <a:pt x="1167" y="122316"/>
                  </a:lnTo>
                  <a:lnTo>
                    <a:pt x="2748" y="170288"/>
                  </a:lnTo>
                  <a:lnTo>
                    <a:pt x="4954" y="218098"/>
                  </a:lnTo>
                  <a:lnTo>
                    <a:pt x="7781" y="265744"/>
                  </a:lnTo>
                  <a:lnTo>
                    <a:pt x="11225" y="313221"/>
                  </a:lnTo>
                  <a:lnTo>
                    <a:pt x="15283" y="360525"/>
                  </a:lnTo>
                  <a:lnTo>
                    <a:pt x="19951" y="407652"/>
                  </a:lnTo>
                  <a:lnTo>
                    <a:pt x="25224" y="454599"/>
                  </a:lnTo>
                  <a:lnTo>
                    <a:pt x="31098" y="501362"/>
                  </a:lnTo>
                  <a:lnTo>
                    <a:pt x="37571" y="547935"/>
                  </a:lnTo>
                  <a:lnTo>
                    <a:pt x="44636" y="594316"/>
                  </a:lnTo>
                  <a:lnTo>
                    <a:pt x="52291" y="640501"/>
                  </a:lnTo>
                  <a:lnTo>
                    <a:pt x="60532" y="686485"/>
                  </a:lnTo>
                  <a:lnTo>
                    <a:pt x="69355" y="732264"/>
                  </a:lnTo>
                  <a:lnTo>
                    <a:pt x="78755" y="777835"/>
                  </a:lnTo>
                  <a:lnTo>
                    <a:pt x="88729" y="823194"/>
                  </a:lnTo>
                  <a:lnTo>
                    <a:pt x="99273" y="868336"/>
                  </a:lnTo>
                  <a:lnTo>
                    <a:pt x="110382" y="913258"/>
                  </a:lnTo>
                  <a:lnTo>
                    <a:pt x="122053" y="957956"/>
                  </a:lnTo>
                  <a:lnTo>
                    <a:pt x="134282" y="1002425"/>
                  </a:lnTo>
                  <a:lnTo>
                    <a:pt x="147065" y="1046662"/>
                  </a:lnTo>
                  <a:lnTo>
                    <a:pt x="160398" y="1090662"/>
                  </a:lnTo>
                  <a:lnTo>
                    <a:pt x="174277" y="1134423"/>
                  </a:lnTo>
                  <a:lnTo>
                    <a:pt x="188698" y="1177939"/>
                  </a:lnTo>
                  <a:lnTo>
                    <a:pt x="203656" y="1221207"/>
                  </a:lnTo>
                  <a:lnTo>
                    <a:pt x="219149" y="1264223"/>
                  </a:lnTo>
                  <a:lnTo>
                    <a:pt x="235172" y="1306983"/>
                  </a:lnTo>
                  <a:lnTo>
                    <a:pt x="251721" y="1349482"/>
                  </a:lnTo>
                  <a:lnTo>
                    <a:pt x="268792" y="1391718"/>
                  </a:lnTo>
                  <a:lnTo>
                    <a:pt x="286381" y="1433686"/>
                  </a:lnTo>
                  <a:lnTo>
                    <a:pt x="304484" y="1475381"/>
                  </a:lnTo>
                  <a:lnTo>
                    <a:pt x="323097" y="1516801"/>
                  </a:lnTo>
                  <a:lnTo>
                    <a:pt x="342217" y="1557940"/>
                  </a:lnTo>
                  <a:lnTo>
                    <a:pt x="361839" y="1598796"/>
                  </a:lnTo>
                  <a:lnTo>
                    <a:pt x="381959" y="1639364"/>
                  </a:lnTo>
                  <a:lnTo>
                    <a:pt x="402574" y="1679640"/>
                  </a:lnTo>
                  <a:lnTo>
                    <a:pt x="423679" y="1719620"/>
                  </a:lnTo>
                  <a:lnTo>
                    <a:pt x="445270" y="1759301"/>
                  </a:lnTo>
                  <a:lnTo>
                    <a:pt x="467343" y="1798677"/>
                  </a:lnTo>
                  <a:lnTo>
                    <a:pt x="489895" y="1837746"/>
                  </a:lnTo>
                  <a:lnTo>
                    <a:pt x="512922" y="1876503"/>
                  </a:lnTo>
                  <a:lnTo>
                    <a:pt x="536419" y="1914944"/>
                  </a:lnTo>
                  <a:lnTo>
                    <a:pt x="560382" y="1953066"/>
                  </a:lnTo>
                  <a:lnTo>
                    <a:pt x="584808" y="1990864"/>
                  </a:lnTo>
                  <a:lnTo>
                    <a:pt x="609693" y="2028335"/>
                  </a:lnTo>
                  <a:lnTo>
                    <a:pt x="635032" y="2065474"/>
                  </a:lnTo>
                  <a:lnTo>
                    <a:pt x="660822" y="2102277"/>
                  </a:lnTo>
                  <a:lnTo>
                    <a:pt x="687059" y="2138741"/>
                  </a:lnTo>
                  <a:lnTo>
                    <a:pt x="713738" y="2174861"/>
                  </a:lnTo>
                  <a:lnTo>
                    <a:pt x="740856" y="2210634"/>
                  </a:lnTo>
                  <a:lnTo>
                    <a:pt x="768408" y="2246056"/>
                  </a:lnTo>
                  <a:lnTo>
                    <a:pt x="796392" y="2281122"/>
                  </a:lnTo>
                  <a:lnTo>
                    <a:pt x="824802" y="2315828"/>
                  </a:lnTo>
                  <a:lnTo>
                    <a:pt x="853635" y="2350172"/>
                  </a:lnTo>
                  <a:lnTo>
                    <a:pt x="882887" y="2384148"/>
                  </a:lnTo>
                  <a:lnTo>
                    <a:pt x="912554" y="2417752"/>
                  </a:lnTo>
                  <a:lnTo>
                    <a:pt x="942632" y="2450982"/>
                  </a:lnTo>
                  <a:lnTo>
                    <a:pt x="973117" y="2483832"/>
                  </a:lnTo>
                  <a:lnTo>
                    <a:pt x="1004005" y="2516299"/>
                  </a:lnTo>
                  <a:lnTo>
                    <a:pt x="1035291" y="2548379"/>
                  </a:lnTo>
                  <a:lnTo>
                    <a:pt x="1066973" y="2580068"/>
                  </a:lnTo>
                  <a:lnTo>
                    <a:pt x="1099046" y="2611361"/>
                  </a:lnTo>
                  <a:lnTo>
                    <a:pt x="1131506" y="2642256"/>
                  </a:lnTo>
                  <a:lnTo>
                    <a:pt x="1164349" y="2672747"/>
                  </a:lnTo>
                  <a:lnTo>
                    <a:pt x="1197572" y="2702831"/>
                  </a:lnTo>
                  <a:lnTo>
                    <a:pt x="1231169" y="2732505"/>
                  </a:lnTo>
                  <a:lnTo>
                    <a:pt x="1265138" y="2761763"/>
                  </a:lnTo>
                  <a:lnTo>
                    <a:pt x="1299474" y="2790602"/>
                  </a:lnTo>
                  <a:lnTo>
                    <a:pt x="1334173" y="2819019"/>
                  </a:lnTo>
                  <a:lnTo>
                    <a:pt x="1369232" y="2847008"/>
                  </a:lnTo>
                  <a:lnTo>
                    <a:pt x="1404646" y="2874567"/>
                  </a:lnTo>
                  <a:lnTo>
                    <a:pt x="1440411" y="2901691"/>
                  </a:lnTo>
                  <a:lnTo>
                    <a:pt x="1476524" y="2928376"/>
                  </a:lnTo>
                  <a:lnTo>
                    <a:pt x="1512980" y="2954618"/>
                  </a:lnTo>
                  <a:lnTo>
                    <a:pt x="1549776" y="2980414"/>
                  </a:lnTo>
                  <a:lnTo>
                    <a:pt x="1586907" y="3005758"/>
                  </a:lnTo>
                  <a:lnTo>
                    <a:pt x="1624369" y="3030648"/>
                  </a:lnTo>
                  <a:lnTo>
                    <a:pt x="1662160" y="3055080"/>
                  </a:lnTo>
                  <a:lnTo>
                    <a:pt x="1700273" y="3079049"/>
                  </a:lnTo>
                  <a:lnTo>
                    <a:pt x="1738707" y="3102551"/>
                  </a:lnTo>
                  <a:lnTo>
                    <a:pt x="1777456" y="3125582"/>
                  </a:lnTo>
                  <a:lnTo>
                    <a:pt x="1816516" y="3148139"/>
                  </a:lnTo>
                  <a:lnTo>
                    <a:pt x="1855885" y="3170218"/>
                  </a:lnTo>
                  <a:lnTo>
                    <a:pt x="1895557" y="3191814"/>
                  </a:lnTo>
                  <a:lnTo>
                    <a:pt x="1935529" y="3212923"/>
                  </a:lnTo>
                  <a:lnTo>
                    <a:pt x="1975796" y="3233542"/>
                  </a:lnTo>
                  <a:lnTo>
                    <a:pt x="2016356" y="3253667"/>
                  </a:lnTo>
                  <a:lnTo>
                    <a:pt x="2057203" y="3273293"/>
                  </a:lnTo>
                  <a:lnTo>
                    <a:pt x="2098334" y="3292417"/>
                  </a:lnTo>
                  <a:lnTo>
                    <a:pt x="2139745" y="3311035"/>
                  </a:lnTo>
                  <a:lnTo>
                    <a:pt x="2181432" y="3329142"/>
                  </a:lnTo>
                  <a:lnTo>
                    <a:pt x="2223391" y="3346735"/>
                  </a:lnTo>
                  <a:lnTo>
                    <a:pt x="2265618" y="3363810"/>
                  </a:lnTo>
                  <a:lnTo>
                    <a:pt x="2308109" y="3380362"/>
                  </a:lnTo>
                  <a:lnTo>
                    <a:pt x="2350860" y="3396389"/>
                  </a:lnTo>
                  <a:lnTo>
                    <a:pt x="2393868" y="3411885"/>
                  </a:lnTo>
                  <a:lnTo>
                    <a:pt x="2437127" y="3426847"/>
                  </a:lnTo>
                  <a:lnTo>
                    <a:pt x="2480634" y="3441271"/>
                  </a:lnTo>
                  <a:lnTo>
                    <a:pt x="2524386" y="3455153"/>
                  </a:lnTo>
                  <a:lnTo>
                    <a:pt x="2568378" y="3468489"/>
                  </a:lnTo>
                  <a:lnTo>
                    <a:pt x="2612606" y="3481275"/>
                  </a:lnTo>
                  <a:lnTo>
                    <a:pt x="2657066" y="3493506"/>
                  </a:lnTo>
                  <a:lnTo>
                    <a:pt x="2701754" y="3505180"/>
                  </a:lnTo>
                  <a:lnTo>
                    <a:pt x="2746667" y="3516292"/>
                  </a:lnTo>
                  <a:lnTo>
                    <a:pt x="2791800" y="3526838"/>
                  </a:lnTo>
                  <a:lnTo>
                    <a:pt x="2837150" y="3536815"/>
                  </a:lnTo>
                  <a:lnTo>
                    <a:pt x="2882712" y="3546217"/>
                  </a:lnTo>
                  <a:lnTo>
                    <a:pt x="2928482" y="3555041"/>
                  </a:lnTo>
                  <a:lnTo>
                    <a:pt x="2974457" y="3563284"/>
                  </a:lnTo>
                  <a:lnTo>
                    <a:pt x="3020633" y="3570941"/>
                  </a:lnTo>
                  <a:lnTo>
                    <a:pt x="3067005" y="3578008"/>
                  </a:lnTo>
                  <a:lnTo>
                    <a:pt x="3113569" y="3584482"/>
                  </a:lnTo>
                  <a:lnTo>
                    <a:pt x="3160322" y="3590358"/>
                  </a:lnTo>
                  <a:lnTo>
                    <a:pt x="3207260" y="3595632"/>
                  </a:lnTo>
                  <a:lnTo>
                    <a:pt x="3254378" y="3600300"/>
                  </a:lnTo>
                  <a:lnTo>
                    <a:pt x="3301673" y="3604359"/>
                  </a:lnTo>
                  <a:lnTo>
                    <a:pt x="3349141" y="3607805"/>
                  </a:lnTo>
                  <a:lnTo>
                    <a:pt x="3396777" y="3610633"/>
                  </a:lnTo>
                  <a:lnTo>
                    <a:pt x="3444578" y="3612839"/>
                  </a:lnTo>
                  <a:lnTo>
                    <a:pt x="3492540" y="3614420"/>
                  </a:lnTo>
                  <a:lnTo>
                    <a:pt x="3540659" y="3615371"/>
                  </a:lnTo>
                  <a:lnTo>
                    <a:pt x="3588931" y="3615690"/>
                  </a:lnTo>
                  <a:lnTo>
                    <a:pt x="3637202" y="3615371"/>
                  </a:lnTo>
                  <a:lnTo>
                    <a:pt x="3685321" y="3614420"/>
                  </a:lnTo>
                  <a:lnTo>
                    <a:pt x="3733283" y="3612839"/>
                  </a:lnTo>
                  <a:lnTo>
                    <a:pt x="3781084" y="3610633"/>
                  </a:lnTo>
                  <a:lnTo>
                    <a:pt x="3828720" y="3607805"/>
                  </a:lnTo>
                  <a:lnTo>
                    <a:pt x="3876188" y="3604359"/>
                  </a:lnTo>
                  <a:lnTo>
                    <a:pt x="3923483" y="3600300"/>
                  </a:lnTo>
                  <a:lnTo>
                    <a:pt x="3970601" y="3595632"/>
                  </a:lnTo>
                  <a:lnTo>
                    <a:pt x="4017539" y="3590358"/>
                  </a:lnTo>
                  <a:lnTo>
                    <a:pt x="4064292" y="3584482"/>
                  </a:lnTo>
                  <a:lnTo>
                    <a:pt x="4110856" y="3578008"/>
                  </a:lnTo>
                  <a:lnTo>
                    <a:pt x="4157228" y="3570941"/>
                  </a:lnTo>
                  <a:lnTo>
                    <a:pt x="4203404" y="3563284"/>
                  </a:lnTo>
                  <a:lnTo>
                    <a:pt x="4249378" y="3555041"/>
                  </a:lnTo>
                  <a:lnTo>
                    <a:pt x="4295149" y="3546217"/>
                  </a:lnTo>
                  <a:lnTo>
                    <a:pt x="4340711" y="3536815"/>
                  </a:lnTo>
                  <a:lnTo>
                    <a:pt x="4386060" y="3526838"/>
                  </a:lnTo>
                  <a:lnTo>
                    <a:pt x="4431193" y="3516292"/>
                  </a:lnTo>
                  <a:lnTo>
                    <a:pt x="4476106" y="3505180"/>
                  </a:lnTo>
                  <a:lnTo>
                    <a:pt x="4520795" y="3493506"/>
                  </a:lnTo>
                  <a:lnTo>
                    <a:pt x="4565255" y="3481275"/>
                  </a:lnTo>
                  <a:lnTo>
                    <a:pt x="4609483" y="3468489"/>
                  </a:lnTo>
                  <a:lnTo>
                    <a:pt x="4653474" y="3455153"/>
                  </a:lnTo>
                  <a:lnTo>
                    <a:pt x="4697226" y="3441271"/>
                  </a:lnTo>
                  <a:lnTo>
                    <a:pt x="4740733" y="3426847"/>
                  </a:lnTo>
                  <a:lnTo>
                    <a:pt x="4783992" y="3411885"/>
                  </a:lnTo>
                  <a:lnTo>
                    <a:pt x="4826999" y="3396389"/>
                  </a:lnTo>
                  <a:lnTo>
                    <a:pt x="4869750" y="3380362"/>
                  </a:lnTo>
                  <a:lnTo>
                    <a:pt x="4912241" y="3363810"/>
                  </a:lnTo>
                  <a:lnTo>
                    <a:pt x="4954468" y="3346735"/>
                  </a:lnTo>
                  <a:lnTo>
                    <a:pt x="4996427" y="3329142"/>
                  </a:lnTo>
                  <a:lnTo>
                    <a:pt x="5038114" y="3311035"/>
                  </a:lnTo>
                  <a:lnTo>
                    <a:pt x="5079525" y="3292417"/>
                  </a:lnTo>
                  <a:lnTo>
                    <a:pt x="5120656" y="3273293"/>
                  </a:lnTo>
                  <a:lnTo>
                    <a:pt x="5161503" y="3253667"/>
                  </a:lnTo>
                  <a:lnTo>
                    <a:pt x="5202062" y="3233542"/>
                  </a:lnTo>
                  <a:lnTo>
                    <a:pt x="5242330" y="3212923"/>
                  </a:lnTo>
                  <a:lnTo>
                    <a:pt x="5282301" y="3191814"/>
                  </a:lnTo>
                  <a:lnTo>
                    <a:pt x="5321973" y="3170218"/>
                  </a:lnTo>
                  <a:lnTo>
                    <a:pt x="5361342" y="3148139"/>
                  </a:lnTo>
                  <a:lnTo>
                    <a:pt x="5400402" y="3125582"/>
                  </a:lnTo>
                  <a:lnTo>
                    <a:pt x="5439151" y="3102551"/>
                  </a:lnTo>
                  <a:lnTo>
                    <a:pt x="5477584" y="3079049"/>
                  </a:lnTo>
                  <a:lnTo>
                    <a:pt x="5515698" y="3055080"/>
                  </a:lnTo>
                  <a:lnTo>
                    <a:pt x="5553488" y="3030648"/>
                  </a:lnTo>
                  <a:lnTo>
                    <a:pt x="5590950" y="3005758"/>
                  </a:lnTo>
                  <a:lnTo>
                    <a:pt x="5628081" y="2980414"/>
                  </a:lnTo>
                  <a:lnTo>
                    <a:pt x="5664877" y="2954618"/>
                  </a:lnTo>
                  <a:lnTo>
                    <a:pt x="5701333" y="2928376"/>
                  </a:lnTo>
                  <a:lnTo>
                    <a:pt x="5737445" y="2901691"/>
                  </a:lnTo>
                  <a:lnTo>
                    <a:pt x="5773211" y="2874567"/>
                  </a:lnTo>
                  <a:lnTo>
                    <a:pt x="5808624" y="2847008"/>
                  </a:lnTo>
                  <a:lnTo>
                    <a:pt x="5843683" y="2819019"/>
                  </a:lnTo>
                  <a:lnTo>
                    <a:pt x="5878382" y="2790602"/>
                  </a:lnTo>
                  <a:lnTo>
                    <a:pt x="5912718" y="2761763"/>
                  </a:lnTo>
                  <a:lnTo>
                    <a:pt x="5946686" y="2732505"/>
                  </a:lnTo>
                  <a:lnTo>
                    <a:pt x="5980284" y="2702831"/>
                  </a:lnTo>
                  <a:lnTo>
                    <a:pt x="6013506" y="2672747"/>
                  </a:lnTo>
                  <a:lnTo>
                    <a:pt x="6046349" y="2642256"/>
                  </a:lnTo>
                  <a:lnTo>
                    <a:pt x="6078809" y="2611361"/>
                  </a:lnTo>
                  <a:lnTo>
                    <a:pt x="6110882" y="2580068"/>
                  </a:lnTo>
                  <a:lnTo>
                    <a:pt x="6142563" y="2548379"/>
                  </a:lnTo>
                  <a:lnTo>
                    <a:pt x="6173850" y="2516299"/>
                  </a:lnTo>
                  <a:lnTo>
                    <a:pt x="6204738" y="2483832"/>
                  </a:lnTo>
                  <a:lnTo>
                    <a:pt x="6235222" y="2450982"/>
                  </a:lnTo>
                  <a:lnTo>
                    <a:pt x="6265300" y="2417752"/>
                  </a:lnTo>
                  <a:lnTo>
                    <a:pt x="6294967" y="2384148"/>
                  </a:lnTo>
                  <a:lnTo>
                    <a:pt x="6324218" y="2350172"/>
                  </a:lnTo>
                  <a:lnTo>
                    <a:pt x="6353051" y="2315828"/>
                  </a:lnTo>
                  <a:lnTo>
                    <a:pt x="6381462" y="2281122"/>
                  </a:lnTo>
                  <a:lnTo>
                    <a:pt x="6409445" y="2246056"/>
                  </a:lnTo>
                  <a:lnTo>
                    <a:pt x="6436997" y="2210634"/>
                  </a:lnTo>
                  <a:lnTo>
                    <a:pt x="6464115" y="2174861"/>
                  </a:lnTo>
                  <a:lnTo>
                    <a:pt x="6490794" y="2138741"/>
                  </a:lnTo>
                  <a:lnTo>
                    <a:pt x="6517031" y="2102277"/>
                  </a:lnTo>
                  <a:lnTo>
                    <a:pt x="6542820" y="2065474"/>
                  </a:lnTo>
                  <a:lnTo>
                    <a:pt x="6568159" y="2028335"/>
                  </a:lnTo>
                  <a:lnTo>
                    <a:pt x="6593044" y="1990864"/>
                  </a:lnTo>
                  <a:lnTo>
                    <a:pt x="6617470" y="1953066"/>
                  </a:lnTo>
                  <a:lnTo>
                    <a:pt x="6641433" y="1914944"/>
                  </a:lnTo>
                  <a:lnTo>
                    <a:pt x="6664930" y="1876503"/>
                  </a:lnTo>
                  <a:lnTo>
                    <a:pt x="6687956" y="1837746"/>
                  </a:lnTo>
                  <a:lnTo>
                    <a:pt x="6710508" y="1798677"/>
                  </a:lnTo>
                  <a:lnTo>
                    <a:pt x="6732582" y="1759301"/>
                  </a:lnTo>
                  <a:lnTo>
                    <a:pt x="6754173" y="1719620"/>
                  </a:lnTo>
                  <a:lnTo>
                    <a:pt x="6775278" y="1679640"/>
                  </a:lnTo>
                  <a:lnTo>
                    <a:pt x="6795892" y="1639364"/>
                  </a:lnTo>
                  <a:lnTo>
                    <a:pt x="6816012" y="1598796"/>
                  </a:lnTo>
                  <a:lnTo>
                    <a:pt x="6835634" y="1557940"/>
                  </a:lnTo>
                  <a:lnTo>
                    <a:pt x="6854753" y="1516801"/>
                  </a:lnTo>
                  <a:lnTo>
                    <a:pt x="6873367" y="1475381"/>
                  </a:lnTo>
                  <a:lnTo>
                    <a:pt x="6891470" y="1433686"/>
                  </a:lnTo>
                  <a:lnTo>
                    <a:pt x="6909059" y="1391718"/>
                  </a:lnTo>
                  <a:lnTo>
                    <a:pt x="6926130" y="1349482"/>
                  </a:lnTo>
                  <a:lnTo>
                    <a:pt x="6942678" y="1306983"/>
                  </a:lnTo>
                  <a:lnTo>
                    <a:pt x="6958701" y="1264223"/>
                  </a:lnTo>
                  <a:lnTo>
                    <a:pt x="6974194" y="1221207"/>
                  </a:lnTo>
                  <a:lnTo>
                    <a:pt x="6989152" y="1177939"/>
                  </a:lnTo>
                  <a:lnTo>
                    <a:pt x="7003573" y="1134423"/>
                  </a:lnTo>
                  <a:lnTo>
                    <a:pt x="7017452" y="1090662"/>
                  </a:lnTo>
                  <a:lnTo>
                    <a:pt x="7030784" y="1046662"/>
                  </a:lnTo>
                  <a:lnTo>
                    <a:pt x="7043567" y="1002425"/>
                  </a:lnTo>
                  <a:lnTo>
                    <a:pt x="7055796" y="957956"/>
                  </a:lnTo>
                  <a:lnTo>
                    <a:pt x="7067467" y="913258"/>
                  </a:lnTo>
                  <a:lnTo>
                    <a:pt x="7078577" y="868336"/>
                  </a:lnTo>
                  <a:lnTo>
                    <a:pt x="7089120" y="823194"/>
                  </a:lnTo>
                  <a:lnTo>
                    <a:pt x="7099094" y="777835"/>
                  </a:lnTo>
                  <a:lnTo>
                    <a:pt x="7108494" y="732264"/>
                  </a:lnTo>
                  <a:lnTo>
                    <a:pt x="7117317" y="686485"/>
                  </a:lnTo>
                  <a:lnTo>
                    <a:pt x="7125558" y="640501"/>
                  </a:lnTo>
                  <a:lnTo>
                    <a:pt x="7133213" y="594316"/>
                  </a:lnTo>
                  <a:lnTo>
                    <a:pt x="7140278" y="547935"/>
                  </a:lnTo>
                  <a:lnTo>
                    <a:pt x="7146750" y="501362"/>
                  </a:lnTo>
                  <a:lnTo>
                    <a:pt x="7152625" y="454599"/>
                  </a:lnTo>
                  <a:lnTo>
                    <a:pt x="7157898" y="407652"/>
                  </a:lnTo>
                  <a:lnTo>
                    <a:pt x="7162565" y="360525"/>
                  </a:lnTo>
                  <a:lnTo>
                    <a:pt x="7166623" y="313221"/>
                  </a:lnTo>
                  <a:lnTo>
                    <a:pt x="7170068" y="265744"/>
                  </a:lnTo>
                  <a:lnTo>
                    <a:pt x="7172895" y="218098"/>
                  </a:lnTo>
                  <a:lnTo>
                    <a:pt x="7175101" y="170288"/>
                  </a:lnTo>
                  <a:lnTo>
                    <a:pt x="7176681" y="122316"/>
                  </a:lnTo>
                  <a:lnTo>
                    <a:pt x="7177633" y="74188"/>
                  </a:lnTo>
                  <a:lnTo>
                    <a:pt x="7177951" y="25908"/>
                  </a:lnTo>
                  <a:lnTo>
                    <a:pt x="3588931" y="25908"/>
                  </a:lnTo>
                  <a:lnTo>
                    <a:pt x="0" y="0"/>
                  </a:lnTo>
                  <a:close/>
                </a:path>
              </a:pathLst>
            </a:custGeom>
            <a:solidFill>
              <a:srgbClr val="C3D59B"/>
            </a:solidFill>
          </p:spPr>
          <p:txBody>
            <a:bodyPr wrap="square" lIns="0" tIns="0" rIns="0" bIns="0" rtlCol="0"/>
            <a:lstStyle/>
            <a:p>
              <a:endParaRPr/>
            </a:p>
          </p:txBody>
        </p:sp>
        <p:sp>
          <p:nvSpPr>
            <p:cNvPr id="5" name="object 5"/>
            <p:cNvSpPr/>
            <p:nvPr/>
          </p:nvSpPr>
          <p:spPr>
            <a:xfrm>
              <a:off x="1221473" y="2189988"/>
              <a:ext cx="7178675" cy="3615690"/>
            </a:xfrm>
            <a:custGeom>
              <a:avLst/>
              <a:gdLst/>
              <a:ahLst/>
              <a:cxnLst/>
              <a:rect l="l" t="t" r="r" b="b"/>
              <a:pathLst>
                <a:path w="7178675" h="3615690">
                  <a:moveTo>
                    <a:pt x="7178052" y="25908"/>
                  </a:moveTo>
                  <a:lnTo>
                    <a:pt x="7177734" y="74188"/>
                  </a:lnTo>
                  <a:lnTo>
                    <a:pt x="7176783" y="122316"/>
                  </a:lnTo>
                  <a:lnTo>
                    <a:pt x="7175202" y="170288"/>
                  </a:lnTo>
                  <a:lnTo>
                    <a:pt x="7172997" y="218098"/>
                  </a:lnTo>
                  <a:lnTo>
                    <a:pt x="7170169" y="265744"/>
                  </a:lnTo>
                  <a:lnTo>
                    <a:pt x="7166725" y="313221"/>
                  </a:lnTo>
                  <a:lnTo>
                    <a:pt x="7162667" y="360525"/>
                  </a:lnTo>
                  <a:lnTo>
                    <a:pt x="7157999" y="407652"/>
                  </a:lnTo>
                  <a:lnTo>
                    <a:pt x="7152726" y="454599"/>
                  </a:lnTo>
                  <a:lnTo>
                    <a:pt x="7146852" y="501362"/>
                  </a:lnTo>
                  <a:lnTo>
                    <a:pt x="7140380" y="547935"/>
                  </a:lnTo>
                  <a:lnTo>
                    <a:pt x="7133314" y="594316"/>
                  </a:lnTo>
                  <a:lnTo>
                    <a:pt x="7125659" y="640501"/>
                  </a:lnTo>
                  <a:lnTo>
                    <a:pt x="7117418" y="686485"/>
                  </a:lnTo>
                  <a:lnTo>
                    <a:pt x="7108596" y="732264"/>
                  </a:lnTo>
                  <a:lnTo>
                    <a:pt x="7099196" y="777835"/>
                  </a:lnTo>
                  <a:lnTo>
                    <a:pt x="7089222" y="823194"/>
                  </a:lnTo>
                  <a:lnTo>
                    <a:pt x="7078678" y="868336"/>
                  </a:lnTo>
                  <a:lnTo>
                    <a:pt x="7067569" y="913258"/>
                  </a:lnTo>
                  <a:lnTo>
                    <a:pt x="7055898" y="957956"/>
                  </a:lnTo>
                  <a:lnTo>
                    <a:pt x="7043669" y="1002425"/>
                  </a:lnTo>
                  <a:lnTo>
                    <a:pt x="7030886" y="1046662"/>
                  </a:lnTo>
                  <a:lnTo>
                    <a:pt x="7017553" y="1090662"/>
                  </a:lnTo>
                  <a:lnTo>
                    <a:pt x="7003674" y="1134423"/>
                  </a:lnTo>
                  <a:lnTo>
                    <a:pt x="6989254" y="1177939"/>
                  </a:lnTo>
                  <a:lnTo>
                    <a:pt x="6974295" y="1221207"/>
                  </a:lnTo>
                  <a:lnTo>
                    <a:pt x="6958803" y="1264223"/>
                  </a:lnTo>
                  <a:lnTo>
                    <a:pt x="6942780" y="1306983"/>
                  </a:lnTo>
                  <a:lnTo>
                    <a:pt x="6926231" y="1349482"/>
                  </a:lnTo>
                  <a:lnTo>
                    <a:pt x="6909160" y="1391718"/>
                  </a:lnTo>
                  <a:lnTo>
                    <a:pt x="6891571" y="1433686"/>
                  </a:lnTo>
                  <a:lnTo>
                    <a:pt x="6873468" y="1475381"/>
                  </a:lnTo>
                  <a:lnTo>
                    <a:pt x="6854855" y="1516801"/>
                  </a:lnTo>
                  <a:lnTo>
                    <a:pt x="6835735" y="1557940"/>
                  </a:lnTo>
                  <a:lnTo>
                    <a:pt x="6816114" y="1598796"/>
                  </a:lnTo>
                  <a:lnTo>
                    <a:pt x="6795994" y="1639364"/>
                  </a:lnTo>
                  <a:lnTo>
                    <a:pt x="6775379" y="1679640"/>
                  </a:lnTo>
                  <a:lnTo>
                    <a:pt x="6754274" y="1719620"/>
                  </a:lnTo>
                  <a:lnTo>
                    <a:pt x="6732683" y="1759301"/>
                  </a:lnTo>
                  <a:lnTo>
                    <a:pt x="6710610" y="1798677"/>
                  </a:lnTo>
                  <a:lnTo>
                    <a:pt x="6688058" y="1837746"/>
                  </a:lnTo>
                  <a:lnTo>
                    <a:pt x="6665032" y="1876503"/>
                  </a:lnTo>
                  <a:lnTo>
                    <a:pt x="6641535" y="1914944"/>
                  </a:lnTo>
                  <a:lnTo>
                    <a:pt x="6617571" y="1953066"/>
                  </a:lnTo>
                  <a:lnTo>
                    <a:pt x="6593146" y="1990864"/>
                  </a:lnTo>
                  <a:lnTo>
                    <a:pt x="6568261" y="2028335"/>
                  </a:lnTo>
                  <a:lnTo>
                    <a:pt x="6542922" y="2065474"/>
                  </a:lnTo>
                  <a:lnTo>
                    <a:pt x="6517132" y="2102277"/>
                  </a:lnTo>
                  <a:lnTo>
                    <a:pt x="6490896" y="2138741"/>
                  </a:lnTo>
                  <a:lnTo>
                    <a:pt x="6464217" y="2174861"/>
                  </a:lnTo>
                  <a:lnTo>
                    <a:pt x="6437099" y="2210634"/>
                  </a:lnTo>
                  <a:lnTo>
                    <a:pt x="6409546" y="2246056"/>
                  </a:lnTo>
                  <a:lnTo>
                    <a:pt x="6381563" y="2281122"/>
                  </a:lnTo>
                  <a:lnTo>
                    <a:pt x="6353153" y="2315828"/>
                  </a:lnTo>
                  <a:lnTo>
                    <a:pt x="6324320" y="2350172"/>
                  </a:lnTo>
                  <a:lnTo>
                    <a:pt x="6295068" y="2384148"/>
                  </a:lnTo>
                  <a:lnTo>
                    <a:pt x="6265401" y="2417752"/>
                  </a:lnTo>
                  <a:lnTo>
                    <a:pt x="6235324" y="2450982"/>
                  </a:lnTo>
                  <a:lnTo>
                    <a:pt x="6204839" y="2483832"/>
                  </a:lnTo>
                  <a:lnTo>
                    <a:pt x="6173952" y="2516299"/>
                  </a:lnTo>
                  <a:lnTo>
                    <a:pt x="6142665" y="2548379"/>
                  </a:lnTo>
                  <a:lnTo>
                    <a:pt x="6110983" y="2580068"/>
                  </a:lnTo>
                  <a:lnTo>
                    <a:pt x="6078910" y="2611361"/>
                  </a:lnTo>
                  <a:lnTo>
                    <a:pt x="6046451" y="2642256"/>
                  </a:lnTo>
                  <a:lnTo>
                    <a:pt x="6013608" y="2672747"/>
                  </a:lnTo>
                  <a:lnTo>
                    <a:pt x="5980385" y="2702831"/>
                  </a:lnTo>
                  <a:lnTo>
                    <a:pt x="5946788" y="2732505"/>
                  </a:lnTo>
                  <a:lnTo>
                    <a:pt x="5912819" y="2761763"/>
                  </a:lnTo>
                  <a:lnTo>
                    <a:pt x="5878484" y="2790602"/>
                  </a:lnTo>
                  <a:lnTo>
                    <a:pt x="5843784" y="2819019"/>
                  </a:lnTo>
                  <a:lnTo>
                    <a:pt x="5808726" y="2847008"/>
                  </a:lnTo>
                  <a:lnTo>
                    <a:pt x="5773312" y="2874567"/>
                  </a:lnTo>
                  <a:lnTo>
                    <a:pt x="5737547" y="2901691"/>
                  </a:lnTo>
                  <a:lnTo>
                    <a:pt x="5701434" y="2928376"/>
                  </a:lnTo>
                  <a:lnTo>
                    <a:pt x="5664978" y="2954618"/>
                  </a:lnTo>
                  <a:lnTo>
                    <a:pt x="5628183" y="2980414"/>
                  </a:lnTo>
                  <a:lnTo>
                    <a:pt x="5591052" y="3005758"/>
                  </a:lnTo>
                  <a:lnTo>
                    <a:pt x="5553590" y="3030648"/>
                  </a:lnTo>
                  <a:lnTo>
                    <a:pt x="5515799" y="3055080"/>
                  </a:lnTo>
                  <a:lnTo>
                    <a:pt x="5477686" y="3079049"/>
                  </a:lnTo>
                  <a:lnTo>
                    <a:pt x="5439253" y="3102551"/>
                  </a:lnTo>
                  <a:lnTo>
                    <a:pt x="5400504" y="3125582"/>
                  </a:lnTo>
                  <a:lnTo>
                    <a:pt x="5361443" y="3148139"/>
                  </a:lnTo>
                  <a:lnTo>
                    <a:pt x="5322075" y="3170218"/>
                  </a:lnTo>
                  <a:lnTo>
                    <a:pt x="5282403" y="3191814"/>
                  </a:lnTo>
                  <a:lnTo>
                    <a:pt x="5242431" y="3212923"/>
                  </a:lnTo>
                  <a:lnTo>
                    <a:pt x="5202164" y="3233542"/>
                  </a:lnTo>
                  <a:lnTo>
                    <a:pt x="5161604" y="3253667"/>
                  </a:lnTo>
                  <a:lnTo>
                    <a:pt x="5120757" y="3273293"/>
                  </a:lnTo>
                  <a:lnTo>
                    <a:pt x="5079626" y="3292417"/>
                  </a:lnTo>
                  <a:lnTo>
                    <a:pt x="5038215" y="3311035"/>
                  </a:lnTo>
                  <a:lnTo>
                    <a:pt x="4996528" y="3329142"/>
                  </a:lnTo>
                  <a:lnTo>
                    <a:pt x="4954569" y="3346735"/>
                  </a:lnTo>
                  <a:lnTo>
                    <a:pt x="4912343" y="3363810"/>
                  </a:lnTo>
                  <a:lnTo>
                    <a:pt x="4869852" y="3380362"/>
                  </a:lnTo>
                  <a:lnTo>
                    <a:pt x="4827101" y="3396389"/>
                  </a:lnTo>
                  <a:lnTo>
                    <a:pt x="4784094" y="3411885"/>
                  </a:lnTo>
                  <a:lnTo>
                    <a:pt x="4740835" y="3426847"/>
                  </a:lnTo>
                  <a:lnTo>
                    <a:pt x="4697327" y="3441271"/>
                  </a:lnTo>
                  <a:lnTo>
                    <a:pt x="4653576" y="3455153"/>
                  </a:lnTo>
                  <a:lnTo>
                    <a:pt x="4609584" y="3468489"/>
                  </a:lnTo>
                  <a:lnTo>
                    <a:pt x="4565356" y="3481275"/>
                  </a:lnTo>
                  <a:lnTo>
                    <a:pt x="4520896" y="3493506"/>
                  </a:lnTo>
                  <a:lnTo>
                    <a:pt x="4476208" y="3505180"/>
                  </a:lnTo>
                  <a:lnTo>
                    <a:pt x="4431295" y="3516292"/>
                  </a:lnTo>
                  <a:lnTo>
                    <a:pt x="4386162" y="3526838"/>
                  </a:lnTo>
                  <a:lnTo>
                    <a:pt x="4340812" y="3536815"/>
                  </a:lnTo>
                  <a:lnTo>
                    <a:pt x="4295250" y="3546217"/>
                  </a:lnTo>
                  <a:lnTo>
                    <a:pt x="4249480" y="3555041"/>
                  </a:lnTo>
                  <a:lnTo>
                    <a:pt x="4203505" y="3563284"/>
                  </a:lnTo>
                  <a:lnTo>
                    <a:pt x="4157330" y="3570941"/>
                  </a:lnTo>
                  <a:lnTo>
                    <a:pt x="4110958" y="3578008"/>
                  </a:lnTo>
                  <a:lnTo>
                    <a:pt x="4064394" y="3584482"/>
                  </a:lnTo>
                  <a:lnTo>
                    <a:pt x="4017641" y="3590358"/>
                  </a:lnTo>
                  <a:lnTo>
                    <a:pt x="3970703" y="3595632"/>
                  </a:lnTo>
                  <a:lnTo>
                    <a:pt x="3923585" y="3600300"/>
                  </a:lnTo>
                  <a:lnTo>
                    <a:pt x="3876290" y="3604359"/>
                  </a:lnTo>
                  <a:lnTo>
                    <a:pt x="3828822" y="3607805"/>
                  </a:lnTo>
                  <a:lnTo>
                    <a:pt x="3781186" y="3610633"/>
                  </a:lnTo>
                  <a:lnTo>
                    <a:pt x="3733385" y="3612839"/>
                  </a:lnTo>
                  <a:lnTo>
                    <a:pt x="3685423" y="3614420"/>
                  </a:lnTo>
                  <a:lnTo>
                    <a:pt x="3637304" y="3615371"/>
                  </a:lnTo>
                  <a:lnTo>
                    <a:pt x="3589032" y="3615690"/>
                  </a:lnTo>
                  <a:lnTo>
                    <a:pt x="3540761" y="3615371"/>
                  </a:lnTo>
                  <a:lnTo>
                    <a:pt x="3492642" y="3614420"/>
                  </a:lnTo>
                  <a:lnTo>
                    <a:pt x="3444680" y="3612839"/>
                  </a:lnTo>
                  <a:lnTo>
                    <a:pt x="3396879" y="3610633"/>
                  </a:lnTo>
                  <a:lnTo>
                    <a:pt x="3349242" y="3607805"/>
                  </a:lnTo>
                  <a:lnTo>
                    <a:pt x="3301775" y="3604359"/>
                  </a:lnTo>
                  <a:lnTo>
                    <a:pt x="3254480" y="3600300"/>
                  </a:lnTo>
                  <a:lnTo>
                    <a:pt x="3207361" y="3595632"/>
                  </a:lnTo>
                  <a:lnTo>
                    <a:pt x="3160424" y="3590358"/>
                  </a:lnTo>
                  <a:lnTo>
                    <a:pt x="3113671" y="3584482"/>
                  </a:lnTo>
                  <a:lnTo>
                    <a:pt x="3067106" y="3578008"/>
                  </a:lnTo>
                  <a:lnTo>
                    <a:pt x="3020734" y="3570941"/>
                  </a:lnTo>
                  <a:lnTo>
                    <a:pt x="2974559" y="3563284"/>
                  </a:lnTo>
                  <a:lnTo>
                    <a:pt x="2928584" y="3555041"/>
                  </a:lnTo>
                  <a:lnTo>
                    <a:pt x="2882814" y="3546217"/>
                  </a:lnTo>
                  <a:lnTo>
                    <a:pt x="2837252" y="3536815"/>
                  </a:lnTo>
                  <a:lnTo>
                    <a:pt x="2791902" y="3526838"/>
                  </a:lnTo>
                  <a:lnTo>
                    <a:pt x="2746769" y="3516292"/>
                  </a:lnTo>
                  <a:lnTo>
                    <a:pt x="2701856" y="3505180"/>
                  </a:lnTo>
                  <a:lnTo>
                    <a:pt x="2657167" y="3493506"/>
                  </a:lnTo>
                  <a:lnTo>
                    <a:pt x="2612707" y="3481275"/>
                  </a:lnTo>
                  <a:lnTo>
                    <a:pt x="2568479" y="3468489"/>
                  </a:lnTo>
                  <a:lnTo>
                    <a:pt x="2524487" y="3455153"/>
                  </a:lnTo>
                  <a:lnTo>
                    <a:pt x="2480736" y="3441271"/>
                  </a:lnTo>
                  <a:lnTo>
                    <a:pt x="2437228" y="3426847"/>
                  </a:lnTo>
                  <a:lnTo>
                    <a:pt x="2393969" y="3411885"/>
                  </a:lnTo>
                  <a:lnTo>
                    <a:pt x="2350962" y="3396389"/>
                  </a:lnTo>
                  <a:lnTo>
                    <a:pt x="2308211" y="3380362"/>
                  </a:lnTo>
                  <a:lnTo>
                    <a:pt x="2265720" y="3363810"/>
                  </a:lnTo>
                  <a:lnTo>
                    <a:pt x="2223493" y="3346735"/>
                  </a:lnTo>
                  <a:lnTo>
                    <a:pt x="2181534" y="3329142"/>
                  </a:lnTo>
                  <a:lnTo>
                    <a:pt x="2139847" y="3311035"/>
                  </a:lnTo>
                  <a:lnTo>
                    <a:pt x="2098436" y="3292417"/>
                  </a:lnTo>
                  <a:lnTo>
                    <a:pt x="2057305" y="3273293"/>
                  </a:lnTo>
                  <a:lnTo>
                    <a:pt x="2016457" y="3253667"/>
                  </a:lnTo>
                  <a:lnTo>
                    <a:pt x="1975898" y="3233542"/>
                  </a:lnTo>
                  <a:lnTo>
                    <a:pt x="1935630" y="3212923"/>
                  </a:lnTo>
                  <a:lnTo>
                    <a:pt x="1895659" y="3191814"/>
                  </a:lnTo>
                  <a:lnTo>
                    <a:pt x="1855986" y="3170218"/>
                  </a:lnTo>
                  <a:lnTo>
                    <a:pt x="1816618" y="3148139"/>
                  </a:lnTo>
                  <a:lnTo>
                    <a:pt x="1777557" y="3125582"/>
                  </a:lnTo>
                  <a:lnTo>
                    <a:pt x="1738808" y="3102551"/>
                  </a:lnTo>
                  <a:lnTo>
                    <a:pt x="1700375" y="3079049"/>
                  </a:lnTo>
                  <a:lnTo>
                    <a:pt x="1662261" y="3055080"/>
                  </a:lnTo>
                  <a:lnTo>
                    <a:pt x="1624471" y="3030648"/>
                  </a:lnTo>
                  <a:lnTo>
                    <a:pt x="1587008" y="3005758"/>
                  </a:lnTo>
                  <a:lnTo>
                    <a:pt x="1549877" y="2980414"/>
                  </a:lnTo>
                  <a:lnTo>
                    <a:pt x="1513082" y="2954618"/>
                  </a:lnTo>
                  <a:lnTo>
                    <a:pt x="1476626" y="2928376"/>
                  </a:lnTo>
                  <a:lnTo>
                    <a:pt x="1440513" y="2901691"/>
                  </a:lnTo>
                  <a:lnTo>
                    <a:pt x="1404747" y="2874567"/>
                  </a:lnTo>
                  <a:lnTo>
                    <a:pt x="1369334" y="2847008"/>
                  </a:lnTo>
                  <a:lnTo>
                    <a:pt x="1334275" y="2819019"/>
                  </a:lnTo>
                  <a:lnTo>
                    <a:pt x="1299576" y="2790602"/>
                  </a:lnTo>
                  <a:lnTo>
                    <a:pt x="1265240" y="2761763"/>
                  </a:lnTo>
                  <a:lnTo>
                    <a:pt x="1231271" y="2732505"/>
                  </a:lnTo>
                  <a:lnTo>
                    <a:pt x="1197673" y="2702831"/>
                  </a:lnTo>
                  <a:lnTo>
                    <a:pt x="1164451" y="2672747"/>
                  </a:lnTo>
                  <a:lnTo>
                    <a:pt x="1131608" y="2642256"/>
                  </a:lnTo>
                  <a:lnTo>
                    <a:pt x="1099148" y="2611361"/>
                  </a:lnTo>
                  <a:lnTo>
                    <a:pt x="1067075" y="2580068"/>
                  </a:lnTo>
                  <a:lnTo>
                    <a:pt x="1035393" y="2548379"/>
                  </a:lnTo>
                  <a:lnTo>
                    <a:pt x="1004106" y="2516299"/>
                  </a:lnTo>
                  <a:lnTo>
                    <a:pt x="973218" y="2483832"/>
                  </a:lnTo>
                  <a:lnTo>
                    <a:pt x="942734" y="2450982"/>
                  </a:lnTo>
                  <a:lnTo>
                    <a:pt x="912656" y="2417752"/>
                  </a:lnTo>
                  <a:lnTo>
                    <a:pt x="882989" y="2384148"/>
                  </a:lnTo>
                  <a:lnTo>
                    <a:pt x="853737" y="2350172"/>
                  </a:lnTo>
                  <a:lnTo>
                    <a:pt x="824904" y="2315828"/>
                  </a:lnTo>
                  <a:lnTo>
                    <a:pt x="796494" y="2281122"/>
                  </a:lnTo>
                  <a:lnTo>
                    <a:pt x="768510" y="2246056"/>
                  </a:lnTo>
                  <a:lnTo>
                    <a:pt x="740957" y="2210634"/>
                  </a:lnTo>
                  <a:lnTo>
                    <a:pt x="713839" y="2174861"/>
                  </a:lnTo>
                  <a:lnTo>
                    <a:pt x="687160" y="2138741"/>
                  </a:lnTo>
                  <a:lnTo>
                    <a:pt x="660924" y="2102277"/>
                  </a:lnTo>
                  <a:lnTo>
                    <a:pt x="635134" y="2065474"/>
                  </a:lnTo>
                  <a:lnTo>
                    <a:pt x="609795" y="2028335"/>
                  </a:lnTo>
                  <a:lnTo>
                    <a:pt x="584910" y="1990864"/>
                  </a:lnTo>
                  <a:lnTo>
                    <a:pt x="560484" y="1953066"/>
                  </a:lnTo>
                  <a:lnTo>
                    <a:pt x="536520" y="1914944"/>
                  </a:lnTo>
                  <a:lnTo>
                    <a:pt x="513024" y="1876503"/>
                  </a:lnTo>
                  <a:lnTo>
                    <a:pt x="489997" y="1837746"/>
                  </a:lnTo>
                  <a:lnTo>
                    <a:pt x="467445" y="1798677"/>
                  </a:lnTo>
                  <a:lnTo>
                    <a:pt x="445371" y="1759301"/>
                  </a:lnTo>
                  <a:lnTo>
                    <a:pt x="423780" y="1719620"/>
                  </a:lnTo>
                  <a:lnTo>
                    <a:pt x="402675" y="1679640"/>
                  </a:lnTo>
                  <a:lnTo>
                    <a:pt x="382061" y="1639364"/>
                  </a:lnTo>
                  <a:lnTo>
                    <a:pt x="361941" y="1598796"/>
                  </a:lnTo>
                  <a:lnTo>
                    <a:pt x="342319" y="1557940"/>
                  </a:lnTo>
                  <a:lnTo>
                    <a:pt x="323199" y="1516801"/>
                  </a:lnTo>
                  <a:lnTo>
                    <a:pt x="304586" y="1475381"/>
                  </a:lnTo>
                  <a:lnTo>
                    <a:pt x="286482" y="1433686"/>
                  </a:lnTo>
                  <a:lnTo>
                    <a:pt x="268893" y="1391718"/>
                  </a:lnTo>
                  <a:lnTo>
                    <a:pt x="251822" y="1349482"/>
                  </a:lnTo>
                  <a:lnTo>
                    <a:pt x="235273" y="1306983"/>
                  </a:lnTo>
                  <a:lnTo>
                    <a:pt x="219251" y="1264223"/>
                  </a:lnTo>
                  <a:lnTo>
                    <a:pt x="203758" y="1221207"/>
                  </a:lnTo>
                  <a:lnTo>
                    <a:pt x="188799" y="1177939"/>
                  </a:lnTo>
                  <a:lnTo>
                    <a:pt x="174379" y="1134423"/>
                  </a:lnTo>
                  <a:lnTo>
                    <a:pt x="160500" y="1090662"/>
                  </a:lnTo>
                  <a:lnTo>
                    <a:pt x="147167" y="1046662"/>
                  </a:lnTo>
                  <a:lnTo>
                    <a:pt x="134384" y="1002425"/>
                  </a:lnTo>
                  <a:lnTo>
                    <a:pt x="122155" y="957956"/>
                  </a:lnTo>
                  <a:lnTo>
                    <a:pt x="110484" y="913258"/>
                  </a:lnTo>
                  <a:lnTo>
                    <a:pt x="99374" y="868336"/>
                  </a:lnTo>
                  <a:lnTo>
                    <a:pt x="88830" y="823194"/>
                  </a:lnTo>
                  <a:lnTo>
                    <a:pt x="78857" y="777835"/>
                  </a:lnTo>
                  <a:lnTo>
                    <a:pt x="69456" y="732264"/>
                  </a:lnTo>
                  <a:lnTo>
                    <a:pt x="60634" y="686485"/>
                  </a:lnTo>
                  <a:lnTo>
                    <a:pt x="52393" y="640501"/>
                  </a:lnTo>
                  <a:lnTo>
                    <a:pt x="44738" y="594316"/>
                  </a:lnTo>
                  <a:lnTo>
                    <a:pt x="37672" y="547935"/>
                  </a:lnTo>
                  <a:lnTo>
                    <a:pt x="31200" y="501362"/>
                  </a:lnTo>
                  <a:lnTo>
                    <a:pt x="25326" y="454599"/>
                  </a:lnTo>
                  <a:lnTo>
                    <a:pt x="20053" y="407652"/>
                  </a:lnTo>
                  <a:lnTo>
                    <a:pt x="15385" y="360525"/>
                  </a:lnTo>
                  <a:lnTo>
                    <a:pt x="11327" y="313221"/>
                  </a:lnTo>
                  <a:lnTo>
                    <a:pt x="7882" y="265744"/>
                  </a:lnTo>
                  <a:lnTo>
                    <a:pt x="5055" y="218098"/>
                  </a:lnTo>
                  <a:lnTo>
                    <a:pt x="2849" y="170288"/>
                  </a:lnTo>
                  <a:lnTo>
                    <a:pt x="1269" y="122316"/>
                  </a:lnTo>
                  <a:lnTo>
                    <a:pt x="317" y="74188"/>
                  </a:lnTo>
                  <a:lnTo>
                    <a:pt x="0" y="25908"/>
                  </a:lnTo>
                  <a:lnTo>
                    <a:pt x="6" y="19431"/>
                  </a:lnTo>
                  <a:lnTo>
                    <a:pt x="26" y="12954"/>
                  </a:lnTo>
                  <a:lnTo>
                    <a:pt x="58" y="6477"/>
                  </a:lnTo>
                  <a:lnTo>
                    <a:pt x="101" y="0"/>
                  </a:lnTo>
                  <a:lnTo>
                    <a:pt x="3589032" y="25908"/>
                  </a:lnTo>
                  <a:lnTo>
                    <a:pt x="7178052" y="25908"/>
                  </a:lnTo>
                  <a:close/>
                </a:path>
              </a:pathLst>
            </a:custGeom>
            <a:ln w="38099">
              <a:solidFill>
                <a:srgbClr val="77923B"/>
              </a:solidFill>
            </a:ln>
          </p:spPr>
          <p:txBody>
            <a:bodyPr wrap="square" lIns="0" tIns="0" rIns="0" bIns="0" rtlCol="0"/>
            <a:lstStyle/>
            <a:p>
              <a:endParaRPr/>
            </a:p>
          </p:txBody>
        </p:sp>
        <p:sp>
          <p:nvSpPr>
            <p:cNvPr id="6" name="object 6"/>
            <p:cNvSpPr/>
            <p:nvPr/>
          </p:nvSpPr>
          <p:spPr>
            <a:xfrm>
              <a:off x="4007357" y="2066544"/>
              <a:ext cx="731520" cy="114300"/>
            </a:xfrm>
            <a:custGeom>
              <a:avLst/>
              <a:gdLst/>
              <a:ahLst/>
              <a:cxnLst/>
              <a:rect l="l" t="t" r="r" b="b"/>
              <a:pathLst>
                <a:path w="731520" h="114300">
                  <a:moveTo>
                    <a:pt x="114300" y="0"/>
                  </a:moveTo>
                  <a:lnTo>
                    <a:pt x="0" y="57150"/>
                  </a:lnTo>
                  <a:lnTo>
                    <a:pt x="114300" y="114300"/>
                  </a:lnTo>
                  <a:lnTo>
                    <a:pt x="114300" y="76200"/>
                  </a:lnTo>
                  <a:lnTo>
                    <a:pt x="95250" y="76200"/>
                  </a:lnTo>
                  <a:lnTo>
                    <a:pt x="95250" y="38100"/>
                  </a:lnTo>
                  <a:lnTo>
                    <a:pt x="114300" y="38100"/>
                  </a:lnTo>
                  <a:lnTo>
                    <a:pt x="114300" y="0"/>
                  </a:lnTo>
                  <a:close/>
                </a:path>
                <a:path w="731520" h="114300">
                  <a:moveTo>
                    <a:pt x="616838" y="0"/>
                  </a:moveTo>
                  <a:lnTo>
                    <a:pt x="616838" y="114300"/>
                  </a:lnTo>
                  <a:lnTo>
                    <a:pt x="693038" y="76200"/>
                  </a:lnTo>
                  <a:lnTo>
                    <a:pt x="635888" y="76200"/>
                  </a:lnTo>
                  <a:lnTo>
                    <a:pt x="635888" y="38100"/>
                  </a:lnTo>
                  <a:lnTo>
                    <a:pt x="693038" y="38100"/>
                  </a:lnTo>
                  <a:lnTo>
                    <a:pt x="616838" y="0"/>
                  </a:lnTo>
                  <a:close/>
                </a:path>
                <a:path w="731520" h="114300">
                  <a:moveTo>
                    <a:pt x="114300" y="38100"/>
                  </a:moveTo>
                  <a:lnTo>
                    <a:pt x="95250" y="38100"/>
                  </a:lnTo>
                  <a:lnTo>
                    <a:pt x="95250" y="76200"/>
                  </a:lnTo>
                  <a:lnTo>
                    <a:pt x="114300" y="76200"/>
                  </a:lnTo>
                  <a:lnTo>
                    <a:pt x="114300" y="38100"/>
                  </a:lnTo>
                  <a:close/>
                </a:path>
                <a:path w="731520" h="114300">
                  <a:moveTo>
                    <a:pt x="616838" y="38100"/>
                  </a:moveTo>
                  <a:lnTo>
                    <a:pt x="114300" y="38100"/>
                  </a:lnTo>
                  <a:lnTo>
                    <a:pt x="114300" y="76200"/>
                  </a:lnTo>
                  <a:lnTo>
                    <a:pt x="616838" y="76200"/>
                  </a:lnTo>
                  <a:lnTo>
                    <a:pt x="616838" y="38100"/>
                  </a:lnTo>
                  <a:close/>
                </a:path>
                <a:path w="731520" h="114300">
                  <a:moveTo>
                    <a:pt x="693038" y="38100"/>
                  </a:moveTo>
                  <a:lnTo>
                    <a:pt x="635888" y="38100"/>
                  </a:lnTo>
                  <a:lnTo>
                    <a:pt x="635888" y="76200"/>
                  </a:lnTo>
                  <a:lnTo>
                    <a:pt x="693038" y="76200"/>
                  </a:lnTo>
                  <a:lnTo>
                    <a:pt x="731138" y="57150"/>
                  </a:lnTo>
                  <a:lnTo>
                    <a:pt x="693038" y="38100"/>
                  </a:lnTo>
                  <a:close/>
                </a:path>
              </a:pathLst>
            </a:custGeom>
            <a:solidFill>
              <a:srgbClr val="FF0000"/>
            </a:solidFill>
          </p:spPr>
          <p:txBody>
            <a:bodyPr wrap="square" lIns="0" tIns="0" rIns="0" bIns="0" rtlCol="0"/>
            <a:lstStyle/>
            <a:p>
              <a:endParaRPr/>
            </a:p>
          </p:txBody>
        </p:sp>
        <p:sp>
          <p:nvSpPr>
            <p:cNvPr id="7" name="object 7"/>
            <p:cNvSpPr/>
            <p:nvPr/>
          </p:nvSpPr>
          <p:spPr>
            <a:xfrm>
              <a:off x="1215390" y="2066544"/>
              <a:ext cx="2792095" cy="114300"/>
            </a:xfrm>
            <a:custGeom>
              <a:avLst/>
              <a:gdLst/>
              <a:ahLst/>
              <a:cxnLst/>
              <a:rect l="l" t="t" r="r" b="b"/>
              <a:pathLst>
                <a:path w="2792095" h="114300">
                  <a:moveTo>
                    <a:pt x="114300" y="0"/>
                  </a:moveTo>
                  <a:lnTo>
                    <a:pt x="0" y="57150"/>
                  </a:lnTo>
                  <a:lnTo>
                    <a:pt x="114300" y="114300"/>
                  </a:lnTo>
                  <a:lnTo>
                    <a:pt x="114300" y="76200"/>
                  </a:lnTo>
                  <a:lnTo>
                    <a:pt x="95250" y="76200"/>
                  </a:lnTo>
                  <a:lnTo>
                    <a:pt x="95250" y="38100"/>
                  </a:lnTo>
                  <a:lnTo>
                    <a:pt x="114300" y="38100"/>
                  </a:lnTo>
                  <a:lnTo>
                    <a:pt x="114300" y="0"/>
                  </a:lnTo>
                  <a:close/>
                </a:path>
                <a:path w="2792095" h="114300">
                  <a:moveTo>
                    <a:pt x="2677414" y="0"/>
                  </a:moveTo>
                  <a:lnTo>
                    <a:pt x="2677414" y="114300"/>
                  </a:lnTo>
                  <a:lnTo>
                    <a:pt x="2753614" y="76200"/>
                  </a:lnTo>
                  <a:lnTo>
                    <a:pt x="2696464" y="76200"/>
                  </a:lnTo>
                  <a:lnTo>
                    <a:pt x="2696464" y="38100"/>
                  </a:lnTo>
                  <a:lnTo>
                    <a:pt x="2753614" y="38100"/>
                  </a:lnTo>
                  <a:lnTo>
                    <a:pt x="2677414" y="0"/>
                  </a:lnTo>
                  <a:close/>
                </a:path>
                <a:path w="2792095" h="114300">
                  <a:moveTo>
                    <a:pt x="114300" y="38100"/>
                  </a:moveTo>
                  <a:lnTo>
                    <a:pt x="95250" y="38100"/>
                  </a:lnTo>
                  <a:lnTo>
                    <a:pt x="95250" y="76200"/>
                  </a:lnTo>
                  <a:lnTo>
                    <a:pt x="114300" y="76200"/>
                  </a:lnTo>
                  <a:lnTo>
                    <a:pt x="114300" y="38100"/>
                  </a:lnTo>
                  <a:close/>
                </a:path>
                <a:path w="2792095" h="114300">
                  <a:moveTo>
                    <a:pt x="2677414" y="38100"/>
                  </a:moveTo>
                  <a:lnTo>
                    <a:pt x="114300" y="38100"/>
                  </a:lnTo>
                  <a:lnTo>
                    <a:pt x="114300" y="76200"/>
                  </a:lnTo>
                  <a:lnTo>
                    <a:pt x="2677414" y="76200"/>
                  </a:lnTo>
                  <a:lnTo>
                    <a:pt x="2677414" y="38100"/>
                  </a:lnTo>
                  <a:close/>
                </a:path>
                <a:path w="2792095" h="114300">
                  <a:moveTo>
                    <a:pt x="2753614" y="38100"/>
                  </a:moveTo>
                  <a:lnTo>
                    <a:pt x="2696464" y="38100"/>
                  </a:lnTo>
                  <a:lnTo>
                    <a:pt x="2696464" y="76200"/>
                  </a:lnTo>
                  <a:lnTo>
                    <a:pt x="2753614" y="76200"/>
                  </a:lnTo>
                  <a:lnTo>
                    <a:pt x="2791714" y="57150"/>
                  </a:lnTo>
                  <a:lnTo>
                    <a:pt x="2753614" y="38100"/>
                  </a:lnTo>
                  <a:close/>
                </a:path>
              </a:pathLst>
            </a:custGeom>
            <a:solidFill>
              <a:srgbClr val="77923B"/>
            </a:solidFill>
          </p:spPr>
          <p:txBody>
            <a:bodyPr wrap="square" lIns="0" tIns="0" rIns="0" bIns="0" rtlCol="0"/>
            <a:lstStyle/>
            <a:p>
              <a:endParaRPr/>
            </a:p>
          </p:txBody>
        </p:sp>
      </p:grpSp>
      <p:sp>
        <p:nvSpPr>
          <p:cNvPr id="8" name="object 8"/>
          <p:cNvSpPr txBox="1"/>
          <p:nvPr/>
        </p:nvSpPr>
        <p:spPr>
          <a:xfrm>
            <a:off x="5229226" y="1519554"/>
            <a:ext cx="1495425" cy="589280"/>
          </a:xfrm>
          <a:prstGeom prst="rect">
            <a:avLst/>
          </a:prstGeom>
        </p:spPr>
        <p:txBody>
          <a:bodyPr vert="horz" wrap="square" lIns="0" tIns="12700" rIns="0" bIns="0" rtlCol="0">
            <a:spAutoFit/>
          </a:bodyPr>
          <a:lstStyle/>
          <a:p>
            <a:pPr marL="12700">
              <a:spcBef>
                <a:spcPts val="100"/>
              </a:spcBef>
            </a:pPr>
            <a:r>
              <a:rPr b="1" spc="-25" dirty="0">
                <a:solidFill>
                  <a:srgbClr val="FF0000"/>
                </a:solidFill>
                <a:latin typeface="Meiryo UI"/>
                <a:cs typeface="Meiryo UI"/>
              </a:rPr>
              <a:t>PAZ</a:t>
            </a:r>
            <a:endParaRPr>
              <a:latin typeface="Meiryo UI"/>
              <a:cs typeface="Meiryo UI"/>
            </a:endParaRPr>
          </a:p>
          <a:p>
            <a:pPr marL="12700">
              <a:lnSpc>
                <a:spcPts val="1080"/>
              </a:lnSpc>
            </a:pPr>
            <a:r>
              <a:rPr sz="900" dirty="0">
                <a:solidFill>
                  <a:srgbClr val="FF0000"/>
                </a:solidFill>
                <a:latin typeface="Meiryo UI"/>
                <a:cs typeface="Meiryo UI"/>
              </a:rPr>
              <a:t>Precautionary Action</a:t>
            </a:r>
            <a:r>
              <a:rPr sz="900" spc="-25" dirty="0">
                <a:solidFill>
                  <a:srgbClr val="FF0000"/>
                </a:solidFill>
                <a:latin typeface="Meiryo UI"/>
                <a:cs typeface="Meiryo UI"/>
              </a:rPr>
              <a:t> </a:t>
            </a:r>
            <a:r>
              <a:rPr sz="900" spc="-20" dirty="0">
                <a:solidFill>
                  <a:srgbClr val="FF0000"/>
                </a:solidFill>
                <a:latin typeface="Meiryo UI"/>
                <a:cs typeface="Meiryo UI"/>
              </a:rPr>
              <a:t>Zone</a:t>
            </a:r>
            <a:endParaRPr sz="900">
              <a:latin typeface="Meiryo UI"/>
              <a:cs typeface="Meiryo UI"/>
            </a:endParaRPr>
          </a:p>
          <a:p>
            <a:pPr marL="12700">
              <a:lnSpc>
                <a:spcPts val="1200"/>
              </a:lnSpc>
            </a:pPr>
            <a:r>
              <a:rPr sz="1000" spc="-10" dirty="0">
                <a:latin typeface="Meiryo UI"/>
                <a:cs typeface="Meiryo UI"/>
              </a:rPr>
              <a:t>概ね5km</a:t>
            </a:r>
            <a:r>
              <a:rPr sz="1000" spc="-30" dirty="0">
                <a:latin typeface="Meiryo UI"/>
                <a:cs typeface="Meiryo UI"/>
              </a:rPr>
              <a:t>圏内</a:t>
            </a:r>
            <a:endParaRPr sz="1000">
              <a:latin typeface="Meiryo UI"/>
              <a:cs typeface="Meiryo UI"/>
            </a:endParaRPr>
          </a:p>
        </p:txBody>
      </p:sp>
      <p:sp>
        <p:nvSpPr>
          <p:cNvPr id="9" name="object 9"/>
          <p:cNvSpPr txBox="1"/>
          <p:nvPr/>
        </p:nvSpPr>
        <p:spPr>
          <a:xfrm>
            <a:off x="2503678" y="1519554"/>
            <a:ext cx="2205355" cy="589280"/>
          </a:xfrm>
          <a:prstGeom prst="rect">
            <a:avLst/>
          </a:prstGeom>
        </p:spPr>
        <p:txBody>
          <a:bodyPr vert="horz" wrap="square" lIns="0" tIns="12700" rIns="0" bIns="0" rtlCol="0">
            <a:spAutoFit/>
          </a:bodyPr>
          <a:lstStyle/>
          <a:p>
            <a:pPr marL="12700">
              <a:spcBef>
                <a:spcPts val="100"/>
              </a:spcBef>
            </a:pPr>
            <a:r>
              <a:rPr b="1" spc="-25" dirty="0">
                <a:solidFill>
                  <a:srgbClr val="538235"/>
                </a:solidFill>
                <a:latin typeface="Meiryo UI"/>
                <a:cs typeface="Meiryo UI"/>
              </a:rPr>
              <a:t>UPZ</a:t>
            </a:r>
            <a:endParaRPr dirty="0">
              <a:latin typeface="Meiryo UI"/>
              <a:cs typeface="Meiryo UI"/>
            </a:endParaRPr>
          </a:p>
          <a:p>
            <a:pPr marL="12700">
              <a:lnSpc>
                <a:spcPts val="1080"/>
              </a:lnSpc>
            </a:pPr>
            <a:r>
              <a:rPr sz="900" dirty="0">
                <a:solidFill>
                  <a:srgbClr val="538235"/>
                </a:solidFill>
                <a:latin typeface="Meiryo UI"/>
                <a:cs typeface="Meiryo UI"/>
              </a:rPr>
              <a:t>Urgent</a:t>
            </a:r>
            <a:r>
              <a:rPr sz="900" spc="-20" dirty="0">
                <a:solidFill>
                  <a:srgbClr val="538235"/>
                </a:solidFill>
                <a:latin typeface="Meiryo UI"/>
                <a:cs typeface="Meiryo UI"/>
              </a:rPr>
              <a:t> </a:t>
            </a:r>
            <a:r>
              <a:rPr sz="900" dirty="0">
                <a:solidFill>
                  <a:srgbClr val="538235"/>
                </a:solidFill>
                <a:latin typeface="Meiryo UI"/>
                <a:cs typeface="Meiryo UI"/>
              </a:rPr>
              <a:t>Protective</a:t>
            </a:r>
            <a:r>
              <a:rPr sz="900" spc="-5" dirty="0">
                <a:solidFill>
                  <a:srgbClr val="538235"/>
                </a:solidFill>
                <a:latin typeface="Meiryo UI"/>
                <a:cs typeface="Meiryo UI"/>
              </a:rPr>
              <a:t> </a:t>
            </a:r>
            <a:r>
              <a:rPr sz="900" dirty="0">
                <a:solidFill>
                  <a:srgbClr val="538235"/>
                </a:solidFill>
                <a:latin typeface="Meiryo UI"/>
                <a:cs typeface="Meiryo UI"/>
              </a:rPr>
              <a:t>action</a:t>
            </a:r>
            <a:r>
              <a:rPr sz="900" spc="-40" dirty="0">
                <a:solidFill>
                  <a:srgbClr val="538235"/>
                </a:solidFill>
                <a:latin typeface="Meiryo UI"/>
                <a:cs typeface="Meiryo UI"/>
              </a:rPr>
              <a:t> </a:t>
            </a:r>
            <a:r>
              <a:rPr sz="900" dirty="0">
                <a:solidFill>
                  <a:srgbClr val="538235"/>
                </a:solidFill>
                <a:latin typeface="Meiryo UI"/>
                <a:cs typeface="Meiryo UI"/>
              </a:rPr>
              <a:t>planning</a:t>
            </a:r>
            <a:r>
              <a:rPr sz="900" spc="10" dirty="0">
                <a:solidFill>
                  <a:srgbClr val="538235"/>
                </a:solidFill>
                <a:latin typeface="Meiryo UI"/>
                <a:cs typeface="Meiryo UI"/>
              </a:rPr>
              <a:t> </a:t>
            </a:r>
            <a:r>
              <a:rPr sz="900" spc="-20" dirty="0">
                <a:solidFill>
                  <a:srgbClr val="538235"/>
                </a:solidFill>
                <a:latin typeface="Meiryo UI"/>
                <a:cs typeface="Meiryo UI"/>
              </a:rPr>
              <a:t>Zone</a:t>
            </a:r>
            <a:endParaRPr sz="900" dirty="0">
              <a:latin typeface="Meiryo UI"/>
              <a:cs typeface="Meiryo UI"/>
            </a:endParaRPr>
          </a:p>
          <a:p>
            <a:pPr marL="12700">
              <a:lnSpc>
                <a:spcPts val="1200"/>
              </a:lnSpc>
            </a:pPr>
            <a:r>
              <a:rPr sz="1000" spc="-10" dirty="0">
                <a:latin typeface="Meiryo UI"/>
                <a:cs typeface="Meiryo UI"/>
              </a:rPr>
              <a:t>概ね30~5km</a:t>
            </a:r>
            <a:r>
              <a:rPr sz="1000" spc="-30" dirty="0">
                <a:latin typeface="Meiryo UI"/>
                <a:cs typeface="Meiryo UI"/>
              </a:rPr>
              <a:t>圏内</a:t>
            </a:r>
            <a:endParaRPr sz="1000" dirty="0">
              <a:latin typeface="Meiryo UI"/>
              <a:cs typeface="Meiryo UI"/>
            </a:endParaRPr>
          </a:p>
        </p:txBody>
      </p:sp>
      <p:sp>
        <p:nvSpPr>
          <p:cNvPr id="10" name="object 10"/>
          <p:cNvSpPr/>
          <p:nvPr/>
        </p:nvSpPr>
        <p:spPr>
          <a:xfrm>
            <a:off x="2649983" y="2711323"/>
            <a:ext cx="2803525" cy="2748280"/>
          </a:xfrm>
          <a:custGeom>
            <a:avLst/>
            <a:gdLst/>
            <a:ahLst/>
            <a:cxnLst/>
            <a:rect l="l" t="t" r="r" b="b"/>
            <a:pathLst>
              <a:path w="2803525" h="2748279">
                <a:moveTo>
                  <a:pt x="2612009" y="0"/>
                </a:moveTo>
                <a:lnTo>
                  <a:pt x="239775" y="2321941"/>
                </a:lnTo>
                <a:lnTo>
                  <a:pt x="144144" y="2224278"/>
                </a:lnTo>
                <a:lnTo>
                  <a:pt x="0" y="2747772"/>
                </a:lnTo>
                <a:lnTo>
                  <a:pt x="526542" y="2614803"/>
                </a:lnTo>
                <a:lnTo>
                  <a:pt x="430911" y="2517140"/>
                </a:lnTo>
                <a:lnTo>
                  <a:pt x="2803144" y="195325"/>
                </a:lnTo>
                <a:lnTo>
                  <a:pt x="2612009" y="0"/>
                </a:lnTo>
                <a:close/>
              </a:path>
            </a:pathLst>
          </a:custGeom>
          <a:solidFill>
            <a:srgbClr val="FF9999"/>
          </a:solidFill>
        </p:spPr>
        <p:txBody>
          <a:bodyPr wrap="square" lIns="0" tIns="0" rIns="0" bIns="0" rtlCol="0"/>
          <a:lstStyle/>
          <a:p>
            <a:endParaRPr/>
          </a:p>
        </p:txBody>
      </p:sp>
      <p:sp>
        <p:nvSpPr>
          <p:cNvPr id="11" name="object 11"/>
          <p:cNvSpPr txBox="1"/>
          <p:nvPr/>
        </p:nvSpPr>
        <p:spPr>
          <a:xfrm>
            <a:off x="1705762" y="5572761"/>
            <a:ext cx="2274570" cy="701675"/>
          </a:xfrm>
          <a:prstGeom prst="rect">
            <a:avLst/>
          </a:prstGeom>
        </p:spPr>
        <p:txBody>
          <a:bodyPr vert="horz" wrap="square" lIns="0" tIns="14604" rIns="0" bIns="0" rtlCol="0">
            <a:spAutoFit/>
          </a:bodyPr>
          <a:lstStyle/>
          <a:p>
            <a:pPr marL="12700">
              <a:spcBef>
                <a:spcPts val="114"/>
              </a:spcBef>
            </a:pPr>
            <a:r>
              <a:rPr sz="1650" dirty="0">
                <a:latin typeface="Meiryo UI"/>
                <a:cs typeface="Meiryo UI"/>
              </a:rPr>
              <a:t>①PAZ</a:t>
            </a:r>
            <a:r>
              <a:rPr sz="1650" spc="-10" dirty="0">
                <a:latin typeface="Meiryo UI"/>
                <a:cs typeface="Meiryo UI"/>
              </a:rPr>
              <a:t>は放射性物質の</a:t>
            </a:r>
            <a:endParaRPr sz="1650">
              <a:latin typeface="Meiryo UI"/>
              <a:cs typeface="Meiryo UI"/>
            </a:endParaRPr>
          </a:p>
          <a:p>
            <a:pPr marL="220979">
              <a:spcBef>
                <a:spcPts val="15"/>
              </a:spcBef>
            </a:pPr>
            <a:r>
              <a:rPr sz="1650" b="1" u="sng" spc="-5" dirty="0">
                <a:solidFill>
                  <a:srgbClr val="FF0000"/>
                </a:solidFill>
                <a:uFill>
                  <a:solidFill>
                    <a:srgbClr val="FF0000"/>
                  </a:solidFill>
                </a:uFill>
                <a:latin typeface="Meiryo UI"/>
                <a:cs typeface="Meiryo UI"/>
              </a:rPr>
              <a:t>放出前に予防的に避難</a:t>
            </a:r>
            <a:endParaRPr sz="1650">
              <a:latin typeface="Meiryo UI"/>
              <a:cs typeface="Meiryo UI"/>
            </a:endParaRPr>
          </a:p>
          <a:p>
            <a:pPr marL="105410">
              <a:spcBef>
                <a:spcPts val="10"/>
              </a:spcBef>
            </a:pPr>
            <a:r>
              <a:rPr sz="1100" dirty="0">
                <a:latin typeface="Meiryo UI"/>
                <a:cs typeface="Meiryo UI"/>
              </a:rPr>
              <a:t>（</a:t>
            </a:r>
            <a:r>
              <a:rPr sz="1100" spc="-10" dirty="0">
                <a:latin typeface="Meiryo UI"/>
                <a:cs typeface="Meiryo UI"/>
              </a:rPr>
              <a:t>あらかじめ避難先の施設を特定</a:t>
            </a:r>
            <a:r>
              <a:rPr sz="1100" spc="-50" dirty="0">
                <a:latin typeface="Meiryo UI"/>
                <a:cs typeface="Meiryo UI"/>
              </a:rPr>
              <a:t>）</a:t>
            </a:r>
            <a:endParaRPr sz="1100">
              <a:latin typeface="Meiryo UI"/>
              <a:cs typeface="Meiryo UI"/>
            </a:endParaRPr>
          </a:p>
        </p:txBody>
      </p:sp>
      <p:sp>
        <p:nvSpPr>
          <p:cNvPr id="12" name="object 12"/>
          <p:cNvSpPr txBox="1"/>
          <p:nvPr/>
        </p:nvSpPr>
        <p:spPr>
          <a:xfrm>
            <a:off x="5162804" y="4309060"/>
            <a:ext cx="1685289" cy="280035"/>
          </a:xfrm>
          <a:prstGeom prst="rect">
            <a:avLst/>
          </a:prstGeom>
        </p:spPr>
        <p:txBody>
          <a:bodyPr vert="horz" wrap="square" lIns="0" tIns="15240" rIns="0" bIns="0" rtlCol="0">
            <a:spAutoFit/>
          </a:bodyPr>
          <a:lstStyle/>
          <a:p>
            <a:pPr marL="12700">
              <a:spcBef>
                <a:spcPts val="120"/>
              </a:spcBef>
            </a:pPr>
            <a:r>
              <a:rPr sz="1650" dirty="0">
                <a:latin typeface="Meiryo UI"/>
                <a:cs typeface="Meiryo UI"/>
              </a:rPr>
              <a:t>③UPZは</a:t>
            </a:r>
            <a:r>
              <a:rPr sz="1650" b="1" u="sng" spc="-15" dirty="0">
                <a:solidFill>
                  <a:srgbClr val="385622"/>
                </a:solidFill>
                <a:uFill>
                  <a:solidFill>
                    <a:srgbClr val="385622"/>
                  </a:solidFill>
                </a:uFill>
                <a:latin typeface="Meiryo UI"/>
                <a:cs typeface="Meiryo UI"/>
              </a:rPr>
              <a:t>屋内退避</a:t>
            </a:r>
            <a:endParaRPr sz="1650">
              <a:latin typeface="Meiryo UI"/>
              <a:cs typeface="Meiryo UI"/>
            </a:endParaRPr>
          </a:p>
        </p:txBody>
      </p:sp>
      <p:grpSp>
        <p:nvGrpSpPr>
          <p:cNvPr id="13" name="object 13"/>
          <p:cNvGrpSpPr/>
          <p:nvPr/>
        </p:nvGrpSpPr>
        <p:grpSpPr>
          <a:xfrm>
            <a:off x="6003035" y="2193035"/>
            <a:ext cx="2827020" cy="3867150"/>
            <a:chOff x="4860035" y="2193035"/>
            <a:chExt cx="2827020" cy="3867150"/>
          </a:xfrm>
        </p:grpSpPr>
        <p:pic>
          <p:nvPicPr>
            <p:cNvPr id="14" name="object 14"/>
            <p:cNvPicPr/>
            <p:nvPr/>
          </p:nvPicPr>
          <p:blipFill>
            <a:blip r:embed="rId2" cstate="print"/>
            <a:stretch>
              <a:fillRect/>
            </a:stretch>
          </p:blipFill>
          <p:spPr>
            <a:xfrm>
              <a:off x="4860035" y="2193035"/>
              <a:ext cx="2815590" cy="1724406"/>
            </a:xfrm>
            <a:prstGeom prst="rect">
              <a:avLst/>
            </a:prstGeom>
          </p:spPr>
        </p:pic>
        <p:sp>
          <p:nvSpPr>
            <p:cNvPr id="15" name="object 15"/>
            <p:cNvSpPr/>
            <p:nvPr/>
          </p:nvSpPr>
          <p:spPr>
            <a:xfrm>
              <a:off x="6017513" y="3703827"/>
              <a:ext cx="695960" cy="2356485"/>
            </a:xfrm>
            <a:custGeom>
              <a:avLst/>
              <a:gdLst/>
              <a:ahLst/>
              <a:cxnLst/>
              <a:rect l="l" t="t" r="r" b="b"/>
              <a:pathLst>
                <a:path w="695959" h="2356485">
                  <a:moveTo>
                    <a:pt x="279273" y="0"/>
                  </a:moveTo>
                  <a:lnTo>
                    <a:pt x="0" y="41656"/>
                  </a:lnTo>
                  <a:lnTo>
                    <a:pt x="276987" y="1897075"/>
                  </a:lnTo>
                  <a:lnTo>
                    <a:pt x="137287" y="1917915"/>
                  </a:lnTo>
                  <a:lnTo>
                    <a:pt x="488188" y="2355926"/>
                  </a:lnTo>
                  <a:lnTo>
                    <a:pt x="695960" y="1834515"/>
                  </a:lnTo>
                  <a:lnTo>
                    <a:pt x="556260" y="1855343"/>
                  </a:lnTo>
                  <a:lnTo>
                    <a:pt x="279273" y="0"/>
                  </a:lnTo>
                  <a:close/>
                </a:path>
              </a:pathLst>
            </a:custGeom>
            <a:solidFill>
              <a:srgbClr val="B096D2"/>
            </a:solidFill>
          </p:spPr>
          <p:txBody>
            <a:bodyPr wrap="square" lIns="0" tIns="0" rIns="0" bIns="0" rtlCol="0"/>
            <a:lstStyle/>
            <a:p>
              <a:endParaRPr/>
            </a:p>
          </p:txBody>
        </p:sp>
        <p:sp>
          <p:nvSpPr>
            <p:cNvPr id="16" name="object 16"/>
            <p:cNvSpPr/>
            <p:nvPr/>
          </p:nvSpPr>
          <p:spPr>
            <a:xfrm>
              <a:off x="4874898" y="2229619"/>
              <a:ext cx="2797810" cy="1647825"/>
            </a:xfrm>
            <a:custGeom>
              <a:avLst/>
              <a:gdLst/>
              <a:ahLst/>
              <a:cxnLst/>
              <a:rect l="l" t="t" r="r" b="b"/>
              <a:pathLst>
                <a:path w="2797809" h="1647825">
                  <a:moveTo>
                    <a:pt x="14982" y="97146"/>
                  </a:moveTo>
                  <a:lnTo>
                    <a:pt x="39161" y="64826"/>
                  </a:lnTo>
                  <a:lnTo>
                    <a:pt x="73859" y="39160"/>
                  </a:lnTo>
                  <a:lnTo>
                    <a:pt x="118516" y="20027"/>
                  </a:lnTo>
                  <a:lnTo>
                    <a:pt x="172571" y="7310"/>
                  </a:lnTo>
                  <a:lnTo>
                    <a:pt x="235464" y="887"/>
                  </a:lnTo>
                  <a:lnTo>
                    <a:pt x="270050" y="0"/>
                  </a:lnTo>
                  <a:lnTo>
                    <a:pt x="306635" y="641"/>
                  </a:lnTo>
                  <a:lnTo>
                    <a:pt x="345149" y="2796"/>
                  </a:lnTo>
                  <a:lnTo>
                    <a:pt x="385523" y="6450"/>
                  </a:lnTo>
                  <a:lnTo>
                    <a:pt x="427686" y="11588"/>
                  </a:lnTo>
                  <a:lnTo>
                    <a:pt x="471568" y="18195"/>
                  </a:lnTo>
                  <a:lnTo>
                    <a:pt x="517099" y="26257"/>
                  </a:lnTo>
                  <a:lnTo>
                    <a:pt x="564209" y="35758"/>
                  </a:lnTo>
                  <a:lnTo>
                    <a:pt x="612828" y="46683"/>
                  </a:lnTo>
                  <a:lnTo>
                    <a:pt x="662887" y="59018"/>
                  </a:lnTo>
                  <a:lnTo>
                    <a:pt x="714314" y="72747"/>
                  </a:lnTo>
                  <a:lnTo>
                    <a:pt x="767039" y="87855"/>
                  </a:lnTo>
                  <a:lnTo>
                    <a:pt x="820994" y="104329"/>
                  </a:lnTo>
                  <a:lnTo>
                    <a:pt x="876108" y="122151"/>
                  </a:lnTo>
                  <a:lnTo>
                    <a:pt x="932310" y="141309"/>
                  </a:lnTo>
                  <a:lnTo>
                    <a:pt x="989531" y="161786"/>
                  </a:lnTo>
                  <a:lnTo>
                    <a:pt x="1047700" y="183568"/>
                  </a:lnTo>
                  <a:lnTo>
                    <a:pt x="1106748" y="206640"/>
                  </a:lnTo>
                  <a:lnTo>
                    <a:pt x="1166605" y="230986"/>
                  </a:lnTo>
                  <a:lnTo>
                    <a:pt x="1227200" y="256593"/>
                  </a:lnTo>
                  <a:lnTo>
                    <a:pt x="1288463" y="283445"/>
                  </a:lnTo>
                  <a:lnTo>
                    <a:pt x="1350325" y="311527"/>
                  </a:lnTo>
                  <a:lnTo>
                    <a:pt x="1412715" y="340823"/>
                  </a:lnTo>
                  <a:lnTo>
                    <a:pt x="1475563" y="371321"/>
                  </a:lnTo>
                  <a:lnTo>
                    <a:pt x="1538800" y="403003"/>
                  </a:lnTo>
                  <a:lnTo>
                    <a:pt x="1602355" y="435855"/>
                  </a:lnTo>
                  <a:lnTo>
                    <a:pt x="1665491" y="469516"/>
                  </a:lnTo>
                  <a:lnTo>
                    <a:pt x="1727483" y="503580"/>
                  </a:lnTo>
                  <a:lnTo>
                    <a:pt x="1788279" y="537996"/>
                  </a:lnTo>
                  <a:lnTo>
                    <a:pt x="1847826" y="572717"/>
                  </a:lnTo>
                  <a:lnTo>
                    <a:pt x="1906074" y="607692"/>
                  </a:lnTo>
                  <a:lnTo>
                    <a:pt x="1962969" y="642874"/>
                  </a:lnTo>
                  <a:lnTo>
                    <a:pt x="2018460" y="678212"/>
                  </a:lnTo>
                  <a:lnTo>
                    <a:pt x="2072494" y="713657"/>
                  </a:lnTo>
                  <a:lnTo>
                    <a:pt x="2125019" y="749160"/>
                  </a:lnTo>
                  <a:lnTo>
                    <a:pt x="2175984" y="784673"/>
                  </a:lnTo>
                  <a:lnTo>
                    <a:pt x="2225336" y="820146"/>
                  </a:lnTo>
                  <a:lnTo>
                    <a:pt x="2273023" y="855529"/>
                  </a:lnTo>
                  <a:lnTo>
                    <a:pt x="2318993" y="890774"/>
                  </a:lnTo>
                  <a:lnTo>
                    <a:pt x="2363194" y="925832"/>
                  </a:lnTo>
                  <a:lnTo>
                    <a:pt x="2405573" y="960653"/>
                  </a:lnTo>
                  <a:lnTo>
                    <a:pt x="2446079" y="995188"/>
                  </a:lnTo>
                  <a:lnTo>
                    <a:pt x="2484660" y="1029388"/>
                  </a:lnTo>
                  <a:lnTo>
                    <a:pt x="2521263" y="1063204"/>
                  </a:lnTo>
                  <a:lnTo>
                    <a:pt x="2555837" y="1096586"/>
                  </a:lnTo>
                  <a:lnTo>
                    <a:pt x="2588329" y="1129486"/>
                  </a:lnTo>
                  <a:lnTo>
                    <a:pt x="2618687" y="1161855"/>
                  </a:lnTo>
                  <a:lnTo>
                    <a:pt x="2646859" y="1193642"/>
                  </a:lnTo>
                  <a:lnTo>
                    <a:pt x="2672793" y="1224800"/>
                  </a:lnTo>
                  <a:lnTo>
                    <a:pt x="2696436" y="1255278"/>
                  </a:lnTo>
                  <a:lnTo>
                    <a:pt x="2736645" y="1314001"/>
                  </a:lnTo>
                  <a:lnTo>
                    <a:pt x="2767068" y="1369418"/>
                  </a:lnTo>
                  <a:lnTo>
                    <a:pt x="2787288" y="1421134"/>
                  </a:lnTo>
                  <a:lnTo>
                    <a:pt x="2796889" y="1468758"/>
                  </a:lnTo>
                  <a:lnTo>
                    <a:pt x="2797577" y="1490912"/>
                  </a:lnTo>
                  <a:lnTo>
                    <a:pt x="2795454" y="1511896"/>
                  </a:lnTo>
                  <a:lnTo>
                    <a:pt x="2782566" y="1550153"/>
                  </a:lnTo>
                  <a:lnTo>
                    <a:pt x="2758387" y="1582474"/>
                  </a:lnTo>
                  <a:lnTo>
                    <a:pt x="2723689" y="1608140"/>
                  </a:lnTo>
                  <a:lnTo>
                    <a:pt x="2679032" y="1627272"/>
                  </a:lnTo>
                  <a:lnTo>
                    <a:pt x="2624977" y="1639990"/>
                  </a:lnTo>
                  <a:lnTo>
                    <a:pt x="2562084" y="1646412"/>
                  </a:lnTo>
                  <a:lnTo>
                    <a:pt x="2527498" y="1647300"/>
                  </a:lnTo>
                  <a:lnTo>
                    <a:pt x="2490913" y="1646659"/>
                  </a:lnTo>
                  <a:lnTo>
                    <a:pt x="2452398" y="1644504"/>
                  </a:lnTo>
                  <a:lnTo>
                    <a:pt x="2412025" y="1640850"/>
                  </a:lnTo>
                  <a:lnTo>
                    <a:pt x="2369862" y="1635712"/>
                  </a:lnTo>
                  <a:lnTo>
                    <a:pt x="2325980" y="1629105"/>
                  </a:lnTo>
                  <a:lnTo>
                    <a:pt x="2280449" y="1621043"/>
                  </a:lnTo>
                  <a:lnTo>
                    <a:pt x="2233338" y="1611542"/>
                  </a:lnTo>
                  <a:lnTo>
                    <a:pt x="2184719" y="1600617"/>
                  </a:lnTo>
                  <a:lnTo>
                    <a:pt x="2134661" y="1588282"/>
                  </a:lnTo>
                  <a:lnTo>
                    <a:pt x="2083234" y="1574553"/>
                  </a:lnTo>
                  <a:lnTo>
                    <a:pt x="2030508" y="1559444"/>
                  </a:lnTo>
                  <a:lnTo>
                    <a:pt x="1976553" y="1542971"/>
                  </a:lnTo>
                  <a:lnTo>
                    <a:pt x="1921440" y="1525149"/>
                  </a:lnTo>
                  <a:lnTo>
                    <a:pt x="1865238" y="1505991"/>
                  </a:lnTo>
                  <a:lnTo>
                    <a:pt x="1808017" y="1485514"/>
                  </a:lnTo>
                  <a:lnTo>
                    <a:pt x="1749847" y="1463732"/>
                  </a:lnTo>
                  <a:lnTo>
                    <a:pt x="1690799" y="1440660"/>
                  </a:lnTo>
                  <a:lnTo>
                    <a:pt x="1630943" y="1416313"/>
                  </a:lnTo>
                  <a:lnTo>
                    <a:pt x="1570348" y="1390707"/>
                  </a:lnTo>
                  <a:lnTo>
                    <a:pt x="1509084" y="1363855"/>
                  </a:lnTo>
                  <a:lnTo>
                    <a:pt x="1447223" y="1335773"/>
                  </a:lnTo>
                  <a:lnTo>
                    <a:pt x="1384833" y="1306476"/>
                  </a:lnTo>
                  <a:lnTo>
                    <a:pt x="1321984" y="1275979"/>
                  </a:lnTo>
                  <a:lnTo>
                    <a:pt x="1258748" y="1244297"/>
                  </a:lnTo>
                  <a:lnTo>
                    <a:pt x="1195193" y="1211444"/>
                  </a:lnTo>
                  <a:lnTo>
                    <a:pt x="1132067" y="1177794"/>
                  </a:lnTo>
                  <a:lnTo>
                    <a:pt x="1070085" y="1143740"/>
                  </a:lnTo>
                  <a:lnTo>
                    <a:pt x="1009298" y="1109333"/>
                  </a:lnTo>
                  <a:lnTo>
                    <a:pt x="949759" y="1074621"/>
                  </a:lnTo>
                  <a:lnTo>
                    <a:pt x="891519" y="1039653"/>
                  </a:lnTo>
                  <a:lnTo>
                    <a:pt x="834632" y="1004479"/>
                  </a:lnTo>
                  <a:lnTo>
                    <a:pt x="779148" y="969148"/>
                  </a:lnTo>
                  <a:lnTo>
                    <a:pt x="725120" y="933709"/>
                  </a:lnTo>
                  <a:lnTo>
                    <a:pt x="672600" y="898211"/>
                  </a:lnTo>
                  <a:lnTo>
                    <a:pt x="621640" y="862703"/>
                  </a:lnTo>
                  <a:lnTo>
                    <a:pt x="572292" y="827235"/>
                  </a:lnTo>
                  <a:lnTo>
                    <a:pt x="524609" y="791855"/>
                  </a:lnTo>
                  <a:lnTo>
                    <a:pt x="478643" y="756613"/>
                  </a:lnTo>
                  <a:lnTo>
                    <a:pt x="434444" y="721558"/>
                  </a:lnTo>
                  <a:lnTo>
                    <a:pt x="392067" y="686740"/>
                  </a:lnTo>
                  <a:lnTo>
                    <a:pt x="351562" y="652206"/>
                  </a:lnTo>
                  <a:lnTo>
                    <a:pt x="312982" y="618007"/>
                  </a:lnTo>
                  <a:lnTo>
                    <a:pt x="276380" y="584191"/>
                  </a:lnTo>
                  <a:lnTo>
                    <a:pt x="241806" y="550809"/>
                  </a:lnTo>
                  <a:lnTo>
                    <a:pt x="209313" y="517908"/>
                  </a:lnTo>
                  <a:lnTo>
                    <a:pt x="178954" y="485538"/>
                  </a:lnTo>
                  <a:lnTo>
                    <a:pt x="150780" y="453748"/>
                  </a:lnTo>
                  <a:lnTo>
                    <a:pt x="124843" y="422588"/>
                  </a:lnTo>
                  <a:lnTo>
                    <a:pt x="101196" y="392106"/>
                  </a:lnTo>
                  <a:lnTo>
                    <a:pt x="60979" y="333375"/>
                  </a:lnTo>
                  <a:lnTo>
                    <a:pt x="30546" y="277948"/>
                  </a:lnTo>
                  <a:lnTo>
                    <a:pt x="10312" y="226218"/>
                  </a:lnTo>
                  <a:lnTo>
                    <a:pt x="696" y="178579"/>
                  </a:lnTo>
                  <a:lnTo>
                    <a:pt x="0" y="156417"/>
                  </a:lnTo>
                  <a:lnTo>
                    <a:pt x="2114" y="135424"/>
                  </a:lnTo>
                  <a:lnTo>
                    <a:pt x="7090" y="115651"/>
                  </a:lnTo>
                  <a:lnTo>
                    <a:pt x="14982" y="97146"/>
                  </a:lnTo>
                  <a:close/>
                </a:path>
              </a:pathLst>
            </a:custGeom>
            <a:ln w="28575">
              <a:solidFill>
                <a:srgbClr val="B096D2"/>
              </a:solidFill>
              <a:prstDash val="sysDash"/>
            </a:ln>
          </p:spPr>
          <p:txBody>
            <a:bodyPr wrap="square" lIns="0" tIns="0" rIns="0" bIns="0" rtlCol="0"/>
            <a:lstStyle/>
            <a:p>
              <a:endParaRPr/>
            </a:p>
          </p:txBody>
        </p:sp>
      </p:grpSp>
      <p:sp>
        <p:nvSpPr>
          <p:cNvPr id="17" name="object 17"/>
          <p:cNvSpPr txBox="1"/>
          <p:nvPr/>
        </p:nvSpPr>
        <p:spPr>
          <a:xfrm>
            <a:off x="6784976" y="6028132"/>
            <a:ext cx="1101725" cy="361315"/>
          </a:xfrm>
          <a:prstGeom prst="rect">
            <a:avLst/>
          </a:prstGeom>
        </p:spPr>
        <p:txBody>
          <a:bodyPr vert="horz" wrap="square" lIns="0" tIns="12700" rIns="0" bIns="0" rtlCol="0">
            <a:spAutoFit/>
          </a:bodyPr>
          <a:lstStyle/>
          <a:p>
            <a:pPr marL="12700" marR="5080">
              <a:spcBef>
                <a:spcPts val="100"/>
              </a:spcBef>
            </a:pPr>
            <a:r>
              <a:rPr sz="1100" spc="-15" dirty="0">
                <a:latin typeface="Meiryo UI"/>
                <a:cs typeface="Meiryo UI"/>
              </a:rPr>
              <a:t>あらかじめ避難先の施設を特定</a:t>
            </a:r>
            <a:endParaRPr sz="1100">
              <a:latin typeface="Meiryo UI"/>
              <a:cs typeface="Meiryo UI"/>
            </a:endParaRPr>
          </a:p>
        </p:txBody>
      </p:sp>
      <p:grpSp>
        <p:nvGrpSpPr>
          <p:cNvPr id="18" name="object 18"/>
          <p:cNvGrpSpPr/>
          <p:nvPr/>
        </p:nvGrpSpPr>
        <p:grpSpPr>
          <a:xfrm>
            <a:off x="5131309" y="2130551"/>
            <a:ext cx="2981325" cy="4418330"/>
            <a:chOff x="3988308" y="2130551"/>
            <a:chExt cx="2981325" cy="4418330"/>
          </a:xfrm>
        </p:grpSpPr>
        <p:sp>
          <p:nvSpPr>
            <p:cNvPr id="19" name="object 19"/>
            <p:cNvSpPr/>
            <p:nvPr/>
          </p:nvSpPr>
          <p:spPr>
            <a:xfrm>
              <a:off x="4007358" y="2210180"/>
              <a:ext cx="1595755" cy="803910"/>
            </a:xfrm>
            <a:custGeom>
              <a:avLst/>
              <a:gdLst/>
              <a:ahLst/>
              <a:cxnLst/>
              <a:rect l="l" t="t" r="r" b="b"/>
              <a:pathLst>
                <a:path w="1595754" h="803910">
                  <a:moveTo>
                    <a:pt x="0" y="0"/>
                  </a:moveTo>
                  <a:lnTo>
                    <a:pt x="1456" y="54309"/>
                  </a:lnTo>
                  <a:lnTo>
                    <a:pt x="5769" y="102135"/>
                  </a:lnTo>
                  <a:lnTo>
                    <a:pt x="12855" y="149107"/>
                  </a:lnTo>
                  <a:lnTo>
                    <a:pt x="22631" y="195144"/>
                  </a:lnTo>
                  <a:lnTo>
                    <a:pt x="35014" y="240161"/>
                  </a:lnTo>
                  <a:lnTo>
                    <a:pt x="49919" y="284074"/>
                  </a:lnTo>
                  <a:lnTo>
                    <a:pt x="67264" y="326801"/>
                  </a:lnTo>
                  <a:lnTo>
                    <a:pt x="86965" y="368258"/>
                  </a:lnTo>
                  <a:lnTo>
                    <a:pt x="108937" y="408361"/>
                  </a:lnTo>
                  <a:lnTo>
                    <a:pt x="133099" y="447027"/>
                  </a:lnTo>
                  <a:lnTo>
                    <a:pt x="159366" y="484172"/>
                  </a:lnTo>
                  <a:lnTo>
                    <a:pt x="187654" y="519712"/>
                  </a:lnTo>
                  <a:lnTo>
                    <a:pt x="217881" y="553565"/>
                  </a:lnTo>
                  <a:lnTo>
                    <a:pt x="249963" y="585647"/>
                  </a:lnTo>
                  <a:lnTo>
                    <a:pt x="283816" y="615874"/>
                  </a:lnTo>
                  <a:lnTo>
                    <a:pt x="319356" y="644162"/>
                  </a:lnTo>
                  <a:lnTo>
                    <a:pt x="356501" y="670429"/>
                  </a:lnTo>
                  <a:lnTo>
                    <a:pt x="395167" y="694591"/>
                  </a:lnTo>
                  <a:lnTo>
                    <a:pt x="435270" y="716563"/>
                  </a:lnTo>
                  <a:lnTo>
                    <a:pt x="476727" y="736264"/>
                  </a:lnTo>
                  <a:lnTo>
                    <a:pt x="519454" y="753609"/>
                  </a:lnTo>
                  <a:lnTo>
                    <a:pt x="563367" y="768514"/>
                  </a:lnTo>
                  <a:lnTo>
                    <a:pt x="608384" y="780897"/>
                  </a:lnTo>
                  <a:lnTo>
                    <a:pt x="654421" y="790673"/>
                  </a:lnTo>
                  <a:lnTo>
                    <a:pt x="701393" y="797759"/>
                  </a:lnTo>
                  <a:lnTo>
                    <a:pt x="749219" y="802072"/>
                  </a:lnTo>
                  <a:lnTo>
                    <a:pt x="797813" y="803529"/>
                  </a:lnTo>
                  <a:lnTo>
                    <a:pt x="846408" y="802072"/>
                  </a:lnTo>
                  <a:lnTo>
                    <a:pt x="894234" y="797759"/>
                  </a:lnTo>
                  <a:lnTo>
                    <a:pt x="941206" y="790673"/>
                  </a:lnTo>
                  <a:lnTo>
                    <a:pt x="987243" y="780897"/>
                  </a:lnTo>
                  <a:lnTo>
                    <a:pt x="1032260" y="768514"/>
                  </a:lnTo>
                  <a:lnTo>
                    <a:pt x="1076173" y="753609"/>
                  </a:lnTo>
                  <a:lnTo>
                    <a:pt x="1118900" y="736264"/>
                  </a:lnTo>
                  <a:lnTo>
                    <a:pt x="1160357" y="716563"/>
                  </a:lnTo>
                  <a:lnTo>
                    <a:pt x="1200460" y="694591"/>
                  </a:lnTo>
                  <a:lnTo>
                    <a:pt x="1239126" y="670429"/>
                  </a:lnTo>
                  <a:lnTo>
                    <a:pt x="1276271" y="644162"/>
                  </a:lnTo>
                  <a:lnTo>
                    <a:pt x="1311811" y="615874"/>
                  </a:lnTo>
                  <a:lnTo>
                    <a:pt x="1345664" y="585647"/>
                  </a:lnTo>
                  <a:lnTo>
                    <a:pt x="1377746" y="553565"/>
                  </a:lnTo>
                  <a:lnTo>
                    <a:pt x="1407973" y="519712"/>
                  </a:lnTo>
                  <a:lnTo>
                    <a:pt x="1436261" y="484172"/>
                  </a:lnTo>
                  <a:lnTo>
                    <a:pt x="1462528" y="447027"/>
                  </a:lnTo>
                  <a:lnTo>
                    <a:pt x="1486690" y="408361"/>
                  </a:lnTo>
                  <a:lnTo>
                    <a:pt x="1508662" y="368258"/>
                  </a:lnTo>
                  <a:lnTo>
                    <a:pt x="1528363" y="326801"/>
                  </a:lnTo>
                  <a:lnTo>
                    <a:pt x="1545708" y="284074"/>
                  </a:lnTo>
                  <a:lnTo>
                    <a:pt x="1560613" y="240161"/>
                  </a:lnTo>
                  <a:lnTo>
                    <a:pt x="1572996" y="195144"/>
                  </a:lnTo>
                  <a:lnTo>
                    <a:pt x="1582772" y="149107"/>
                  </a:lnTo>
                  <a:lnTo>
                    <a:pt x="1589858" y="102135"/>
                  </a:lnTo>
                  <a:lnTo>
                    <a:pt x="1594171" y="54309"/>
                  </a:lnTo>
                  <a:lnTo>
                    <a:pt x="1595627" y="5715"/>
                  </a:lnTo>
                  <a:lnTo>
                    <a:pt x="797813" y="5715"/>
                  </a:lnTo>
                  <a:lnTo>
                    <a:pt x="0" y="0"/>
                  </a:lnTo>
                  <a:close/>
                </a:path>
              </a:pathLst>
            </a:custGeom>
            <a:solidFill>
              <a:srgbClr val="FF9999"/>
            </a:solidFill>
          </p:spPr>
          <p:txBody>
            <a:bodyPr wrap="square" lIns="0" tIns="0" rIns="0" bIns="0" rtlCol="0"/>
            <a:lstStyle/>
            <a:p>
              <a:endParaRPr/>
            </a:p>
          </p:txBody>
        </p:sp>
        <p:sp>
          <p:nvSpPr>
            <p:cNvPr id="20" name="object 20"/>
            <p:cNvSpPr/>
            <p:nvPr/>
          </p:nvSpPr>
          <p:spPr>
            <a:xfrm>
              <a:off x="4007358" y="2210180"/>
              <a:ext cx="1595755" cy="803910"/>
            </a:xfrm>
            <a:custGeom>
              <a:avLst/>
              <a:gdLst/>
              <a:ahLst/>
              <a:cxnLst/>
              <a:rect l="l" t="t" r="r" b="b"/>
              <a:pathLst>
                <a:path w="1595754" h="803910">
                  <a:moveTo>
                    <a:pt x="1595627" y="5715"/>
                  </a:moveTo>
                  <a:lnTo>
                    <a:pt x="1594171" y="54309"/>
                  </a:lnTo>
                  <a:lnTo>
                    <a:pt x="1589858" y="102135"/>
                  </a:lnTo>
                  <a:lnTo>
                    <a:pt x="1582772" y="149107"/>
                  </a:lnTo>
                  <a:lnTo>
                    <a:pt x="1572996" y="195144"/>
                  </a:lnTo>
                  <a:lnTo>
                    <a:pt x="1560613" y="240161"/>
                  </a:lnTo>
                  <a:lnTo>
                    <a:pt x="1545708" y="284074"/>
                  </a:lnTo>
                  <a:lnTo>
                    <a:pt x="1528363" y="326801"/>
                  </a:lnTo>
                  <a:lnTo>
                    <a:pt x="1508662" y="368258"/>
                  </a:lnTo>
                  <a:lnTo>
                    <a:pt x="1486690" y="408361"/>
                  </a:lnTo>
                  <a:lnTo>
                    <a:pt x="1462528" y="447027"/>
                  </a:lnTo>
                  <a:lnTo>
                    <a:pt x="1436261" y="484172"/>
                  </a:lnTo>
                  <a:lnTo>
                    <a:pt x="1407973" y="519712"/>
                  </a:lnTo>
                  <a:lnTo>
                    <a:pt x="1377746" y="553565"/>
                  </a:lnTo>
                  <a:lnTo>
                    <a:pt x="1345664" y="585647"/>
                  </a:lnTo>
                  <a:lnTo>
                    <a:pt x="1311811" y="615874"/>
                  </a:lnTo>
                  <a:lnTo>
                    <a:pt x="1276271" y="644162"/>
                  </a:lnTo>
                  <a:lnTo>
                    <a:pt x="1239126" y="670429"/>
                  </a:lnTo>
                  <a:lnTo>
                    <a:pt x="1200460" y="694591"/>
                  </a:lnTo>
                  <a:lnTo>
                    <a:pt x="1160357" y="716563"/>
                  </a:lnTo>
                  <a:lnTo>
                    <a:pt x="1118900" y="736264"/>
                  </a:lnTo>
                  <a:lnTo>
                    <a:pt x="1076173" y="753609"/>
                  </a:lnTo>
                  <a:lnTo>
                    <a:pt x="1032260" y="768514"/>
                  </a:lnTo>
                  <a:lnTo>
                    <a:pt x="987243" y="780897"/>
                  </a:lnTo>
                  <a:lnTo>
                    <a:pt x="941206" y="790673"/>
                  </a:lnTo>
                  <a:lnTo>
                    <a:pt x="894234" y="797759"/>
                  </a:lnTo>
                  <a:lnTo>
                    <a:pt x="846408" y="802072"/>
                  </a:lnTo>
                  <a:lnTo>
                    <a:pt x="797813" y="803529"/>
                  </a:lnTo>
                  <a:lnTo>
                    <a:pt x="749219" y="802072"/>
                  </a:lnTo>
                  <a:lnTo>
                    <a:pt x="701393" y="797759"/>
                  </a:lnTo>
                  <a:lnTo>
                    <a:pt x="654421" y="790673"/>
                  </a:lnTo>
                  <a:lnTo>
                    <a:pt x="608384" y="780897"/>
                  </a:lnTo>
                  <a:lnTo>
                    <a:pt x="563367" y="768514"/>
                  </a:lnTo>
                  <a:lnTo>
                    <a:pt x="519454" y="753609"/>
                  </a:lnTo>
                  <a:lnTo>
                    <a:pt x="476727" y="736264"/>
                  </a:lnTo>
                  <a:lnTo>
                    <a:pt x="435270" y="716563"/>
                  </a:lnTo>
                  <a:lnTo>
                    <a:pt x="395167" y="694591"/>
                  </a:lnTo>
                  <a:lnTo>
                    <a:pt x="356501" y="670429"/>
                  </a:lnTo>
                  <a:lnTo>
                    <a:pt x="319356" y="644162"/>
                  </a:lnTo>
                  <a:lnTo>
                    <a:pt x="283816" y="615874"/>
                  </a:lnTo>
                  <a:lnTo>
                    <a:pt x="249963" y="585647"/>
                  </a:lnTo>
                  <a:lnTo>
                    <a:pt x="217881" y="553565"/>
                  </a:lnTo>
                  <a:lnTo>
                    <a:pt x="187654" y="519712"/>
                  </a:lnTo>
                  <a:lnTo>
                    <a:pt x="159366" y="484172"/>
                  </a:lnTo>
                  <a:lnTo>
                    <a:pt x="133099" y="447027"/>
                  </a:lnTo>
                  <a:lnTo>
                    <a:pt x="108937" y="408361"/>
                  </a:lnTo>
                  <a:lnTo>
                    <a:pt x="86965" y="368258"/>
                  </a:lnTo>
                  <a:lnTo>
                    <a:pt x="67264" y="326801"/>
                  </a:lnTo>
                  <a:lnTo>
                    <a:pt x="49919" y="284074"/>
                  </a:lnTo>
                  <a:lnTo>
                    <a:pt x="35014" y="240161"/>
                  </a:lnTo>
                  <a:lnTo>
                    <a:pt x="22631" y="195144"/>
                  </a:lnTo>
                  <a:lnTo>
                    <a:pt x="12855" y="149107"/>
                  </a:lnTo>
                  <a:lnTo>
                    <a:pt x="5769" y="102135"/>
                  </a:lnTo>
                  <a:lnTo>
                    <a:pt x="1456" y="54309"/>
                  </a:lnTo>
                  <a:lnTo>
                    <a:pt x="0" y="5715"/>
                  </a:lnTo>
                  <a:lnTo>
                    <a:pt x="0" y="3810"/>
                  </a:lnTo>
                  <a:lnTo>
                    <a:pt x="0" y="1905"/>
                  </a:lnTo>
                  <a:lnTo>
                    <a:pt x="0" y="0"/>
                  </a:lnTo>
                  <a:lnTo>
                    <a:pt x="797813" y="5715"/>
                  </a:lnTo>
                  <a:lnTo>
                    <a:pt x="1595627" y="5715"/>
                  </a:lnTo>
                  <a:close/>
                </a:path>
              </a:pathLst>
            </a:custGeom>
            <a:ln w="38100">
              <a:solidFill>
                <a:srgbClr val="FF0000"/>
              </a:solidFill>
            </a:ln>
          </p:spPr>
          <p:txBody>
            <a:bodyPr wrap="square" lIns="0" tIns="0" rIns="0" bIns="0" rtlCol="0"/>
            <a:lstStyle/>
            <a:p>
              <a:endParaRPr/>
            </a:p>
          </p:txBody>
        </p:sp>
        <p:pic>
          <p:nvPicPr>
            <p:cNvPr id="21" name="object 21"/>
            <p:cNvPicPr/>
            <p:nvPr/>
          </p:nvPicPr>
          <p:blipFill>
            <a:blip r:embed="rId3" cstate="print"/>
            <a:stretch>
              <a:fillRect/>
            </a:stretch>
          </p:blipFill>
          <p:spPr>
            <a:xfrm>
              <a:off x="4719828" y="2130551"/>
              <a:ext cx="170687" cy="170687"/>
            </a:xfrm>
            <a:prstGeom prst="rect">
              <a:avLst/>
            </a:prstGeom>
          </p:spPr>
        </p:pic>
        <p:sp>
          <p:nvSpPr>
            <p:cNvPr id="22" name="object 22"/>
            <p:cNvSpPr/>
            <p:nvPr/>
          </p:nvSpPr>
          <p:spPr>
            <a:xfrm>
              <a:off x="4606290" y="2747009"/>
              <a:ext cx="132715" cy="132715"/>
            </a:xfrm>
            <a:custGeom>
              <a:avLst/>
              <a:gdLst/>
              <a:ahLst/>
              <a:cxnLst/>
              <a:rect l="l" t="t" r="r" b="b"/>
              <a:pathLst>
                <a:path w="132714" h="132714">
                  <a:moveTo>
                    <a:pt x="132587" y="0"/>
                  </a:moveTo>
                  <a:lnTo>
                    <a:pt x="0" y="0"/>
                  </a:lnTo>
                  <a:lnTo>
                    <a:pt x="0" y="132587"/>
                  </a:lnTo>
                  <a:lnTo>
                    <a:pt x="132587" y="132587"/>
                  </a:lnTo>
                  <a:lnTo>
                    <a:pt x="132587" y="0"/>
                  </a:lnTo>
                  <a:close/>
                </a:path>
              </a:pathLst>
            </a:custGeom>
            <a:solidFill>
              <a:srgbClr val="FFFFFF"/>
            </a:solidFill>
          </p:spPr>
          <p:txBody>
            <a:bodyPr wrap="square" lIns="0" tIns="0" rIns="0" bIns="0" rtlCol="0"/>
            <a:lstStyle/>
            <a:p>
              <a:endParaRPr/>
            </a:p>
          </p:txBody>
        </p:sp>
        <p:sp>
          <p:nvSpPr>
            <p:cNvPr id="23" name="object 23"/>
            <p:cNvSpPr/>
            <p:nvPr/>
          </p:nvSpPr>
          <p:spPr>
            <a:xfrm>
              <a:off x="4606290" y="2747009"/>
              <a:ext cx="132715" cy="132715"/>
            </a:xfrm>
            <a:custGeom>
              <a:avLst/>
              <a:gdLst/>
              <a:ahLst/>
              <a:cxnLst/>
              <a:rect l="l" t="t" r="r" b="b"/>
              <a:pathLst>
                <a:path w="132714" h="132714">
                  <a:moveTo>
                    <a:pt x="0" y="132587"/>
                  </a:moveTo>
                  <a:lnTo>
                    <a:pt x="132587" y="132587"/>
                  </a:lnTo>
                  <a:lnTo>
                    <a:pt x="132587" y="0"/>
                  </a:lnTo>
                  <a:lnTo>
                    <a:pt x="0" y="0"/>
                  </a:lnTo>
                  <a:lnTo>
                    <a:pt x="0" y="132587"/>
                  </a:lnTo>
                  <a:close/>
                </a:path>
              </a:pathLst>
            </a:custGeom>
            <a:ln w="25400">
              <a:solidFill>
                <a:srgbClr val="FF0000"/>
              </a:solidFill>
            </a:ln>
          </p:spPr>
          <p:txBody>
            <a:bodyPr wrap="square" lIns="0" tIns="0" rIns="0" bIns="0" rtlCol="0"/>
            <a:lstStyle/>
            <a:p>
              <a:endParaRPr/>
            </a:p>
          </p:txBody>
        </p:sp>
        <p:pic>
          <p:nvPicPr>
            <p:cNvPr id="24" name="object 24"/>
            <p:cNvPicPr/>
            <p:nvPr/>
          </p:nvPicPr>
          <p:blipFill>
            <a:blip r:embed="rId4" cstate="print"/>
            <a:stretch>
              <a:fillRect/>
            </a:stretch>
          </p:blipFill>
          <p:spPr>
            <a:xfrm>
              <a:off x="4069207" y="2302763"/>
              <a:ext cx="447547" cy="324358"/>
            </a:xfrm>
            <a:prstGeom prst="rect">
              <a:avLst/>
            </a:prstGeom>
          </p:spPr>
        </p:pic>
        <p:sp>
          <p:nvSpPr>
            <p:cNvPr id="25" name="object 25"/>
            <p:cNvSpPr/>
            <p:nvPr/>
          </p:nvSpPr>
          <p:spPr>
            <a:xfrm>
              <a:off x="4632960" y="2567939"/>
              <a:ext cx="283210" cy="283845"/>
            </a:xfrm>
            <a:custGeom>
              <a:avLst/>
              <a:gdLst/>
              <a:ahLst/>
              <a:cxnLst/>
              <a:rect l="l" t="t" r="r" b="b"/>
              <a:pathLst>
                <a:path w="283210" h="283844">
                  <a:moveTo>
                    <a:pt x="76200" y="101727"/>
                  </a:moveTo>
                  <a:lnTo>
                    <a:pt x="44450" y="101727"/>
                  </a:lnTo>
                  <a:lnTo>
                    <a:pt x="44450" y="0"/>
                  </a:lnTo>
                  <a:lnTo>
                    <a:pt x="31750" y="0"/>
                  </a:lnTo>
                  <a:lnTo>
                    <a:pt x="31750" y="101727"/>
                  </a:lnTo>
                  <a:lnTo>
                    <a:pt x="0" y="101727"/>
                  </a:lnTo>
                  <a:lnTo>
                    <a:pt x="38100" y="177927"/>
                  </a:lnTo>
                  <a:lnTo>
                    <a:pt x="69850" y="114427"/>
                  </a:lnTo>
                  <a:lnTo>
                    <a:pt x="76200" y="101727"/>
                  </a:lnTo>
                  <a:close/>
                </a:path>
                <a:path w="283210" h="283844">
                  <a:moveTo>
                    <a:pt x="242570" y="50165"/>
                  </a:moveTo>
                  <a:lnTo>
                    <a:pt x="233553" y="41275"/>
                  </a:lnTo>
                  <a:lnTo>
                    <a:pt x="154520" y="120307"/>
                  </a:lnTo>
                  <a:lnTo>
                    <a:pt x="132080" y="97790"/>
                  </a:lnTo>
                  <a:lnTo>
                    <a:pt x="105156" y="178689"/>
                  </a:lnTo>
                  <a:lnTo>
                    <a:pt x="185928" y="151765"/>
                  </a:lnTo>
                  <a:lnTo>
                    <a:pt x="172491" y="138303"/>
                  </a:lnTo>
                  <a:lnTo>
                    <a:pt x="163525" y="129324"/>
                  </a:lnTo>
                  <a:lnTo>
                    <a:pt x="242570" y="50165"/>
                  </a:lnTo>
                  <a:close/>
                </a:path>
                <a:path w="283210" h="283844">
                  <a:moveTo>
                    <a:pt x="283083" y="239014"/>
                  </a:moveTo>
                  <a:lnTo>
                    <a:pt x="181356" y="239014"/>
                  </a:lnTo>
                  <a:lnTo>
                    <a:pt x="181356" y="207264"/>
                  </a:lnTo>
                  <a:lnTo>
                    <a:pt x="105156" y="245364"/>
                  </a:lnTo>
                  <a:lnTo>
                    <a:pt x="181356" y="283464"/>
                  </a:lnTo>
                  <a:lnTo>
                    <a:pt x="181356" y="251714"/>
                  </a:lnTo>
                  <a:lnTo>
                    <a:pt x="283083" y="251714"/>
                  </a:lnTo>
                  <a:lnTo>
                    <a:pt x="283083" y="239014"/>
                  </a:lnTo>
                  <a:close/>
                </a:path>
              </a:pathLst>
            </a:custGeom>
            <a:solidFill>
              <a:srgbClr val="FF0000"/>
            </a:solidFill>
          </p:spPr>
          <p:txBody>
            <a:bodyPr wrap="square" lIns="0" tIns="0" rIns="0" bIns="0" rtlCol="0"/>
            <a:lstStyle/>
            <a:p>
              <a:endParaRPr/>
            </a:p>
          </p:txBody>
        </p:sp>
        <p:sp>
          <p:nvSpPr>
            <p:cNvPr id="26" name="object 26"/>
            <p:cNvSpPr/>
            <p:nvPr/>
          </p:nvSpPr>
          <p:spPr>
            <a:xfrm>
              <a:off x="6865620" y="5471160"/>
              <a:ext cx="99060" cy="1073150"/>
            </a:xfrm>
            <a:custGeom>
              <a:avLst/>
              <a:gdLst/>
              <a:ahLst/>
              <a:cxnLst/>
              <a:rect l="l" t="t" r="r" b="b"/>
              <a:pathLst>
                <a:path w="99059" h="1073150">
                  <a:moveTo>
                    <a:pt x="98932" y="1072895"/>
                  </a:moveTo>
                  <a:lnTo>
                    <a:pt x="60436" y="1065118"/>
                  </a:lnTo>
                  <a:lnTo>
                    <a:pt x="28987" y="1043909"/>
                  </a:lnTo>
                  <a:lnTo>
                    <a:pt x="7778" y="1012454"/>
                  </a:lnTo>
                  <a:lnTo>
                    <a:pt x="0" y="973937"/>
                  </a:lnTo>
                  <a:lnTo>
                    <a:pt x="0" y="98932"/>
                  </a:lnTo>
                  <a:lnTo>
                    <a:pt x="7778" y="60436"/>
                  </a:lnTo>
                  <a:lnTo>
                    <a:pt x="28987" y="28987"/>
                  </a:lnTo>
                  <a:lnTo>
                    <a:pt x="60436" y="7778"/>
                  </a:lnTo>
                  <a:lnTo>
                    <a:pt x="98932" y="0"/>
                  </a:lnTo>
                </a:path>
              </a:pathLst>
            </a:custGeom>
            <a:ln w="9525">
              <a:solidFill>
                <a:srgbClr val="000000"/>
              </a:solidFill>
            </a:ln>
          </p:spPr>
          <p:txBody>
            <a:bodyPr wrap="square" lIns="0" tIns="0" rIns="0" bIns="0" rtlCol="0"/>
            <a:lstStyle/>
            <a:p>
              <a:endParaRPr/>
            </a:p>
          </p:txBody>
        </p:sp>
      </p:grpSp>
      <p:sp>
        <p:nvSpPr>
          <p:cNvPr id="27" name="object 27"/>
          <p:cNvSpPr txBox="1"/>
          <p:nvPr/>
        </p:nvSpPr>
        <p:spPr>
          <a:xfrm>
            <a:off x="3316985" y="2338197"/>
            <a:ext cx="1720214" cy="581660"/>
          </a:xfrm>
          <a:prstGeom prst="rect">
            <a:avLst/>
          </a:prstGeom>
        </p:spPr>
        <p:txBody>
          <a:bodyPr vert="horz" wrap="square" lIns="0" tIns="13335" rIns="0" bIns="0" rtlCol="0">
            <a:spAutoFit/>
          </a:bodyPr>
          <a:lstStyle/>
          <a:p>
            <a:pPr marL="12700" marR="23495">
              <a:lnSpc>
                <a:spcPct val="101000"/>
              </a:lnSpc>
              <a:spcBef>
                <a:spcPts val="105"/>
              </a:spcBef>
            </a:pPr>
            <a:r>
              <a:rPr sz="1000" spc="-5" dirty="0">
                <a:latin typeface="游ゴシック"/>
                <a:cs typeface="游ゴシック"/>
              </a:rPr>
              <a:t>避難により健康リスクが高ま</a:t>
            </a:r>
            <a:r>
              <a:rPr sz="1000" dirty="0">
                <a:latin typeface="游ゴシック"/>
                <a:cs typeface="游ゴシック"/>
              </a:rPr>
              <a:t>るPAZ</a:t>
            </a:r>
            <a:r>
              <a:rPr sz="1000" spc="-10" dirty="0">
                <a:latin typeface="游ゴシック"/>
                <a:cs typeface="游ゴシック"/>
              </a:rPr>
              <a:t>内の要配慮者は、</a:t>
            </a:r>
            <a:endParaRPr sz="1000">
              <a:latin typeface="游ゴシック"/>
              <a:cs typeface="游ゴシック"/>
            </a:endParaRPr>
          </a:p>
          <a:p>
            <a:pPr marL="12700">
              <a:lnSpc>
                <a:spcPts val="1939"/>
              </a:lnSpc>
            </a:pPr>
            <a:r>
              <a:rPr sz="1650" dirty="0">
                <a:latin typeface="游ゴシック"/>
                <a:cs typeface="游ゴシック"/>
              </a:rPr>
              <a:t>②</a:t>
            </a:r>
            <a:r>
              <a:rPr sz="1650" b="1" u="sng" dirty="0">
                <a:solidFill>
                  <a:srgbClr val="FF0000"/>
                </a:solidFill>
                <a:uFill>
                  <a:solidFill>
                    <a:srgbClr val="FF0000"/>
                  </a:solidFill>
                </a:uFill>
                <a:latin typeface="游ゴシック"/>
                <a:cs typeface="游ゴシック"/>
              </a:rPr>
              <a:t>防護施設</a:t>
            </a:r>
            <a:r>
              <a:rPr sz="1650" spc="-20" dirty="0">
                <a:latin typeface="游ゴシック"/>
                <a:cs typeface="游ゴシック"/>
              </a:rPr>
              <a:t>に退避</a:t>
            </a:r>
            <a:endParaRPr sz="1650">
              <a:latin typeface="游ゴシック"/>
              <a:cs typeface="游ゴシック"/>
            </a:endParaRPr>
          </a:p>
        </p:txBody>
      </p:sp>
      <p:sp>
        <p:nvSpPr>
          <p:cNvPr id="28" name="object 28"/>
          <p:cNvSpPr txBox="1"/>
          <p:nvPr/>
        </p:nvSpPr>
        <p:spPr>
          <a:xfrm>
            <a:off x="8091932" y="4852543"/>
            <a:ext cx="2336165" cy="1034415"/>
          </a:xfrm>
          <a:prstGeom prst="rect">
            <a:avLst/>
          </a:prstGeom>
        </p:spPr>
        <p:txBody>
          <a:bodyPr vert="horz" wrap="square" lIns="0" tIns="15240" rIns="0" bIns="0" rtlCol="0">
            <a:spAutoFit/>
          </a:bodyPr>
          <a:lstStyle/>
          <a:p>
            <a:pPr marL="559435">
              <a:spcBef>
                <a:spcPts val="120"/>
              </a:spcBef>
            </a:pPr>
            <a:r>
              <a:rPr sz="1000" dirty="0">
                <a:latin typeface="Meiryo UI"/>
                <a:cs typeface="Meiryo UI"/>
              </a:rPr>
              <a:t>UPZ</a:t>
            </a:r>
            <a:r>
              <a:rPr sz="1000" spc="-5" dirty="0">
                <a:latin typeface="Meiryo UI"/>
                <a:cs typeface="Meiryo UI"/>
              </a:rPr>
              <a:t>で一定の線量を計測した</a:t>
            </a:r>
            <a:endParaRPr sz="1000">
              <a:latin typeface="Meiryo UI"/>
              <a:cs typeface="Meiryo UI"/>
            </a:endParaRPr>
          </a:p>
          <a:p>
            <a:pPr marL="559435">
              <a:spcBef>
                <a:spcPts val="10"/>
              </a:spcBef>
            </a:pPr>
            <a:r>
              <a:rPr sz="1000" spc="-5" dirty="0">
                <a:latin typeface="Meiryo UI"/>
                <a:cs typeface="Meiryo UI"/>
              </a:rPr>
              <a:t>場合は、その区域を特定し、</a:t>
            </a:r>
            <a:endParaRPr sz="1000">
              <a:latin typeface="Meiryo UI"/>
              <a:cs typeface="Meiryo UI"/>
            </a:endParaRPr>
          </a:p>
          <a:p>
            <a:pPr marL="473709">
              <a:spcBef>
                <a:spcPts val="25"/>
              </a:spcBef>
            </a:pPr>
            <a:r>
              <a:rPr sz="1650" dirty="0">
                <a:latin typeface="Meiryo UI"/>
                <a:cs typeface="Meiryo UI"/>
              </a:rPr>
              <a:t>④</a:t>
            </a:r>
            <a:r>
              <a:rPr sz="1650" b="1" u="sng" spc="-15" dirty="0">
                <a:solidFill>
                  <a:srgbClr val="6F2F9F"/>
                </a:solidFill>
                <a:uFill>
                  <a:solidFill>
                    <a:srgbClr val="6F2F9F"/>
                  </a:solidFill>
                </a:uFill>
                <a:latin typeface="Meiryo UI"/>
                <a:cs typeface="Meiryo UI"/>
              </a:rPr>
              <a:t>順次避難</a:t>
            </a:r>
            <a:endParaRPr sz="1650">
              <a:latin typeface="Meiryo UI"/>
              <a:cs typeface="Meiryo UI"/>
            </a:endParaRPr>
          </a:p>
          <a:p>
            <a:pPr marL="12700">
              <a:spcBef>
                <a:spcPts val="545"/>
              </a:spcBef>
            </a:pPr>
            <a:r>
              <a:rPr sz="800" spc="-10" dirty="0">
                <a:latin typeface="游ゴシック"/>
                <a:cs typeface="游ゴシック"/>
              </a:rPr>
              <a:t>500μSv/h</a:t>
            </a:r>
            <a:endParaRPr sz="800">
              <a:latin typeface="游ゴシック"/>
              <a:cs typeface="游ゴシック"/>
            </a:endParaRPr>
          </a:p>
          <a:p>
            <a:pPr marR="48895" algn="r">
              <a:spcBef>
                <a:spcPts val="40"/>
              </a:spcBef>
            </a:pPr>
            <a:r>
              <a:rPr sz="800" spc="20" dirty="0">
                <a:latin typeface="游ゴシック"/>
                <a:cs typeface="游ゴシック"/>
              </a:rPr>
              <a:t>→ 数時間内に区域を特定、</a:t>
            </a:r>
            <a:r>
              <a:rPr sz="800" dirty="0">
                <a:solidFill>
                  <a:srgbClr val="FF0000"/>
                </a:solidFill>
                <a:latin typeface="游ゴシック"/>
                <a:cs typeface="游ゴシック"/>
              </a:rPr>
              <a:t>避難</a:t>
            </a:r>
            <a:r>
              <a:rPr sz="800" spc="-10" dirty="0">
                <a:latin typeface="游ゴシック"/>
                <a:cs typeface="游ゴシック"/>
              </a:rPr>
              <a:t>等を実施。</a:t>
            </a:r>
            <a:endParaRPr sz="800">
              <a:latin typeface="游ゴシック"/>
              <a:cs typeface="游ゴシック"/>
            </a:endParaRPr>
          </a:p>
          <a:p>
            <a:pPr marR="5080" algn="r">
              <a:spcBef>
                <a:spcPts val="35"/>
              </a:spcBef>
            </a:pPr>
            <a:r>
              <a:rPr sz="800" dirty="0">
                <a:latin typeface="游ゴシック"/>
                <a:cs typeface="游ゴシック"/>
              </a:rPr>
              <a:t>（移動が困難な者の一時屋内退避を含む</a:t>
            </a:r>
            <a:r>
              <a:rPr sz="800" spc="-50" dirty="0">
                <a:latin typeface="游ゴシック"/>
                <a:cs typeface="游ゴシック"/>
              </a:rPr>
              <a:t>）</a:t>
            </a:r>
            <a:endParaRPr sz="800">
              <a:latin typeface="游ゴシック"/>
              <a:cs typeface="游ゴシック"/>
            </a:endParaRPr>
          </a:p>
        </p:txBody>
      </p:sp>
      <p:sp>
        <p:nvSpPr>
          <p:cNvPr id="29" name="object 29"/>
          <p:cNvSpPr/>
          <p:nvPr/>
        </p:nvSpPr>
        <p:spPr>
          <a:xfrm>
            <a:off x="10483722" y="5471159"/>
            <a:ext cx="99060" cy="1073150"/>
          </a:xfrm>
          <a:custGeom>
            <a:avLst/>
            <a:gdLst/>
            <a:ahLst/>
            <a:cxnLst/>
            <a:rect l="l" t="t" r="r" b="b"/>
            <a:pathLst>
              <a:path w="99059" h="1073150">
                <a:moveTo>
                  <a:pt x="0" y="0"/>
                </a:moveTo>
                <a:lnTo>
                  <a:pt x="38496" y="7778"/>
                </a:lnTo>
                <a:lnTo>
                  <a:pt x="69945" y="28987"/>
                </a:lnTo>
                <a:lnTo>
                  <a:pt x="91154" y="60436"/>
                </a:lnTo>
                <a:lnTo>
                  <a:pt x="98932" y="98932"/>
                </a:lnTo>
                <a:lnTo>
                  <a:pt x="98932" y="973937"/>
                </a:lnTo>
                <a:lnTo>
                  <a:pt x="91154" y="1012454"/>
                </a:lnTo>
                <a:lnTo>
                  <a:pt x="69945" y="1043909"/>
                </a:lnTo>
                <a:lnTo>
                  <a:pt x="38496" y="1065118"/>
                </a:lnTo>
                <a:lnTo>
                  <a:pt x="0" y="1072895"/>
                </a:lnTo>
              </a:path>
            </a:pathLst>
          </a:custGeom>
          <a:ln w="9525">
            <a:solidFill>
              <a:srgbClr val="000000"/>
            </a:solidFill>
          </a:ln>
        </p:spPr>
        <p:txBody>
          <a:bodyPr wrap="square" lIns="0" tIns="0" rIns="0" bIns="0" rtlCol="0"/>
          <a:lstStyle/>
          <a:p>
            <a:endParaRPr/>
          </a:p>
        </p:txBody>
      </p:sp>
      <p:sp>
        <p:nvSpPr>
          <p:cNvPr id="30" name="object 30"/>
          <p:cNvSpPr txBox="1"/>
          <p:nvPr/>
        </p:nvSpPr>
        <p:spPr>
          <a:xfrm>
            <a:off x="8091931" y="5987898"/>
            <a:ext cx="1934210" cy="531495"/>
          </a:xfrm>
          <a:prstGeom prst="rect">
            <a:avLst/>
          </a:prstGeom>
        </p:spPr>
        <p:txBody>
          <a:bodyPr vert="horz" wrap="square" lIns="0" tIns="15875" rIns="0" bIns="0" rtlCol="0">
            <a:spAutoFit/>
          </a:bodyPr>
          <a:lstStyle/>
          <a:p>
            <a:pPr marL="12700">
              <a:spcBef>
                <a:spcPts val="125"/>
              </a:spcBef>
            </a:pPr>
            <a:r>
              <a:rPr sz="800" spc="-10" dirty="0">
                <a:latin typeface="游ゴシック"/>
                <a:cs typeface="游ゴシック"/>
              </a:rPr>
              <a:t>20μSv/h</a:t>
            </a:r>
            <a:endParaRPr sz="800">
              <a:latin typeface="游ゴシック"/>
              <a:cs typeface="游ゴシック"/>
            </a:endParaRPr>
          </a:p>
          <a:p>
            <a:pPr marL="373380" marR="201930" indent="-152400">
              <a:lnSpc>
                <a:spcPct val="103699"/>
              </a:lnSpc>
            </a:pPr>
            <a:r>
              <a:rPr sz="800" spc="-5" dirty="0">
                <a:latin typeface="游ゴシック"/>
                <a:cs typeface="游ゴシック"/>
              </a:rPr>
              <a:t>→ １日内を目途に区域を特定、</a:t>
            </a:r>
            <a:r>
              <a:rPr sz="800" dirty="0">
                <a:solidFill>
                  <a:srgbClr val="FF0000"/>
                </a:solidFill>
                <a:latin typeface="游ゴシック"/>
                <a:cs typeface="游ゴシック"/>
              </a:rPr>
              <a:t>地域生産物の摂取を制限</a:t>
            </a:r>
            <a:r>
              <a:rPr sz="800" spc="-50" dirty="0">
                <a:latin typeface="游ゴシック"/>
                <a:cs typeface="游ゴシック"/>
              </a:rPr>
              <a:t>、</a:t>
            </a:r>
            <a:endParaRPr sz="800">
              <a:latin typeface="游ゴシック"/>
              <a:cs typeface="游ゴシック"/>
            </a:endParaRPr>
          </a:p>
          <a:p>
            <a:pPr marL="344805">
              <a:spcBef>
                <a:spcPts val="40"/>
              </a:spcBef>
            </a:pPr>
            <a:r>
              <a:rPr sz="800" dirty="0">
                <a:solidFill>
                  <a:srgbClr val="FF0000"/>
                </a:solidFill>
                <a:latin typeface="游ゴシック"/>
                <a:cs typeface="游ゴシック"/>
              </a:rPr>
              <a:t>１週間程度内に一時移転</a:t>
            </a:r>
            <a:r>
              <a:rPr sz="800" spc="-15" dirty="0">
                <a:latin typeface="游ゴシック"/>
                <a:cs typeface="游ゴシック"/>
              </a:rPr>
              <a:t>を実施。</a:t>
            </a:r>
            <a:endParaRPr sz="800">
              <a:latin typeface="游ゴシック"/>
              <a:cs typeface="游ゴシック"/>
            </a:endParaRPr>
          </a:p>
        </p:txBody>
      </p:sp>
      <p:sp>
        <p:nvSpPr>
          <p:cNvPr id="33" name="object 33"/>
          <p:cNvSpPr txBox="1"/>
          <p:nvPr/>
        </p:nvSpPr>
        <p:spPr>
          <a:xfrm>
            <a:off x="146957" y="440563"/>
            <a:ext cx="11955995" cy="782265"/>
          </a:xfrm>
          <a:prstGeom prst="rect">
            <a:avLst/>
          </a:prstGeom>
        </p:spPr>
        <p:txBody>
          <a:bodyPr vert="horz" wrap="square" lIns="0" tIns="12700" rIns="0" bIns="0" rtlCol="0">
            <a:spAutoFit/>
          </a:bodyPr>
          <a:lstStyle/>
          <a:p>
            <a:pPr marL="354965" marR="5080" indent="-342265">
              <a:spcBef>
                <a:spcPts val="100"/>
              </a:spcBef>
              <a:buFont typeface="Wingdings"/>
              <a:buChar char=""/>
              <a:tabLst>
                <a:tab pos="354965" algn="l"/>
                <a:tab pos="355600" algn="l"/>
              </a:tabLst>
            </a:pPr>
            <a:r>
              <a:rPr b="1" u="sng" dirty="0">
                <a:uFill>
                  <a:solidFill>
                    <a:srgbClr val="000000"/>
                  </a:solidFill>
                </a:uFill>
                <a:latin typeface="Meiryo UI"/>
                <a:cs typeface="Meiryo UI"/>
              </a:rPr>
              <a:t>福島第一原発事故以前</a:t>
            </a:r>
            <a:r>
              <a:rPr spc="-10" dirty="0">
                <a:latin typeface="Meiryo UI"/>
                <a:cs typeface="Meiryo UI"/>
              </a:rPr>
              <a:t>は、住民避難などの防災対策を検討する範囲は</a:t>
            </a:r>
            <a:r>
              <a:rPr b="1" u="sng" spc="-5" dirty="0">
                <a:uFill>
                  <a:solidFill>
                    <a:srgbClr val="000000"/>
                  </a:solidFill>
                </a:uFill>
                <a:latin typeface="Meiryo UI"/>
                <a:cs typeface="Meiryo UI"/>
              </a:rPr>
              <a:t>原子力発電所から概ね</a:t>
            </a:r>
            <a:r>
              <a:rPr b="1" spc="-50" dirty="0">
                <a:latin typeface="Meiryo UI"/>
                <a:cs typeface="Meiryo UI"/>
              </a:rPr>
              <a:t> </a:t>
            </a:r>
            <a:r>
              <a:rPr b="1" u="sng" spc="-10" dirty="0">
                <a:uFill>
                  <a:solidFill>
                    <a:srgbClr val="000000"/>
                  </a:solidFill>
                </a:uFill>
                <a:latin typeface="Meiryo UI"/>
                <a:cs typeface="Meiryo UI"/>
              </a:rPr>
              <a:t>10Km</a:t>
            </a:r>
            <a:r>
              <a:rPr b="1" u="sng" spc="-5" dirty="0">
                <a:uFill>
                  <a:solidFill>
                    <a:srgbClr val="000000"/>
                  </a:solidFill>
                </a:uFill>
                <a:latin typeface="Meiryo UI"/>
                <a:cs typeface="Meiryo UI"/>
              </a:rPr>
              <a:t>圏内</a:t>
            </a:r>
            <a:r>
              <a:rPr spc="-10" dirty="0">
                <a:latin typeface="Meiryo UI"/>
                <a:cs typeface="Meiryo UI"/>
              </a:rPr>
              <a:t>だったが、その後、</a:t>
            </a:r>
            <a:r>
              <a:rPr b="1" i="1" u="sng" dirty="0">
                <a:uFill>
                  <a:solidFill>
                    <a:srgbClr val="000000"/>
                  </a:solidFill>
                </a:uFill>
                <a:latin typeface="Meiryo UI"/>
                <a:cs typeface="Meiryo UI"/>
              </a:rPr>
              <a:t>概</a:t>
            </a:r>
            <a:r>
              <a:rPr b="1" u="sng" spc="-10" dirty="0">
                <a:uFill>
                  <a:solidFill>
                    <a:srgbClr val="000000"/>
                  </a:solidFill>
                </a:uFill>
                <a:latin typeface="Meiryo UI"/>
                <a:cs typeface="Meiryo UI"/>
              </a:rPr>
              <a:t>ね30Km</a:t>
            </a:r>
            <a:r>
              <a:rPr b="1" u="sng" dirty="0">
                <a:uFill>
                  <a:solidFill>
                    <a:srgbClr val="000000"/>
                  </a:solidFill>
                </a:uFill>
                <a:latin typeface="Meiryo UI"/>
                <a:cs typeface="Meiryo UI"/>
              </a:rPr>
              <a:t>圏内に拡大</a:t>
            </a:r>
            <a:r>
              <a:rPr spc="-10" dirty="0">
                <a:latin typeface="Meiryo UI"/>
                <a:cs typeface="Meiryo UI"/>
              </a:rPr>
              <a:t>するとともに、</a:t>
            </a:r>
            <a:r>
              <a:rPr b="1" u="sng" dirty="0">
                <a:uFill>
                  <a:solidFill>
                    <a:srgbClr val="000000"/>
                  </a:solidFill>
                </a:uFill>
                <a:latin typeface="Meiryo UI"/>
                <a:cs typeface="Meiryo UI"/>
              </a:rPr>
              <a:t>原子力施設からの距離</a:t>
            </a:r>
            <a:r>
              <a:rPr spc="-15" dirty="0">
                <a:latin typeface="Meiryo UI"/>
                <a:cs typeface="Meiryo UI"/>
              </a:rPr>
              <a:t>に応じて、</a:t>
            </a:r>
            <a:r>
              <a:rPr spc="-5" dirty="0">
                <a:latin typeface="Meiryo UI"/>
                <a:cs typeface="Meiryo UI"/>
              </a:rPr>
              <a:t>即時避難や屋内退避等の</a:t>
            </a:r>
            <a:r>
              <a:rPr b="1" u="sng" dirty="0">
                <a:uFill>
                  <a:solidFill>
                    <a:srgbClr val="000000"/>
                  </a:solidFill>
                </a:uFill>
                <a:latin typeface="Meiryo UI"/>
                <a:cs typeface="Meiryo UI"/>
              </a:rPr>
              <a:t>避難の考え方を整理</a:t>
            </a:r>
            <a:r>
              <a:rPr dirty="0">
                <a:latin typeface="Meiryo UI"/>
                <a:cs typeface="Meiryo UI"/>
              </a:rPr>
              <a:t>。</a:t>
            </a:r>
            <a:r>
              <a:rPr sz="1400" dirty="0">
                <a:latin typeface="Meiryo UI"/>
                <a:cs typeface="Meiryo UI"/>
              </a:rPr>
              <a:t>（</a:t>
            </a:r>
            <a:r>
              <a:rPr sz="1400" spc="-15" dirty="0">
                <a:latin typeface="Meiryo UI"/>
                <a:cs typeface="Meiryo UI"/>
              </a:rPr>
              <a:t>原子力規制委員会による原子力災害対策指針の策定</a:t>
            </a:r>
            <a:r>
              <a:rPr sz="1400" spc="-50" dirty="0">
                <a:latin typeface="Meiryo UI"/>
                <a:cs typeface="Meiryo UI"/>
              </a:rPr>
              <a:t>）</a:t>
            </a:r>
            <a:endParaRPr sz="1400" dirty="0">
              <a:latin typeface="Meiryo UI"/>
              <a:cs typeface="Meiryo UI"/>
            </a:endParaRPr>
          </a:p>
        </p:txBody>
      </p:sp>
      <p:sp>
        <p:nvSpPr>
          <p:cNvPr id="34" name="object 34"/>
          <p:cNvSpPr/>
          <p:nvPr/>
        </p:nvSpPr>
        <p:spPr>
          <a:xfrm>
            <a:off x="0" y="3048"/>
            <a:ext cx="12191999" cy="391795"/>
          </a:xfrm>
          <a:custGeom>
            <a:avLst/>
            <a:gdLst/>
            <a:ahLst/>
            <a:cxnLst/>
            <a:rect l="l" t="t" r="r" b="b"/>
            <a:pathLst>
              <a:path w="9848215" h="391795">
                <a:moveTo>
                  <a:pt x="9848088" y="0"/>
                </a:moveTo>
                <a:lnTo>
                  <a:pt x="0" y="0"/>
                </a:lnTo>
                <a:lnTo>
                  <a:pt x="0" y="391667"/>
                </a:lnTo>
                <a:lnTo>
                  <a:pt x="9848088" y="391667"/>
                </a:lnTo>
                <a:lnTo>
                  <a:pt x="9848088" y="0"/>
                </a:lnTo>
                <a:close/>
              </a:path>
            </a:pathLst>
          </a:custGeom>
          <a:solidFill>
            <a:srgbClr val="001F5F"/>
          </a:solidFill>
        </p:spPr>
        <p:txBody>
          <a:bodyPr wrap="square" lIns="0" tIns="0" rIns="0" bIns="0" rtlCol="0"/>
          <a:lstStyle/>
          <a:p>
            <a:endParaRPr/>
          </a:p>
        </p:txBody>
      </p:sp>
      <p:sp>
        <p:nvSpPr>
          <p:cNvPr id="35" name="object 35"/>
          <p:cNvSpPr txBox="1">
            <a:spLocks noGrp="1"/>
          </p:cNvSpPr>
          <p:nvPr>
            <p:ph type="title"/>
          </p:nvPr>
        </p:nvSpPr>
        <p:spPr>
          <a:xfrm>
            <a:off x="3498850" y="54416"/>
            <a:ext cx="5424170" cy="289823"/>
          </a:xfrm>
          <a:prstGeom prst="rect">
            <a:avLst/>
          </a:prstGeom>
        </p:spPr>
        <p:txBody>
          <a:bodyPr vert="horz" wrap="square" lIns="0" tIns="12700" rIns="0" bIns="0" rtlCol="0" anchor="ctr">
            <a:spAutoFit/>
          </a:bodyPr>
          <a:lstStyle/>
          <a:p>
            <a:pPr marL="12700">
              <a:lnSpc>
                <a:spcPct val="100000"/>
              </a:lnSpc>
              <a:spcBef>
                <a:spcPts val="100"/>
              </a:spcBef>
            </a:pPr>
            <a:r>
              <a:rPr dirty="0">
                <a:solidFill>
                  <a:schemeClr val="bg1">
                    <a:lumMod val="95000"/>
                  </a:schemeClr>
                </a:solidFill>
              </a:rPr>
              <a:t>（参考）</a:t>
            </a:r>
            <a:r>
              <a:rPr spc="-15" dirty="0">
                <a:solidFill>
                  <a:schemeClr val="bg1">
                    <a:lumMod val="95000"/>
                  </a:schemeClr>
                </a:solidFill>
              </a:rPr>
              <a:t>原子力災害における避難計画策定の範囲</a:t>
            </a:r>
          </a:p>
        </p:txBody>
      </p:sp>
      <p:sp>
        <p:nvSpPr>
          <p:cNvPr id="36" name="object 36"/>
          <p:cNvSpPr/>
          <p:nvPr/>
        </p:nvSpPr>
        <p:spPr>
          <a:xfrm>
            <a:off x="10517993" y="11541"/>
            <a:ext cx="1584960" cy="368935"/>
          </a:xfrm>
          <a:custGeom>
            <a:avLst/>
            <a:gdLst/>
            <a:ahLst/>
            <a:cxnLst/>
            <a:rect l="l" t="t" r="r" b="b"/>
            <a:pathLst>
              <a:path w="1584959" h="368934">
                <a:moveTo>
                  <a:pt x="1584959" y="0"/>
                </a:moveTo>
                <a:lnTo>
                  <a:pt x="0" y="0"/>
                </a:lnTo>
                <a:lnTo>
                  <a:pt x="0" y="368807"/>
                </a:lnTo>
                <a:lnTo>
                  <a:pt x="1584959" y="368807"/>
                </a:lnTo>
                <a:lnTo>
                  <a:pt x="1584959" y="0"/>
                </a:lnTo>
                <a:close/>
              </a:path>
            </a:pathLst>
          </a:custGeom>
          <a:solidFill>
            <a:srgbClr val="FFFFFF"/>
          </a:solidFill>
        </p:spPr>
        <p:txBody>
          <a:bodyPr wrap="square" lIns="0" tIns="0" rIns="0" bIns="0" rtlCol="0"/>
          <a:lstStyle/>
          <a:p>
            <a:endParaRPr/>
          </a:p>
        </p:txBody>
      </p:sp>
      <p:sp>
        <p:nvSpPr>
          <p:cNvPr id="37" name="object 37"/>
          <p:cNvSpPr txBox="1"/>
          <p:nvPr/>
        </p:nvSpPr>
        <p:spPr>
          <a:xfrm>
            <a:off x="10517993" y="11541"/>
            <a:ext cx="1584960" cy="323165"/>
          </a:xfrm>
          <a:prstGeom prst="rect">
            <a:avLst/>
          </a:prstGeom>
          <a:ln w="9525">
            <a:solidFill>
              <a:srgbClr val="000000"/>
            </a:solidFill>
          </a:ln>
        </p:spPr>
        <p:txBody>
          <a:bodyPr vert="horz" wrap="square" lIns="0" tIns="45720" rIns="0" bIns="0" rtlCol="0">
            <a:spAutoFit/>
          </a:bodyPr>
          <a:lstStyle/>
          <a:p>
            <a:pPr marL="3810" algn="ctr">
              <a:spcBef>
                <a:spcPts val="360"/>
              </a:spcBef>
            </a:pPr>
            <a:r>
              <a:rPr sz="900" dirty="0">
                <a:latin typeface="Meiryo UI"/>
                <a:cs typeface="Meiryo UI"/>
              </a:rPr>
              <a:t>第28</a:t>
            </a:r>
            <a:r>
              <a:rPr sz="900" spc="-10" dirty="0">
                <a:latin typeface="Meiryo UI"/>
                <a:cs typeface="Meiryo UI"/>
              </a:rPr>
              <a:t>回原子力小委員会</a:t>
            </a:r>
            <a:endParaRPr sz="900">
              <a:latin typeface="Meiryo UI"/>
              <a:cs typeface="Meiryo UI"/>
            </a:endParaRPr>
          </a:p>
          <a:p>
            <a:pPr marL="1270" algn="ctr"/>
            <a:r>
              <a:rPr sz="900" dirty="0">
                <a:latin typeface="Meiryo UI"/>
                <a:cs typeface="Meiryo UI"/>
              </a:rPr>
              <a:t>（令和4年6月30日）資料</a:t>
            </a:r>
            <a:r>
              <a:rPr sz="900" spc="-50" dirty="0">
                <a:latin typeface="Meiryo UI"/>
                <a:cs typeface="Meiryo UI"/>
              </a:rPr>
              <a:t>3</a:t>
            </a:r>
            <a:endParaRPr sz="900">
              <a:latin typeface="Meiryo UI"/>
              <a:cs typeface="Meiryo UI"/>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0799075" y="5081602"/>
            <a:ext cx="197485" cy="198755"/>
          </a:xfrm>
          <a:prstGeom prst="rect">
            <a:avLst/>
          </a:prstGeom>
        </p:spPr>
        <p:txBody>
          <a:bodyPr vert="horz" wrap="square" lIns="0" tIns="0" rIns="0" bIns="0" rtlCol="0">
            <a:spAutoFit/>
          </a:bodyPr>
          <a:lstStyle/>
          <a:p>
            <a:pPr>
              <a:lnSpc>
                <a:spcPts val="1545"/>
              </a:lnSpc>
            </a:pPr>
            <a:r>
              <a:rPr sz="1400" spc="-25" dirty="0">
                <a:solidFill>
                  <a:srgbClr val="40458C"/>
                </a:solidFill>
                <a:latin typeface="Arial"/>
                <a:cs typeface="Arial"/>
              </a:rPr>
              <a:t>35</a:t>
            </a:r>
            <a:endParaRPr sz="1400">
              <a:latin typeface="Arial"/>
              <a:cs typeface="Arial"/>
            </a:endParaRPr>
          </a:p>
        </p:txBody>
      </p:sp>
      <p:grpSp>
        <p:nvGrpSpPr>
          <p:cNvPr id="4" name="object 4"/>
          <p:cNvGrpSpPr/>
          <p:nvPr/>
        </p:nvGrpSpPr>
        <p:grpSpPr>
          <a:xfrm>
            <a:off x="1140292" y="700563"/>
            <a:ext cx="8898890" cy="5731510"/>
            <a:chOff x="1140292" y="700563"/>
            <a:chExt cx="8898890" cy="5731510"/>
          </a:xfrm>
        </p:grpSpPr>
        <p:sp>
          <p:nvSpPr>
            <p:cNvPr id="5" name="object 5"/>
            <p:cNvSpPr/>
            <p:nvPr/>
          </p:nvSpPr>
          <p:spPr>
            <a:xfrm>
              <a:off x="2113321" y="705326"/>
              <a:ext cx="7920990" cy="1246505"/>
            </a:xfrm>
            <a:custGeom>
              <a:avLst/>
              <a:gdLst/>
              <a:ahLst/>
              <a:cxnLst/>
              <a:rect l="l" t="t" r="r" b="b"/>
              <a:pathLst>
                <a:path w="7920990" h="1246505">
                  <a:moveTo>
                    <a:pt x="0" y="0"/>
                  </a:moveTo>
                  <a:lnTo>
                    <a:pt x="7920880" y="0"/>
                  </a:lnTo>
                  <a:lnTo>
                    <a:pt x="7920880" y="1246455"/>
                  </a:lnTo>
                  <a:lnTo>
                    <a:pt x="0" y="1246455"/>
                  </a:lnTo>
                  <a:lnTo>
                    <a:pt x="0" y="0"/>
                  </a:lnTo>
                  <a:close/>
                </a:path>
              </a:pathLst>
            </a:custGeom>
            <a:ln w="9525">
              <a:solidFill>
                <a:srgbClr val="40458C"/>
              </a:solidFill>
            </a:ln>
          </p:spPr>
          <p:txBody>
            <a:bodyPr wrap="square" lIns="0" tIns="0" rIns="0" bIns="0" rtlCol="0"/>
            <a:lstStyle/>
            <a:p>
              <a:endParaRPr/>
            </a:p>
          </p:txBody>
        </p:sp>
        <p:pic>
          <p:nvPicPr>
            <p:cNvPr id="6" name="object 6"/>
            <p:cNvPicPr/>
            <p:nvPr/>
          </p:nvPicPr>
          <p:blipFill>
            <a:blip r:embed="rId2" cstate="print"/>
            <a:stretch>
              <a:fillRect/>
            </a:stretch>
          </p:blipFill>
          <p:spPr>
            <a:xfrm>
              <a:off x="1163812" y="2201506"/>
              <a:ext cx="3434162" cy="2659903"/>
            </a:xfrm>
            <a:prstGeom prst="rect">
              <a:avLst/>
            </a:prstGeom>
          </p:spPr>
        </p:pic>
        <p:sp>
          <p:nvSpPr>
            <p:cNvPr id="7" name="object 7"/>
            <p:cNvSpPr/>
            <p:nvPr/>
          </p:nvSpPr>
          <p:spPr>
            <a:xfrm>
              <a:off x="1140292" y="4685760"/>
              <a:ext cx="3434715" cy="1746250"/>
            </a:xfrm>
            <a:custGeom>
              <a:avLst/>
              <a:gdLst/>
              <a:ahLst/>
              <a:cxnLst/>
              <a:rect l="l" t="t" r="r" b="b"/>
              <a:pathLst>
                <a:path w="3434715" h="1746250">
                  <a:moveTo>
                    <a:pt x="3434161" y="0"/>
                  </a:moveTo>
                  <a:lnTo>
                    <a:pt x="0" y="0"/>
                  </a:lnTo>
                  <a:lnTo>
                    <a:pt x="0" y="1746216"/>
                  </a:lnTo>
                  <a:lnTo>
                    <a:pt x="3434161" y="1746216"/>
                  </a:lnTo>
                  <a:lnTo>
                    <a:pt x="3434161" y="0"/>
                  </a:lnTo>
                  <a:close/>
                </a:path>
              </a:pathLst>
            </a:custGeom>
            <a:solidFill>
              <a:srgbClr val="996633"/>
            </a:solidFill>
          </p:spPr>
          <p:txBody>
            <a:bodyPr wrap="square" lIns="0" tIns="0" rIns="0" bIns="0" rtlCol="0"/>
            <a:lstStyle/>
            <a:p>
              <a:endParaRPr/>
            </a:p>
          </p:txBody>
        </p:sp>
        <p:pic>
          <p:nvPicPr>
            <p:cNvPr id="8" name="object 8"/>
            <p:cNvPicPr/>
            <p:nvPr/>
          </p:nvPicPr>
          <p:blipFill>
            <a:blip r:embed="rId3" cstate="print"/>
            <a:stretch>
              <a:fillRect/>
            </a:stretch>
          </p:blipFill>
          <p:spPr>
            <a:xfrm>
              <a:off x="2535936" y="1935480"/>
              <a:ext cx="438912" cy="640079"/>
            </a:xfrm>
            <a:prstGeom prst="rect">
              <a:avLst/>
            </a:prstGeom>
          </p:spPr>
        </p:pic>
      </p:grpSp>
      <p:sp>
        <p:nvSpPr>
          <p:cNvPr id="9" name="object 9"/>
          <p:cNvSpPr txBox="1"/>
          <p:nvPr/>
        </p:nvSpPr>
        <p:spPr>
          <a:xfrm>
            <a:off x="1140292" y="4685760"/>
            <a:ext cx="3434715" cy="1746250"/>
          </a:xfrm>
          <a:prstGeom prst="rect">
            <a:avLst/>
          </a:prstGeom>
        </p:spPr>
        <p:txBody>
          <a:bodyPr vert="horz" wrap="square" lIns="0" tIns="0" rIns="0" bIns="0" rtlCol="0">
            <a:spAutoFit/>
          </a:bodyPr>
          <a:lstStyle/>
          <a:p>
            <a:pPr>
              <a:lnSpc>
                <a:spcPct val="100000"/>
              </a:lnSpc>
            </a:pPr>
            <a:endParaRPr sz="2400">
              <a:latin typeface="Times New Roman"/>
              <a:cs typeface="Times New Roman"/>
            </a:endParaRPr>
          </a:p>
          <a:p>
            <a:pPr>
              <a:lnSpc>
                <a:spcPct val="100000"/>
              </a:lnSpc>
            </a:pPr>
            <a:endParaRPr sz="2400">
              <a:latin typeface="Times New Roman"/>
              <a:cs typeface="Times New Roman"/>
            </a:endParaRPr>
          </a:p>
          <a:p>
            <a:pPr>
              <a:lnSpc>
                <a:spcPct val="100000"/>
              </a:lnSpc>
              <a:spcBef>
                <a:spcPts val="2320"/>
              </a:spcBef>
            </a:pPr>
            <a:endParaRPr sz="2400">
              <a:latin typeface="Times New Roman"/>
              <a:cs typeface="Times New Roman"/>
            </a:endParaRPr>
          </a:p>
          <a:p>
            <a:pPr marL="115570" algn="ctr">
              <a:lnSpc>
                <a:spcPct val="100000"/>
              </a:lnSpc>
            </a:pPr>
            <a:r>
              <a:rPr sz="2400" spc="-25" dirty="0">
                <a:latin typeface="メイリオ"/>
                <a:cs typeface="メイリオ"/>
              </a:rPr>
              <a:t>震源</a:t>
            </a:r>
            <a:endParaRPr sz="2400">
              <a:latin typeface="メイリオ"/>
              <a:cs typeface="メイリオ"/>
            </a:endParaRPr>
          </a:p>
        </p:txBody>
      </p:sp>
      <p:grpSp>
        <p:nvGrpSpPr>
          <p:cNvPr id="10" name="object 10"/>
          <p:cNvGrpSpPr/>
          <p:nvPr/>
        </p:nvGrpSpPr>
        <p:grpSpPr>
          <a:xfrm>
            <a:off x="2103120" y="2559831"/>
            <a:ext cx="1183005" cy="3588385"/>
            <a:chOff x="2103120" y="2559831"/>
            <a:chExt cx="1183005" cy="3588385"/>
          </a:xfrm>
        </p:grpSpPr>
        <p:sp>
          <p:nvSpPr>
            <p:cNvPr id="11" name="object 11"/>
            <p:cNvSpPr/>
            <p:nvPr/>
          </p:nvSpPr>
          <p:spPr>
            <a:xfrm>
              <a:off x="2999150" y="4702241"/>
              <a:ext cx="252729" cy="0"/>
            </a:xfrm>
            <a:custGeom>
              <a:avLst/>
              <a:gdLst/>
              <a:ahLst/>
              <a:cxnLst/>
              <a:rect l="l" t="t" r="r" b="b"/>
              <a:pathLst>
                <a:path w="252729">
                  <a:moveTo>
                    <a:pt x="0" y="1"/>
                  </a:moveTo>
                  <a:lnTo>
                    <a:pt x="252610" y="0"/>
                  </a:lnTo>
                </a:path>
              </a:pathLst>
            </a:custGeom>
            <a:ln w="12700">
              <a:solidFill>
                <a:srgbClr val="000000"/>
              </a:solidFill>
            </a:ln>
          </p:spPr>
          <p:txBody>
            <a:bodyPr wrap="square" lIns="0" tIns="0" rIns="0" bIns="0" rtlCol="0"/>
            <a:lstStyle/>
            <a:p>
              <a:endParaRPr/>
            </a:p>
          </p:txBody>
        </p:sp>
        <p:sp>
          <p:nvSpPr>
            <p:cNvPr id="12" name="object 12"/>
            <p:cNvSpPr/>
            <p:nvPr/>
          </p:nvSpPr>
          <p:spPr>
            <a:xfrm>
              <a:off x="2999150" y="4759992"/>
              <a:ext cx="252729" cy="0"/>
            </a:xfrm>
            <a:custGeom>
              <a:avLst/>
              <a:gdLst/>
              <a:ahLst/>
              <a:cxnLst/>
              <a:rect l="l" t="t" r="r" b="b"/>
              <a:pathLst>
                <a:path w="252729">
                  <a:moveTo>
                    <a:pt x="0" y="1"/>
                  </a:moveTo>
                  <a:lnTo>
                    <a:pt x="252610" y="0"/>
                  </a:lnTo>
                </a:path>
              </a:pathLst>
            </a:custGeom>
            <a:ln w="25400">
              <a:solidFill>
                <a:srgbClr val="000000"/>
              </a:solidFill>
            </a:ln>
          </p:spPr>
          <p:txBody>
            <a:bodyPr wrap="square" lIns="0" tIns="0" rIns="0" bIns="0" rtlCol="0"/>
            <a:lstStyle/>
            <a:p>
              <a:endParaRPr/>
            </a:p>
          </p:txBody>
        </p:sp>
        <p:sp>
          <p:nvSpPr>
            <p:cNvPr id="13" name="object 13"/>
            <p:cNvSpPr/>
            <p:nvPr/>
          </p:nvSpPr>
          <p:spPr>
            <a:xfrm>
              <a:off x="2999150" y="4817741"/>
              <a:ext cx="252729" cy="0"/>
            </a:xfrm>
            <a:custGeom>
              <a:avLst/>
              <a:gdLst/>
              <a:ahLst/>
              <a:cxnLst/>
              <a:rect l="l" t="t" r="r" b="b"/>
              <a:pathLst>
                <a:path w="252729">
                  <a:moveTo>
                    <a:pt x="0" y="1"/>
                  </a:moveTo>
                  <a:lnTo>
                    <a:pt x="252610" y="0"/>
                  </a:lnTo>
                </a:path>
              </a:pathLst>
            </a:custGeom>
            <a:ln w="38100">
              <a:solidFill>
                <a:srgbClr val="000000"/>
              </a:solidFill>
            </a:ln>
          </p:spPr>
          <p:txBody>
            <a:bodyPr wrap="square" lIns="0" tIns="0" rIns="0" bIns="0" rtlCol="0"/>
            <a:lstStyle/>
            <a:p>
              <a:endParaRPr/>
            </a:p>
          </p:txBody>
        </p:sp>
        <p:sp>
          <p:nvSpPr>
            <p:cNvPr id="14" name="object 14"/>
            <p:cNvSpPr/>
            <p:nvPr/>
          </p:nvSpPr>
          <p:spPr>
            <a:xfrm>
              <a:off x="2999150" y="4875490"/>
              <a:ext cx="252729" cy="0"/>
            </a:xfrm>
            <a:custGeom>
              <a:avLst/>
              <a:gdLst/>
              <a:ahLst/>
              <a:cxnLst/>
              <a:rect l="l" t="t" r="r" b="b"/>
              <a:pathLst>
                <a:path w="252729">
                  <a:moveTo>
                    <a:pt x="0" y="1"/>
                  </a:moveTo>
                  <a:lnTo>
                    <a:pt x="252610" y="0"/>
                  </a:lnTo>
                </a:path>
              </a:pathLst>
            </a:custGeom>
            <a:ln w="25400">
              <a:solidFill>
                <a:srgbClr val="000000"/>
              </a:solidFill>
            </a:ln>
          </p:spPr>
          <p:txBody>
            <a:bodyPr wrap="square" lIns="0" tIns="0" rIns="0" bIns="0" rtlCol="0"/>
            <a:lstStyle/>
            <a:p>
              <a:endParaRPr/>
            </a:p>
          </p:txBody>
        </p:sp>
        <p:sp>
          <p:nvSpPr>
            <p:cNvPr id="15" name="object 15"/>
            <p:cNvSpPr/>
            <p:nvPr/>
          </p:nvSpPr>
          <p:spPr>
            <a:xfrm>
              <a:off x="2999150" y="4933240"/>
              <a:ext cx="252729" cy="0"/>
            </a:xfrm>
            <a:custGeom>
              <a:avLst/>
              <a:gdLst/>
              <a:ahLst/>
              <a:cxnLst/>
              <a:rect l="l" t="t" r="r" b="b"/>
              <a:pathLst>
                <a:path w="252729">
                  <a:moveTo>
                    <a:pt x="0" y="1"/>
                  </a:moveTo>
                  <a:lnTo>
                    <a:pt x="252610" y="0"/>
                  </a:lnTo>
                </a:path>
              </a:pathLst>
            </a:custGeom>
            <a:ln w="12700">
              <a:solidFill>
                <a:srgbClr val="000000"/>
              </a:solidFill>
            </a:ln>
          </p:spPr>
          <p:txBody>
            <a:bodyPr wrap="square" lIns="0" tIns="0" rIns="0" bIns="0" rtlCol="0"/>
            <a:lstStyle/>
            <a:p>
              <a:endParaRPr/>
            </a:p>
          </p:txBody>
        </p:sp>
        <p:sp>
          <p:nvSpPr>
            <p:cNvPr id="16" name="object 16"/>
            <p:cNvSpPr/>
            <p:nvPr/>
          </p:nvSpPr>
          <p:spPr>
            <a:xfrm>
              <a:off x="2999150" y="4990991"/>
              <a:ext cx="252729" cy="0"/>
            </a:xfrm>
            <a:custGeom>
              <a:avLst/>
              <a:gdLst/>
              <a:ahLst/>
              <a:cxnLst/>
              <a:rect l="l" t="t" r="r" b="b"/>
              <a:pathLst>
                <a:path w="252729">
                  <a:moveTo>
                    <a:pt x="0" y="1"/>
                  </a:moveTo>
                  <a:lnTo>
                    <a:pt x="252610" y="0"/>
                  </a:lnTo>
                </a:path>
              </a:pathLst>
            </a:custGeom>
            <a:ln w="9525">
              <a:solidFill>
                <a:srgbClr val="000000"/>
              </a:solidFill>
            </a:ln>
          </p:spPr>
          <p:txBody>
            <a:bodyPr wrap="square" lIns="0" tIns="0" rIns="0" bIns="0" rtlCol="0"/>
            <a:lstStyle/>
            <a:p>
              <a:endParaRPr/>
            </a:p>
          </p:txBody>
        </p:sp>
        <p:sp>
          <p:nvSpPr>
            <p:cNvPr id="17" name="object 17"/>
            <p:cNvSpPr/>
            <p:nvPr/>
          </p:nvSpPr>
          <p:spPr>
            <a:xfrm>
              <a:off x="2997197" y="4991703"/>
              <a:ext cx="252729" cy="0"/>
            </a:xfrm>
            <a:custGeom>
              <a:avLst/>
              <a:gdLst/>
              <a:ahLst/>
              <a:cxnLst/>
              <a:rect l="l" t="t" r="r" b="b"/>
              <a:pathLst>
                <a:path w="252730">
                  <a:moveTo>
                    <a:pt x="0" y="1"/>
                  </a:moveTo>
                  <a:lnTo>
                    <a:pt x="252611" y="0"/>
                  </a:lnTo>
                </a:path>
              </a:pathLst>
            </a:custGeom>
            <a:ln w="9525">
              <a:solidFill>
                <a:srgbClr val="000000"/>
              </a:solidFill>
            </a:ln>
          </p:spPr>
          <p:txBody>
            <a:bodyPr wrap="square" lIns="0" tIns="0" rIns="0" bIns="0" rtlCol="0"/>
            <a:lstStyle/>
            <a:p>
              <a:endParaRPr/>
            </a:p>
          </p:txBody>
        </p:sp>
        <p:sp>
          <p:nvSpPr>
            <p:cNvPr id="18" name="object 18"/>
            <p:cNvSpPr/>
            <p:nvPr/>
          </p:nvSpPr>
          <p:spPr>
            <a:xfrm>
              <a:off x="2997198" y="5049453"/>
              <a:ext cx="252729" cy="0"/>
            </a:xfrm>
            <a:custGeom>
              <a:avLst/>
              <a:gdLst/>
              <a:ahLst/>
              <a:cxnLst/>
              <a:rect l="l" t="t" r="r" b="b"/>
              <a:pathLst>
                <a:path w="252730">
                  <a:moveTo>
                    <a:pt x="0" y="1"/>
                  </a:moveTo>
                  <a:lnTo>
                    <a:pt x="252610" y="0"/>
                  </a:lnTo>
                </a:path>
              </a:pathLst>
            </a:custGeom>
            <a:ln w="12700">
              <a:solidFill>
                <a:srgbClr val="000000"/>
              </a:solidFill>
            </a:ln>
          </p:spPr>
          <p:txBody>
            <a:bodyPr wrap="square" lIns="0" tIns="0" rIns="0" bIns="0" rtlCol="0"/>
            <a:lstStyle/>
            <a:p>
              <a:endParaRPr/>
            </a:p>
          </p:txBody>
        </p:sp>
        <p:sp>
          <p:nvSpPr>
            <p:cNvPr id="19" name="object 19"/>
            <p:cNvSpPr/>
            <p:nvPr/>
          </p:nvSpPr>
          <p:spPr>
            <a:xfrm>
              <a:off x="2997198" y="5107202"/>
              <a:ext cx="252729" cy="0"/>
            </a:xfrm>
            <a:custGeom>
              <a:avLst/>
              <a:gdLst/>
              <a:ahLst/>
              <a:cxnLst/>
              <a:rect l="l" t="t" r="r" b="b"/>
              <a:pathLst>
                <a:path w="252730">
                  <a:moveTo>
                    <a:pt x="0" y="1"/>
                  </a:moveTo>
                  <a:lnTo>
                    <a:pt x="252610" y="0"/>
                  </a:lnTo>
                </a:path>
              </a:pathLst>
            </a:custGeom>
            <a:ln w="25400">
              <a:solidFill>
                <a:srgbClr val="000000"/>
              </a:solidFill>
            </a:ln>
          </p:spPr>
          <p:txBody>
            <a:bodyPr wrap="square" lIns="0" tIns="0" rIns="0" bIns="0" rtlCol="0"/>
            <a:lstStyle/>
            <a:p>
              <a:endParaRPr/>
            </a:p>
          </p:txBody>
        </p:sp>
        <p:sp>
          <p:nvSpPr>
            <p:cNvPr id="20" name="object 20"/>
            <p:cNvSpPr/>
            <p:nvPr/>
          </p:nvSpPr>
          <p:spPr>
            <a:xfrm>
              <a:off x="2997198" y="5164953"/>
              <a:ext cx="252729" cy="0"/>
            </a:xfrm>
            <a:custGeom>
              <a:avLst/>
              <a:gdLst/>
              <a:ahLst/>
              <a:cxnLst/>
              <a:rect l="l" t="t" r="r" b="b"/>
              <a:pathLst>
                <a:path w="252730">
                  <a:moveTo>
                    <a:pt x="0" y="1"/>
                  </a:moveTo>
                  <a:lnTo>
                    <a:pt x="252610" y="0"/>
                  </a:lnTo>
                </a:path>
              </a:pathLst>
            </a:custGeom>
            <a:ln w="38100">
              <a:solidFill>
                <a:srgbClr val="000000"/>
              </a:solidFill>
            </a:ln>
          </p:spPr>
          <p:txBody>
            <a:bodyPr wrap="square" lIns="0" tIns="0" rIns="0" bIns="0" rtlCol="0"/>
            <a:lstStyle/>
            <a:p>
              <a:endParaRPr/>
            </a:p>
          </p:txBody>
        </p:sp>
        <p:sp>
          <p:nvSpPr>
            <p:cNvPr id="21" name="object 21"/>
            <p:cNvSpPr/>
            <p:nvPr/>
          </p:nvSpPr>
          <p:spPr>
            <a:xfrm>
              <a:off x="2997198" y="5222701"/>
              <a:ext cx="252729" cy="0"/>
            </a:xfrm>
            <a:custGeom>
              <a:avLst/>
              <a:gdLst/>
              <a:ahLst/>
              <a:cxnLst/>
              <a:rect l="l" t="t" r="r" b="b"/>
              <a:pathLst>
                <a:path w="252730">
                  <a:moveTo>
                    <a:pt x="0" y="1"/>
                  </a:moveTo>
                  <a:lnTo>
                    <a:pt x="252610" y="0"/>
                  </a:lnTo>
                </a:path>
              </a:pathLst>
            </a:custGeom>
            <a:ln w="25400">
              <a:solidFill>
                <a:srgbClr val="000000"/>
              </a:solidFill>
            </a:ln>
          </p:spPr>
          <p:txBody>
            <a:bodyPr wrap="square" lIns="0" tIns="0" rIns="0" bIns="0" rtlCol="0"/>
            <a:lstStyle/>
            <a:p>
              <a:endParaRPr/>
            </a:p>
          </p:txBody>
        </p:sp>
        <p:sp>
          <p:nvSpPr>
            <p:cNvPr id="22" name="object 22"/>
            <p:cNvSpPr/>
            <p:nvPr/>
          </p:nvSpPr>
          <p:spPr>
            <a:xfrm>
              <a:off x="2997198" y="5280450"/>
              <a:ext cx="252729" cy="0"/>
            </a:xfrm>
            <a:custGeom>
              <a:avLst/>
              <a:gdLst/>
              <a:ahLst/>
              <a:cxnLst/>
              <a:rect l="l" t="t" r="r" b="b"/>
              <a:pathLst>
                <a:path w="252730">
                  <a:moveTo>
                    <a:pt x="0" y="1"/>
                  </a:moveTo>
                  <a:lnTo>
                    <a:pt x="252610" y="0"/>
                  </a:lnTo>
                </a:path>
              </a:pathLst>
            </a:custGeom>
            <a:ln w="12700">
              <a:solidFill>
                <a:srgbClr val="000000"/>
              </a:solidFill>
            </a:ln>
          </p:spPr>
          <p:txBody>
            <a:bodyPr wrap="square" lIns="0" tIns="0" rIns="0" bIns="0" rtlCol="0"/>
            <a:lstStyle/>
            <a:p>
              <a:endParaRPr/>
            </a:p>
          </p:txBody>
        </p:sp>
        <p:sp>
          <p:nvSpPr>
            <p:cNvPr id="23" name="object 23"/>
            <p:cNvSpPr/>
            <p:nvPr/>
          </p:nvSpPr>
          <p:spPr>
            <a:xfrm>
              <a:off x="2997198" y="5338201"/>
              <a:ext cx="252729" cy="0"/>
            </a:xfrm>
            <a:custGeom>
              <a:avLst/>
              <a:gdLst/>
              <a:ahLst/>
              <a:cxnLst/>
              <a:rect l="l" t="t" r="r" b="b"/>
              <a:pathLst>
                <a:path w="252730">
                  <a:moveTo>
                    <a:pt x="0" y="1"/>
                  </a:moveTo>
                  <a:lnTo>
                    <a:pt x="252610" y="0"/>
                  </a:lnTo>
                </a:path>
              </a:pathLst>
            </a:custGeom>
            <a:ln w="9525">
              <a:solidFill>
                <a:srgbClr val="000000"/>
              </a:solidFill>
            </a:ln>
          </p:spPr>
          <p:txBody>
            <a:bodyPr wrap="square" lIns="0" tIns="0" rIns="0" bIns="0" rtlCol="0"/>
            <a:lstStyle/>
            <a:p>
              <a:endParaRPr/>
            </a:p>
          </p:txBody>
        </p:sp>
        <p:sp>
          <p:nvSpPr>
            <p:cNvPr id="24" name="object 24"/>
            <p:cNvSpPr/>
            <p:nvPr/>
          </p:nvSpPr>
          <p:spPr>
            <a:xfrm>
              <a:off x="2995245" y="5338915"/>
              <a:ext cx="252729" cy="0"/>
            </a:xfrm>
            <a:custGeom>
              <a:avLst/>
              <a:gdLst/>
              <a:ahLst/>
              <a:cxnLst/>
              <a:rect l="l" t="t" r="r" b="b"/>
              <a:pathLst>
                <a:path w="252730">
                  <a:moveTo>
                    <a:pt x="0" y="1"/>
                  </a:moveTo>
                  <a:lnTo>
                    <a:pt x="252612" y="0"/>
                  </a:lnTo>
                </a:path>
              </a:pathLst>
            </a:custGeom>
            <a:ln w="9525">
              <a:solidFill>
                <a:srgbClr val="000000"/>
              </a:solidFill>
            </a:ln>
          </p:spPr>
          <p:txBody>
            <a:bodyPr wrap="square" lIns="0" tIns="0" rIns="0" bIns="0" rtlCol="0"/>
            <a:lstStyle/>
            <a:p>
              <a:endParaRPr/>
            </a:p>
          </p:txBody>
        </p:sp>
        <p:sp>
          <p:nvSpPr>
            <p:cNvPr id="25" name="object 25"/>
            <p:cNvSpPr/>
            <p:nvPr/>
          </p:nvSpPr>
          <p:spPr>
            <a:xfrm>
              <a:off x="2995245" y="5396664"/>
              <a:ext cx="252729" cy="0"/>
            </a:xfrm>
            <a:custGeom>
              <a:avLst/>
              <a:gdLst/>
              <a:ahLst/>
              <a:cxnLst/>
              <a:rect l="l" t="t" r="r" b="b"/>
              <a:pathLst>
                <a:path w="252730">
                  <a:moveTo>
                    <a:pt x="0" y="1"/>
                  </a:moveTo>
                  <a:lnTo>
                    <a:pt x="252611" y="0"/>
                  </a:lnTo>
                </a:path>
              </a:pathLst>
            </a:custGeom>
            <a:ln w="12700">
              <a:solidFill>
                <a:srgbClr val="000000"/>
              </a:solidFill>
            </a:ln>
          </p:spPr>
          <p:txBody>
            <a:bodyPr wrap="square" lIns="0" tIns="0" rIns="0" bIns="0" rtlCol="0"/>
            <a:lstStyle/>
            <a:p>
              <a:endParaRPr/>
            </a:p>
          </p:txBody>
        </p:sp>
        <p:sp>
          <p:nvSpPr>
            <p:cNvPr id="26" name="object 26"/>
            <p:cNvSpPr/>
            <p:nvPr/>
          </p:nvSpPr>
          <p:spPr>
            <a:xfrm>
              <a:off x="2995245" y="5454415"/>
              <a:ext cx="252729" cy="0"/>
            </a:xfrm>
            <a:custGeom>
              <a:avLst/>
              <a:gdLst/>
              <a:ahLst/>
              <a:cxnLst/>
              <a:rect l="l" t="t" r="r" b="b"/>
              <a:pathLst>
                <a:path w="252730">
                  <a:moveTo>
                    <a:pt x="0" y="1"/>
                  </a:moveTo>
                  <a:lnTo>
                    <a:pt x="252611" y="0"/>
                  </a:lnTo>
                </a:path>
              </a:pathLst>
            </a:custGeom>
            <a:ln w="25400">
              <a:solidFill>
                <a:srgbClr val="000000"/>
              </a:solidFill>
            </a:ln>
          </p:spPr>
          <p:txBody>
            <a:bodyPr wrap="square" lIns="0" tIns="0" rIns="0" bIns="0" rtlCol="0"/>
            <a:lstStyle/>
            <a:p>
              <a:endParaRPr/>
            </a:p>
          </p:txBody>
        </p:sp>
        <p:sp>
          <p:nvSpPr>
            <p:cNvPr id="27" name="object 27"/>
            <p:cNvSpPr/>
            <p:nvPr/>
          </p:nvSpPr>
          <p:spPr>
            <a:xfrm>
              <a:off x="2995245" y="5512164"/>
              <a:ext cx="252729" cy="0"/>
            </a:xfrm>
            <a:custGeom>
              <a:avLst/>
              <a:gdLst/>
              <a:ahLst/>
              <a:cxnLst/>
              <a:rect l="l" t="t" r="r" b="b"/>
              <a:pathLst>
                <a:path w="252730">
                  <a:moveTo>
                    <a:pt x="0" y="1"/>
                  </a:moveTo>
                  <a:lnTo>
                    <a:pt x="252611" y="0"/>
                  </a:lnTo>
                </a:path>
              </a:pathLst>
            </a:custGeom>
            <a:ln w="38100">
              <a:solidFill>
                <a:srgbClr val="000000"/>
              </a:solidFill>
            </a:ln>
          </p:spPr>
          <p:txBody>
            <a:bodyPr wrap="square" lIns="0" tIns="0" rIns="0" bIns="0" rtlCol="0"/>
            <a:lstStyle/>
            <a:p>
              <a:endParaRPr/>
            </a:p>
          </p:txBody>
        </p:sp>
        <p:sp>
          <p:nvSpPr>
            <p:cNvPr id="28" name="object 28"/>
            <p:cNvSpPr/>
            <p:nvPr/>
          </p:nvSpPr>
          <p:spPr>
            <a:xfrm>
              <a:off x="2995245" y="5569914"/>
              <a:ext cx="252729" cy="0"/>
            </a:xfrm>
            <a:custGeom>
              <a:avLst/>
              <a:gdLst/>
              <a:ahLst/>
              <a:cxnLst/>
              <a:rect l="l" t="t" r="r" b="b"/>
              <a:pathLst>
                <a:path w="252730">
                  <a:moveTo>
                    <a:pt x="0" y="1"/>
                  </a:moveTo>
                  <a:lnTo>
                    <a:pt x="252611" y="0"/>
                  </a:lnTo>
                </a:path>
              </a:pathLst>
            </a:custGeom>
            <a:ln w="25400">
              <a:solidFill>
                <a:srgbClr val="000000"/>
              </a:solidFill>
            </a:ln>
          </p:spPr>
          <p:txBody>
            <a:bodyPr wrap="square" lIns="0" tIns="0" rIns="0" bIns="0" rtlCol="0"/>
            <a:lstStyle/>
            <a:p>
              <a:endParaRPr/>
            </a:p>
          </p:txBody>
        </p:sp>
        <p:sp>
          <p:nvSpPr>
            <p:cNvPr id="29" name="object 29"/>
            <p:cNvSpPr/>
            <p:nvPr/>
          </p:nvSpPr>
          <p:spPr>
            <a:xfrm>
              <a:off x="2995245" y="5627663"/>
              <a:ext cx="252729" cy="0"/>
            </a:xfrm>
            <a:custGeom>
              <a:avLst/>
              <a:gdLst/>
              <a:ahLst/>
              <a:cxnLst/>
              <a:rect l="l" t="t" r="r" b="b"/>
              <a:pathLst>
                <a:path w="252730">
                  <a:moveTo>
                    <a:pt x="0" y="1"/>
                  </a:moveTo>
                  <a:lnTo>
                    <a:pt x="252611" y="0"/>
                  </a:lnTo>
                </a:path>
              </a:pathLst>
            </a:custGeom>
            <a:ln w="12700">
              <a:solidFill>
                <a:srgbClr val="000000"/>
              </a:solidFill>
            </a:ln>
          </p:spPr>
          <p:txBody>
            <a:bodyPr wrap="square" lIns="0" tIns="0" rIns="0" bIns="0" rtlCol="0"/>
            <a:lstStyle/>
            <a:p>
              <a:endParaRPr/>
            </a:p>
          </p:txBody>
        </p:sp>
        <p:sp>
          <p:nvSpPr>
            <p:cNvPr id="30" name="object 30"/>
            <p:cNvSpPr/>
            <p:nvPr/>
          </p:nvSpPr>
          <p:spPr>
            <a:xfrm>
              <a:off x="2995245" y="5685413"/>
              <a:ext cx="252729" cy="0"/>
            </a:xfrm>
            <a:custGeom>
              <a:avLst/>
              <a:gdLst/>
              <a:ahLst/>
              <a:cxnLst/>
              <a:rect l="l" t="t" r="r" b="b"/>
              <a:pathLst>
                <a:path w="252730">
                  <a:moveTo>
                    <a:pt x="0" y="1"/>
                  </a:moveTo>
                  <a:lnTo>
                    <a:pt x="252611" y="0"/>
                  </a:lnTo>
                </a:path>
              </a:pathLst>
            </a:custGeom>
            <a:ln w="9525">
              <a:solidFill>
                <a:srgbClr val="000000"/>
              </a:solidFill>
            </a:ln>
          </p:spPr>
          <p:txBody>
            <a:bodyPr wrap="square" lIns="0" tIns="0" rIns="0" bIns="0" rtlCol="0"/>
            <a:lstStyle/>
            <a:p>
              <a:endParaRPr/>
            </a:p>
          </p:txBody>
        </p:sp>
        <p:sp>
          <p:nvSpPr>
            <p:cNvPr id="31" name="object 31"/>
            <p:cNvSpPr/>
            <p:nvPr/>
          </p:nvSpPr>
          <p:spPr>
            <a:xfrm>
              <a:off x="2995245" y="5688078"/>
              <a:ext cx="252729" cy="0"/>
            </a:xfrm>
            <a:custGeom>
              <a:avLst/>
              <a:gdLst/>
              <a:ahLst/>
              <a:cxnLst/>
              <a:rect l="l" t="t" r="r" b="b"/>
              <a:pathLst>
                <a:path w="252730">
                  <a:moveTo>
                    <a:pt x="0" y="1"/>
                  </a:moveTo>
                  <a:lnTo>
                    <a:pt x="252612" y="0"/>
                  </a:lnTo>
                </a:path>
              </a:pathLst>
            </a:custGeom>
            <a:ln w="9525">
              <a:solidFill>
                <a:srgbClr val="000000"/>
              </a:solidFill>
            </a:ln>
          </p:spPr>
          <p:txBody>
            <a:bodyPr wrap="square" lIns="0" tIns="0" rIns="0" bIns="0" rtlCol="0"/>
            <a:lstStyle/>
            <a:p>
              <a:endParaRPr/>
            </a:p>
          </p:txBody>
        </p:sp>
        <p:sp>
          <p:nvSpPr>
            <p:cNvPr id="32" name="object 32"/>
            <p:cNvSpPr/>
            <p:nvPr/>
          </p:nvSpPr>
          <p:spPr>
            <a:xfrm>
              <a:off x="2995245" y="5745827"/>
              <a:ext cx="252729" cy="0"/>
            </a:xfrm>
            <a:custGeom>
              <a:avLst/>
              <a:gdLst/>
              <a:ahLst/>
              <a:cxnLst/>
              <a:rect l="l" t="t" r="r" b="b"/>
              <a:pathLst>
                <a:path w="252730">
                  <a:moveTo>
                    <a:pt x="0" y="1"/>
                  </a:moveTo>
                  <a:lnTo>
                    <a:pt x="252611" y="0"/>
                  </a:lnTo>
                </a:path>
              </a:pathLst>
            </a:custGeom>
            <a:ln w="12700">
              <a:solidFill>
                <a:srgbClr val="000000"/>
              </a:solidFill>
            </a:ln>
          </p:spPr>
          <p:txBody>
            <a:bodyPr wrap="square" lIns="0" tIns="0" rIns="0" bIns="0" rtlCol="0"/>
            <a:lstStyle/>
            <a:p>
              <a:endParaRPr/>
            </a:p>
          </p:txBody>
        </p:sp>
        <p:sp>
          <p:nvSpPr>
            <p:cNvPr id="33" name="object 33"/>
            <p:cNvSpPr/>
            <p:nvPr/>
          </p:nvSpPr>
          <p:spPr>
            <a:xfrm>
              <a:off x="2995245" y="5803578"/>
              <a:ext cx="252729" cy="0"/>
            </a:xfrm>
            <a:custGeom>
              <a:avLst/>
              <a:gdLst/>
              <a:ahLst/>
              <a:cxnLst/>
              <a:rect l="l" t="t" r="r" b="b"/>
              <a:pathLst>
                <a:path w="252730">
                  <a:moveTo>
                    <a:pt x="0" y="1"/>
                  </a:moveTo>
                  <a:lnTo>
                    <a:pt x="252611" y="0"/>
                  </a:lnTo>
                </a:path>
              </a:pathLst>
            </a:custGeom>
            <a:ln w="25400">
              <a:solidFill>
                <a:srgbClr val="000000"/>
              </a:solidFill>
            </a:ln>
          </p:spPr>
          <p:txBody>
            <a:bodyPr wrap="square" lIns="0" tIns="0" rIns="0" bIns="0" rtlCol="0"/>
            <a:lstStyle/>
            <a:p>
              <a:endParaRPr/>
            </a:p>
          </p:txBody>
        </p:sp>
        <p:sp>
          <p:nvSpPr>
            <p:cNvPr id="34" name="object 34"/>
            <p:cNvSpPr/>
            <p:nvPr/>
          </p:nvSpPr>
          <p:spPr>
            <a:xfrm>
              <a:off x="2995245" y="5861327"/>
              <a:ext cx="252729" cy="0"/>
            </a:xfrm>
            <a:custGeom>
              <a:avLst/>
              <a:gdLst/>
              <a:ahLst/>
              <a:cxnLst/>
              <a:rect l="l" t="t" r="r" b="b"/>
              <a:pathLst>
                <a:path w="252730">
                  <a:moveTo>
                    <a:pt x="0" y="1"/>
                  </a:moveTo>
                  <a:lnTo>
                    <a:pt x="252611" y="0"/>
                  </a:lnTo>
                </a:path>
              </a:pathLst>
            </a:custGeom>
            <a:ln w="38100">
              <a:solidFill>
                <a:srgbClr val="000000"/>
              </a:solidFill>
            </a:ln>
          </p:spPr>
          <p:txBody>
            <a:bodyPr wrap="square" lIns="0" tIns="0" rIns="0" bIns="0" rtlCol="0"/>
            <a:lstStyle/>
            <a:p>
              <a:endParaRPr/>
            </a:p>
          </p:txBody>
        </p:sp>
        <p:sp>
          <p:nvSpPr>
            <p:cNvPr id="35" name="object 35"/>
            <p:cNvSpPr/>
            <p:nvPr/>
          </p:nvSpPr>
          <p:spPr>
            <a:xfrm>
              <a:off x="2995245" y="5919076"/>
              <a:ext cx="252729" cy="0"/>
            </a:xfrm>
            <a:custGeom>
              <a:avLst/>
              <a:gdLst/>
              <a:ahLst/>
              <a:cxnLst/>
              <a:rect l="l" t="t" r="r" b="b"/>
              <a:pathLst>
                <a:path w="252730">
                  <a:moveTo>
                    <a:pt x="0" y="1"/>
                  </a:moveTo>
                  <a:lnTo>
                    <a:pt x="252611" y="0"/>
                  </a:lnTo>
                </a:path>
              </a:pathLst>
            </a:custGeom>
            <a:ln w="25400">
              <a:solidFill>
                <a:srgbClr val="000000"/>
              </a:solidFill>
            </a:ln>
          </p:spPr>
          <p:txBody>
            <a:bodyPr wrap="square" lIns="0" tIns="0" rIns="0" bIns="0" rtlCol="0"/>
            <a:lstStyle/>
            <a:p>
              <a:endParaRPr/>
            </a:p>
          </p:txBody>
        </p:sp>
        <p:sp>
          <p:nvSpPr>
            <p:cNvPr id="36" name="object 36"/>
            <p:cNvSpPr/>
            <p:nvPr/>
          </p:nvSpPr>
          <p:spPr>
            <a:xfrm>
              <a:off x="2995245" y="5976827"/>
              <a:ext cx="252729" cy="0"/>
            </a:xfrm>
            <a:custGeom>
              <a:avLst/>
              <a:gdLst/>
              <a:ahLst/>
              <a:cxnLst/>
              <a:rect l="l" t="t" r="r" b="b"/>
              <a:pathLst>
                <a:path w="252730">
                  <a:moveTo>
                    <a:pt x="0" y="1"/>
                  </a:moveTo>
                  <a:lnTo>
                    <a:pt x="252611" y="0"/>
                  </a:lnTo>
                </a:path>
              </a:pathLst>
            </a:custGeom>
            <a:ln w="12700">
              <a:solidFill>
                <a:srgbClr val="000000"/>
              </a:solidFill>
            </a:ln>
          </p:spPr>
          <p:txBody>
            <a:bodyPr wrap="square" lIns="0" tIns="0" rIns="0" bIns="0" rtlCol="0"/>
            <a:lstStyle/>
            <a:p>
              <a:endParaRPr/>
            </a:p>
          </p:txBody>
        </p:sp>
        <p:sp>
          <p:nvSpPr>
            <p:cNvPr id="37" name="object 37"/>
            <p:cNvSpPr/>
            <p:nvPr/>
          </p:nvSpPr>
          <p:spPr>
            <a:xfrm>
              <a:off x="2995245" y="6034576"/>
              <a:ext cx="252729" cy="0"/>
            </a:xfrm>
            <a:custGeom>
              <a:avLst/>
              <a:gdLst/>
              <a:ahLst/>
              <a:cxnLst/>
              <a:rect l="l" t="t" r="r" b="b"/>
              <a:pathLst>
                <a:path w="252730">
                  <a:moveTo>
                    <a:pt x="0" y="1"/>
                  </a:moveTo>
                  <a:lnTo>
                    <a:pt x="252611" y="0"/>
                  </a:lnTo>
                </a:path>
              </a:pathLst>
            </a:custGeom>
            <a:ln w="9525">
              <a:solidFill>
                <a:srgbClr val="000000"/>
              </a:solidFill>
            </a:ln>
          </p:spPr>
          <p:txBody>
            <a:bodyPr wrap="square" lIns="0" tIns="0" rIns="0" bIns="0" rtlCol="0"/>
            <a:lstStyle/>
            <a:p>
              <a:endParaRPr/>
            </a:p>
          </p:txBody>
        </p:sp>
        <p:sp>
          <p:nvSpPr>
            <p:cNvPr id="38" name="object 38"/>
            <p:cNvSpPr/>
            <p:nvPr/>
          </p:nvSpPr>
          <p:spPr>
            <a:xfrm>
              <a:off x="3005712" y="3254404"/>
              <a:ext cx="252729" cy="0"/>
            </a:xfrm>
            <a:custGeom>
              <a:avLst/>
              <a:gdLst/>
              <a:ahLst/>
              <a:cxnLst/>
              <a:rect l="l" t="t" r="r" b="b"/>
              <a:pathLst>
                <a:path w="252729">
                  <a:moveTo>
                    <a:pt x="0" y="1"/>
                  </a:moveTo>
                  <a:lnTo>
                    <a:pt x="252611" y="0"/>
                  </a:lnTo>
                </a:path>
              </a:pathLst>
            </a:custGeom>
            <a:ln w="9525">
              <a:solidFill>
                <a:srgbClr val="000000"/>
              </a:solidFill>
            </a:ln>
          </p:spPr>
          <p:txBody>
            <a:bodyPr wrap="square" lIns="0" tIns="0" rIns="0" bIns="0" rtlCol="0"/>
            <a:lstStyle/>
            <a:p>
              <a:endParaRPr/>
            </a:p>
          </p:txBody>
        </p:sp>
        <p:sp>
          <p:nvSpPr>
            <p:cNvPr id="39" name="object 39"/>
            <p:cNvSpPr/>
            <p:nvPr/>
          </p:nvSpPr>
          <p:spPr>
            <a:xfrm>
              <a:off x="3005714" y="3312153"/>
              <a:ext cx="252729" cy="0"/>
            </a:xfrm>
            <a:custGeom>
              <a:avLst/>
              <a:gdLst/>
              <a:ahLst/>
              <a:cxnLst/>
              <a:rect l="l" t="t" r="r" b="b"/>
              <a:pathLst>
                <a:path w="252729">
                  <a:moveTo>
                    <a:pt x="0" y="1"/>
                  </a:moveTo>
                  <a:lnTo>
                    <a:pt x="252610" y="0"/>
                  </a:lnTo>
                </a:path>
              </a:pathLst>
            </a:custGeom>
            <a:ln w="12700">
              <a:solidFill>
                <a:srgbClr val="000000"/>
              </a:solidFill>
            </a:ln>
          </p:spPr>
          <p:txBody>
            <a:bodyPr wrap="square" lIns="0" tIns="0" rIns="0" bIns="0" rtlCol="0"/>
            <a:lstStyle/>
            <a:p>
              <a:endParaRPr/>
            </a:p>
          </p:txBody>
        </p:sp>
        <p:sp>
          <p:nvSpPr>
            <p:cNvPr id="40" name="object 40"/>
            <p:cNvSpPr/>
            <p:nvPr/>
          </p:nvSpPr>
          <p:spPr>
            <a:xfrm>
              <a:off x="3005714" y="3369903"/>
              <a:ext cx="252729" cy="0"/>
            </a:xfrm>
            <a:custGeom>
              <a:avLst/>
              <a:gdLst/>
              <a:ahLst/>
              <a:cxnLst/>
              <a:rect l="l" t="t" r="r" b="b"/>
              <a:pathLst>
                <a:path w="252729">
                  <a:moveTo>
                    <a:pt x="0" y="1"/>
                  </a:moveTo>
                  <a:lnTo>
                    <a:pt x="252610" y="0"/>
                  </a:lnTo>
                </a:path>
              </a:pathLst>
            </a:custGeom>
            <a:ln w="25400">
              <a:solidFill>
                <a:srgbClr val="000000"/>
              </a:solidFill>
            </a:ln>
          </p:spPr>
          <p:txBody>
            <a:bodyPr wrap="square" lIns="0" tIns="0" rIns="0" bIns="0" rtlCol="0"/>
            <a:lstStyle/>
            <a:p>
              <a:endParaRPr/>
            </a:p>
          </p:txBody>
        </p:sp>
        <p:sp>
          <p:nvSpPr>
            <p:cNvPr id="41" name="object 41"/>
            <p:cNvSpPr/>
            <p:nvPr/>
          </p:nvSpPr>
          <p:spPr>
            <a:xfrm>
              <a:off x="3005714" y="3427654"/>
              <a:ext cx="252729" cy="0"/>
            </a:xfrm>
            <a:custGeom>
              <a:avLst/>
              <a:gdLst/>
              <a:ahLst/>
              <a:cxnLst/>
              <a:rect l="l" t="t" r="r" b="b"/>
              <a:pathLst>
                <a:path w="252729">
                  <a:moveTo>
                    <a:pt x="0" y="1"/>
                  </a:moveTo>
                  <a:lnTo>
                    <a:pt x="252610" y="0"/>
                  </a:lnTo>
                </a:path>
              </a:pathLst>
            </a:custGeom>
            <a:ln w="38100">
              <a:solidFill>
                <a:srgbClr val="000000"/>
              </a:solidFill>
            </a:ln>
          </p:spPr>
          <p:txBody>
            <a:bodyPr wrap="square" lIns="0" tIns="0" rIns="0" bIns="0" rtlCol="0"/>
            <a:lstStyle/>
            <a:p>
              <a:endParaRPr/>
            </a:p>
          </p:txBody>
        </p:sp>
        <p:sp>
          <p:nvSpPr>
            <p:cNvPr id="42" name="object 42"/>
            <p:cNvSpPr/>
            <p:nvPr/>
          </p:nvSpPr>
          <p:spPr>
            <a:xfrm>
              <a:off x="3005714" y="3485403"/>
              <a:ext cx="252729" cy="0"/>
            </a:xfrm>
            <a:custGeom>
              <a:avLst/>
              <a:gdLst/>
              <a:ahLst/>
              <a:cxnLst/>
              <a:rect l="l" t="t" r="r" b="b"/>
              <a:pathLst>
                <a:path w="252729">
                  <a:moveTo>
                    <a:pt x="0" y="1"/>
                  </a:moveTo>
                  <a:lnTo>
                    <a:pt x="252610" y="0"/>
                  </a:lnTo>
                </a:path>
              </a:pathLst>
            </a:custGeom>
            <a:ln w="25400">
              <a:solidFill>
                <a:srgbClr val="000000"/>
              </a:solidFill>
            </a:ln>
          </p:spPr>
          <p:txBody>
            <a:bodyPr wrap="square" lIns="0" tIns="0" rIns="0" bIns="0" rtlCol="0"/>
            <a:lstStyle/>
            <a:p>
              <a:endParaRPr/>
            </a:p>
          </p:txBody>
        </p:sp>
        <p:sp>
          <p:nvSpPr>
            <p:cNvPr id="43" name="object 43"/>
            <p:cNvSpPr/>
            <p:nvPr/>
          </p:nvSpPr>
          <p:spPr>
            <a:xfrm>
              <a:off x="3005714" y="3543153"/>
              <a:ext cx="252729" cy="0"/>
            </a:xfrm>
            <a:custGeom>
              <a:avLst/>
              <a:gdLst/>
              <a:ahLst/>
              <a:cxnLst/>
              <a:rect l="l" t="t" r="r" b="b"/>
              <a:pathLst>
                <a:path w="252729">
                  <a:moveTo>
                    <a:pt x="0" y="1"/>
                  </a:moveTo>
                  <a:lnTo>
                    <a:pt x="252610" y="0"/>
                  </a:lnTo>
                </a:path>
              </a:pathLst>
            </a:custGeom>
            <a:ln w="12700">
              <a:solidFill>
                <a:srgbClr val="000000"/>
              </a:solidFill>
            </a:ln>
          </p:spPr>
          <p:txBody>
            <a:bodyPr wrap="square" lIns="0" tIns="0" rIns="0" bIns="0" rtlCol="0"/>
            <a:lstStyle/>
            <a:p>
              <a:endParaRPr/>
            </a:p>
          </p:txBody>
        </p:sp>
        <p:sp>
          <p:nvSpPr>
            <p:cNvPr id="44" name="object 44"/>
            <p:cNvSpPr/>
            <p:nvPr/>
          </p:nvSpPr>
          <p:spPr>
            <a:xfrm>
              <a:off x="3005714" y="3600902"/>
              <a:ext cx="252729" cy="0"/>
            </a:xfrm>
            <a:custGeom>
              <a:avLst/>
              <a:gdLst/>
              <a:ahLst/>
              <a:cxnLst/>
              <a:rect l="l" t="t" r="r" b="b"/>
              <a:pathLst>
                <a:path w="252729">
                  <a:moveTo>
                    <a:pt x="0" y="1"/>
                  </a:moveTo>
                  <a:lnTo>
                    <a:pt x="252610" y="0"/>
                  </a:lnTo>
                </a:path>
              </a:pathLst>
            </a:custGeom>
            <a:ln w="9525">
              <a:solidFill>
                <a:srgbClr val="000000"/>
              </a:solidFill>
            </a:ln>
          </p:spPr>
          <p:txBody>
            <a:bodyPr wrap="square" lIns="0" tIns="0" rIns="0" bIns="0" rtlCol="0"/>
            <a:lstStyle/>
            <a:p>
              <a:endParaRPr/>
            </a:p>
          </p:txBody>
        </p:sp>
        <p:sp>
          <p:nvSpPr>
            <p:cNvPr id="45" name="object 45"/>
            <p:cNvSpPr/>
            <p:nvPr/>
          </p:nvSpPr>
          <p:spPr>
            <a:xfrm>
              <a:off x="3003762" y="3601616"/>
              <a:ext cx="252729" cy="0"/>
            </a:xfrm>
            <a:custGeom>
              <a:avLst/>
              <a:gdLst/>
              <a:ahLst/>
              <a:cxnLst/>
              <a:rect l="l" t="t" r="r" b="b"/>
              <a:pathLst>
                <a:path w="252729">
                  <a:moveTo>
                    <a:pt x="0" y="1"/>
                  </a:moveTo>
                  <a:lnTo>
                    <a:pt x="252611" y="0"/>
                  </a:lnTo>
                </a:path>
              </a:pathLst>
            </a:custGeom>
            <a:ln w="9525">
              <a:solidFill>
                <a:srgbClr val="000000"/>
              </a:solidFill>
            </a:ln>
          </p:spPr>
          <p:txBody>
            <a:bodyPr wrap="square" lIns="0" tIns="0" rIns="0" bIns="0" rtlCol="0"/>
            <a:lstStyle/>
            <a:p>
              <a:endParaRPr/>
            </a:p>
          </p:txBody>
        </p:sp>
        <p:sp>
          <p:nvSpPr>
            <p:cNvPr id="46" name="object 46"/>
            <p:cNvSpPr/>
            <p:nvPr/>
          </p:nvSpPr>
          <p:spPr>
            <a:xfrm>
              <a:off x="3003763" y="3659364"/>
              <a:ext cx="252729" cy="0"/>
            </a:xfrm>
            <a:custGeom>
              <a:avLst/>
              <a:gdLst/>
              <a:ahLst/>
              <a:cxnLst/>
              <a:rect l="l" t="t" r="r" b="b"/>
              <a:pathLst>
                <a:path w="252729">
                  <a:moveTo>
                    <a:pt x="0" y="1"/>
                  </a:moveTo>
                  <a:lnTo>
                    <a:pt x="252610" y="0"/>
                  </a:lnTo>
                </a:path>
              </a:pathLst>
            </a:custGeom>
            <a:ln w="12700">
              <a:solidFill>
                <a:srgbClr val="000000"/>
              </a:solidFill>
            </a:ln>
          </p:spPr>
          <p:txBody>
            <a:bodyPr wrap="square" lIns="0" tIns="0" rIns="0" bIns="0" rtlCol="0"/>
            <a:lstStyle/>
            <a:p>
              <a:endParaRPr/>
            </a:p>
          </p:txBody>
        </p:sp>
        <p:sp>
          <p:nvSpPr>
            <p:cNvPr id="47" name="object 47"/>
            <p:cNvSpPr/>
            <p:nvPr/>
          </p:nvSpPr>
          <p:spPr>
            <a:xfrm>
              <a:off x="3003763" y="3717113"/>
              <a:ext cx="252729" cy="0"/>
            </a:xfrm>
            <a:custGeom>
              <a:avLst/>
              <a:gdLst/>
              <a:ahLst/>
              <a:cxnLst/>
              <a:rect l="l" t="t" r="r" b="b"/>
              <a:pathLst>
                <a:path w="252729">
                  <a:moveTo>
                    <a:pt x="0" y="1"/>
                  </a:moveTo>
                  <a:lnTo>
                    <a:pt x="252610" y="0"/>
                  </a:lnTo>
                </a:path>
              </a:pathLst>
            </a:custGeom>
            <a:ln w="25400">
              <a:solidFill>
                <a:srgbClr val="000000"/>
              </a:solidFill>
            </a:ln>
          </p:spPr>
          <p:txBody>
            <a:bodyPr wrap="square" lIns="0" tIns="0" rIns="0" bIns="0" rtlCol="0"/>
            <a:lstStyle/>
            <a:p>
              <a:endParaRPr/>
            </a:p>
          </p:txBody>
        </p:sp>
        <p:sp>
          <p:nvSpPr>
            <p:cNvPr id="48" name="object 48"/>
            <p:cNvSpPr/>
            <p:nvPr/>
          </p:nvSpPr>
          <p:spPr>
            <a:xfrm>
              <a:off x="3003763" y="3774864"/>
              <a:ext cx="252729" cy="0"/>
            </a:xfrm>
            <a:custGeom>
              <a:avLst/>
              <a:gdLst/>
              <a:ahLst/>
              <a:cxnLst/>
              <a:rect l="l" t="t" r="r" b="b"/>
              <a:pathLst>
                <a:path w="252729">
                  <a:moveTo>
                    <a:pt x="0" y="1"/>
                  </a:moveTo>
                  <a:lnTo>
                    <a:pt x="252610" y="0"/>
                  </a:lnTo>
                </a:path>
              </a:pathLst>
            </a:custGeom>
            <a:ln w="38100">
              <a:solidFill>
                <a:srgbClr val="000000"/>
              </a:solidFill>
            </a:ln>
          </p:spPr>
          <p:txBody>
            <a:bodyPr wrap="square" lIns="0" tIns="0" rIns="0" bIns="0" rtlCol="0"/>
            <a:lstStyle/>
            <a:p>
              <a:endParaRPr/>
            </a:p>
          </p:txBody>
        </p:sp>
        <p:sp>
          <p:nvSpPr>
            <p:cNvPr id="49" name="object 49"/>
            <p:cNvSpPr/>
            <p:nvPr/>
          </p:nvSpPr>
          <p:spPr>
            <a:xfrm>
              <a:off x="3003763" y="3832613"/>
              <a:ext cx="252729" cy="0"/>
            </a:xfrm>
            <a:custGeom>
              <a:avLst/>
              <a:gdLst/>
              <a:ahLst/>
              <a:cxnLst/>
              <a:rect l="l" t="t" r="r" b="b"/>
              <a:pathLst>
                <a:path w="252729">
                  <a:moveTo>
                    <a:pt x="0" y="1"/>
                  </a:moveTo>
                  <a:lnTo>
                    <a:pt x="252610" y="0"/>
                  </a:lnTo>
                </a:path>
              </a:pathLst>
            </a:custGeom>
            <a:ln w="25400">
              <a:solidFill>
                <a:srgbClr val="000000"/>
              </a:solidFill>
            </a:ln>
          </p:spPr>
          <p:txBody>
            <a:bodyPr wrap="square" lIns="0" tIns="0" rIns="0" bIns="0" rtlCol="0"/>
            <a:lstStyle/>
            <a:p>
              <a:endParaRPr/>
            </a:p>
          </p:txBody>
        </p:sp>
        <p:sp>
          <p:nvSpPr>
            <p:cNvPr id="50" name="object 50"/>
            <p:cNvSpPr/>
            <p:nvPr/>
          </p:nvSpPr>
          <p:spPr>
            <a:xfrm>
              <a:off x="3003763" y="3890363"/>
              <a:ext cx="252729" cy="0"/>
            </a:xfrm>
            <a:custGeom>
              <a:avLst/>
              <a:gdLst/>
              <a:ahLst/>
              <a:cxnLst/>
              <a:rect l="l" t="t" r="r" b="b"/>
              <a:pathLst>
                <a:path w="252729">
                  <a:moveTo>
                    <a:pt x="0" y="1"/>
                  </a:moveTo>
                  <a:lnTo>
                    <a:pt x="252610" y="0"/>
                  </a:lnTo>
                </a:path>
              </a:pathLst>
            </a:custGeom>
            <a:ln w="12700">
              <a:solidFill>
                <a:srgbClr val="000000"/>
              </a:solidFill>
            </a:ln>
          </p:spPr>
          <p:txBody>
            <a:bodyPr wrap="square" lIns="0" tIns="0" rIns="0" bIns="0" rtlCol="0"/>
            <a:lstStyle/>
            <a:p>
              <a:endParaRPr/>
            </a:p>
          </p:txBody>
        </p:sp>
        <p:sp>
          <p:nvSpPr>
            <p:cNvPr id="51" name="object 51"/>
            <p:cNvSpPr/>
            <p:nvPr/>
          </p:nvSpPr>
          <p:spPr>
            <a:xfrm>
              <a:off x="3003763" y="3948112"/>
              <a:ext cx="252729" cy="0"/>
            </a:xfrm>
            <a:custGeom>
              <a:avLst/>
              <a:gdLst/>
              <a:ahLst/>
              <a:cxnLst/>
              <a:rect l="l" t="t" r="r" b="b"/>
              <a:pathLst>
                <a:path w="252729">
                  <a:moveTo>
                    <a:pt x="0" y="1"/>
                  </a:moveTo>
                  <a:lnTo>
                    <a:pt x="252610" y="0"/>
                  </a:lnTo>
                </a:path>
              </a:pathLst>
            </a:custGeom>
            <a:ln w="9525">
              <a:solidFill>
                <a:srgbClr val="000000"/>
              </a:solidFill>
            </a:ln>
          </p:spPr>
          <p:txBody>
            <a:bodyPr wrap="square" lIns="0" tIns="0" rIns="0" bIns="0" rtlCol="0"/>
            <a:lstStyle/>
            <a:p>
              <a:endParaRPr/>
            </a:p>
          </p:txBody>
        </p:sp>
        <p:sp>
          <p:nvSpPr>
            <p:cNvPr id="52" name="object 52"/>
            <p:cNvSpPr/>
            <p:nvPr/>
          </p:nvSpPr>
          <p:spPr>
            <a:xfrm>
              <a:off x="3001810" y="3948827"/>
              <a:ext cx="252729" cy="0"/>
            </a:xfrm>
            <a:custGeom>
              <a:avLst/>
              <a:gdLst/>
              <a:ahLst/>
              <a:cxnLst/>
              <a:rect l="l" t="t" r="r" b="b"/>
              <a:pathLst>
                <a:path w="252729">
                  <a:moveTo>
                    <a:pt x="0" y="1"/>
                  </a:moveTo>
                  <a:lnTo>
                    <a:pt x="252611" y="0"/>
                  </a:lnTo>
                </a:path>
              </a:pathLst>
            </a:custGeom>
            <a:ln w="9525">
              <a:solidFill>
                <a:srgbClr val="000000"/>
              </a:solidFill>
            </a:ln>
          </p:spPr>
          <p:txBody>
            <a:bodyPr wrap="square" lIns="0" tIns="0" rIns="0" bIns="0" rtlCol="0"/>
            <a:lstStyle/>
            <a:p>
              <a:endParaRPr/>
            </a:p>
          </p:txBody>
        </p:sp>
        <p:sp>
          <p:nvSpPr>
            <p:cNvPr id="53" name="object 53"/>
            <p:cNvSpPr/>
            <p:nvPr/>
          </p:nvSpPr>
          <p:spPr>
            <a:xfrm>
              <a:off x="3001811" y="4006577"/>
              <a:ext cx="252729" cy="0"/>
            </a:xfrm>
            <a:custGeom>
              <a:avLst/>
              <a:gdLst/>
              <a:ahLst/>
              <a:cxnLst/>
              <a:rect l="l" t="t" r="r" b="b"/>
              <a:pathLst>
                <a:path w="252729">
                  <a:moveTo>
                    <a:pt x="0" y="1"/>
                  </a:moveTo>
                  <a:lnTo>
                    <a:pt x="252610" y="0"/>
                  </a:lnTo>
                </a:path>
              </a:pathLst>
            </a:custGeom>
            <a:ln w="12700">
              <a:solidFill>
                <a:srgbClr val="000000"/>
              </a:solidFill>
            </a:ln>
          </p:spPr>
          <p:txBody>
            <a:bodyPr wrap="square" lIns="0" tIns="0" rIns="0" bIns="0" rtlCol="0"/>
            <a:lstStyle/>
            <a:p>
              <a:endParaRPr/>
            </a:p>
          </p:txBody>
        </p:sp>
        <p:sp>
          <p:nvSpPr>
            <p:cNvPr id="54" name="object 54"/>
            <p:cNvSpPr/>
            <p:nvPr/>
          </p:nvSpPr>
          <p:spPr>
            <a:xfrm>
              <a:off x="3001811" y="4064326"/>
              <a:ext cx="252729" cy="0"/>
            </a:xfrm>
            <a:custGeom>
              <a:avLst/>
              <a:gdLst/>
              <a:ahLst/>
              <a:cxnLst/>
              <a:rect l="l" t="t" r="r" b="b"/>
              <a:pathLst>
                <a:path w="252729">
                  <a:moveTo>
                    <a:pt x="0" y="1"/>
                  </a:moveTo>
                  <a:lnTo>
                    <a:pt x="252610" y="0"/>
                  </a:lnTo>
                </a:path>
              </a:pathLst>
            </a:custGeom>
            <a:ln w="25400">
              <a:solidFill>
                <a:srgbClr val="000000"/>
              </a:solidFill>
            </a:ln>
          </p:spPr>
          <p:txBody>
            <a:bodyPr wrap="square" lIns="0" tIns="0" rIns="0" bIns="0" rtlCol="0"/>
            <a:lstStyle/>
            <a:p>
              <a:endParaRPr/>
            </a:p>
          </p:txBody>
        </p:sp>
        <p:sp>
          <p:nvSpPr>
            <p:cNvPr id="55" name="object 55"/>
            <p:cNvSpPr/>
            <p:nvPr/>
          </p:nvSpPr>
          <p:spPr>
            <a:xfrm>
              <a:off x="3001811" y="4122077"/>
              <a:ext cx="252729" cy="0"/>
            </a:xfrm>
            <a:custGeom>
              <a:avLst/>
              <a:gdLst/>
              <a:ahLst/>
              <a:cxnLst/>
              <a:rect l="l" t="t" r="r" b="b"/>
              <a:pathLst>
                <a:path w="252729">
                  <a:moveTo>
                    <a:pt x="0" y="1"/>
                  </a:moveTo>
                  <a:lnTo>
                    <a:pt x="252610" y="0"/>
                  </a:lnTo>
                </a:path>
              </a:pathLst>
            </a:custGeom>
            <a:ln w="38100">
              <a:solidFill>
                <a:srgbClr val="000000"/>
              </a:solidFill>
            </a:ln>
          </p:spPr>
          <p:txBody>
            <a:bodyPr wrap="square" lIns="0" tIns="0" rIns="0" bIns="0" rtlCol="0"/>
            <a:lstStyle/>
            <a:p>
              <a:endParaRPr/>
            </a:p>
          </p:txBody>
        </p:sp>
        <p:sp>
          <p:nvSpPr>
            <p:cNvPr id="56" name="object 56"/>
            <p:cNvSpPr/>
            <p:nvPr/>
          </p:nvSpPr>
          <p:spPr>
            <a:xfrm>
              <a:off x="3001811" y="4179825"/>
              <a:ext cx="252729" cy="0"/>
            </a:xfrm>
            <a:custGeom>
              <a:avLst/>
              <a:gdLst/>
              <a:ahLst/>
              <a:cxnLst/>
              <a:rect l="l" t="t" r="r" b="b"/>
              <a:pathLst>
                <a:path w="252729">
                  <a:moveTo>
                    <a:pt x="0" y="1"/>
                  </a:moveTo>
                  <a:lnTo>
                    <a:pt x="252610" y="0"/>
                  </a:lnTo>
                </a:path>
              </a:pathLst>
            </a:custGeom>
            <a:ln w="25400">
              <a:solidFill>
                <a:srgbClr val="000000"/>
              </a:solidFill>
            </a:ln>
          </p:spPr>
          <p:txBody>
            <a:bodyPr wrap="square" lIns="0" tIns="0" rIns="0" bIns="0" rtlCol="0"/>
            <a:lstStyle/>
            <a:p>
              <a:endParaRPr/>
            </a:p>
          </p:txBody>
        </p:sp>
        <p:sp>
          <p:nvSpPr>
            <p:cNvPr id="57" name="object 57"/>
            <p:cNvSpPr/>
            <p:nvPr/>
          </p:nvSpPr>
          <p:spPr>
            <a:xfrm>
              <a:off x="3001811" y="4237576"/>
              <a:ext cx="252729" cy="0"/>
            </a:xfrm>
            <a:custGeom>
              <a:avLst/>
              <a:gdLst/>
              <a:ahLst/>
              <a:cxnLst/>
              <a:rect l="l" t="t" r="r" b="b"/>
              <a:pathLst>
                <a:path w="252729">
                  <a:moveTo>
                    <a:pt x="0" y="1"/>
                  </a:moveTo>
                  <a:lnTo>
                    <a:pt x="252610" y="0"/>
                  </a:lnTo>
                </a:path>
              </a:pathLst>
            </a:custGeom>
            <a:ln w="12700">
              <a:solidFill>
                <a:srgbClr val="000000"/>
              </a:solidFill>
            </a:ln>
          </p:spPr>
          <p:txBody>
            <a:bodyPr wrap="square" lIns="0" tIns="0" rIns="0" bIns="0" rtlCol="0"/>
            <a:lstStyle/>
            <a:p>
              <a:endParaRPr/>
            </a:p>
          </p:txBody>
        </p:sp>
        <p:sp>
          <p:nvSpPr>
            <p:cNvPr id="58" name="object 58"/>
            <p:cNvSpPr/>
            <p:nvPr/>
          </p:nvSpPr>
          <p:spPr>
            <a:xfrm>
              <a:off x="3001811" y="4295325"/>
              <a:ext cx="252729" cy="0"/>
            </a:xfrm>
            <a:custGeom>
              <a:avLst/>
              <a:gdLst/>
              <a:ahLst/>
              <a:cxnLst/>
              <a:rect l="l" t="t" r="r" b="b"/>
              <a:pathLst>
                <a:path w="252729">
                  <a:moveTo>
                    <a:pt x="0" y="1"/>
                  </a:moveTo>
                  <a:lnTo>
                    <a:pt x="252610" y="0"/>
                  </a:lnTo>
                </a:path>
              </a:pathLst>
            </a:custGeom>
            <a:ln w="9525">
              <a:solidFill>
                <a:srgbClr val="000000"/>
              </a:solidFill>
            </a:ln>
          </p:spPr>
          <p:txBody>
            <a:bodyPr wrap="square" lIns="0" tIns="0" rIns="0" bIns="0" rtlCol="0"/>
            <a:lstStyle/>
            <a:p>
              <a:endParaRPr/>
            </a:p>
          </p:txBody>
        </p:sp>
        <p:sp>
          <p:nvSpPr>
            <p:cNvPr id="59" name="object 59"/>
            <p:cNvSpPr/>
            <p:nvPr/>
          </p:nvSpPr>
          <p:spPr>
            <a:xfrm>
              <a:off x="3012277" y="4309934"/>
              <a:ext cx="252729" cy="0"/>
            </a:xfrm>
            <a:custGeom>
              <a:avLst/>
              <a:gdLst/>
              <a:ahLst/>
              <a:cxnLst/>
              <a:rect l="l" t="t" r="r" b="b"/>
              <a:pathLst>
                <a:path w="252729">
                  <a:moveTo>
                    <a:pt x="0" y="1"/>
                  </a:moveTo>
                  <a:lnTo>
                    <a:pt x="252611" y="0"/>
                  </a:lnTo>
                </a:path>
              </a:pathLst>
            </a:custGeom>
            <a:ln w="9525">
              <a:solidFill>
                <a:srgbClr val="000000"/>
              </a:solidFill>
            </a:ln>
          </p:spPr>
          <p:txBody>
            <a:bodyPr wrap="square" lIns="0" tIns="0" rIns="0" bIns="0" rtlCol="0"/>
            <a:lstStyle/>
            <a:p>
              <a:endParaRPr/>
            </a:p>
          </p:txBody>
        </p:sp>
        <p:sp>
          <p:nvSpPr>
            <p:cNvPr id="60" name="object 60"/>
            <p:cNvSpPr/>
            <p:nvPr/>
          </p:nvSpPr>
          <p:spPr>
            <a:xfrm>
              <a:off x="3012277" y="4367683"/>
              <a:ext cx="252729" cy="0"/>
            </a:xfrm>
            <a:custGeom>
              <a:avLst/>
              <a:gdLst/>
              <a:ahLst/>
              <a:cxnLst/>
              <a:rect l="l" t="t" r="r" b="b"/>
              <a:pathLst>
                <a:path w="252729">
                  <a:moveTo>
                    <a:pt x="0" y="1"/>
                  </a:moveTo>
                  <a:lnTo>
                    <a:pt x="252610" y="0"/>
                  </a:lnTo>
                </a:path>
              </a:pathLst>
            </a:custGeom>
            <a:ln w="12700">
              <a:solidFill>
                <a:srgbClr val="000000"/>
              </a:solidFill>
            </a:ln>
          </p:spPr>
          <p:txBody>
            <a:bodyPr wrap="square" lIns="0" tIns="0" rIns="0" bIns="0" rtlCol="0"/>
            <a:lstStyle/>
            <a:p>
              <a:endParaRPr/>
            </a:p>
          </p:txBody>
        </p:sp>
        <p:sp>
          <p:nvSpPr>
            <p:cNvPr id="61" name="object 61"/>
            <p:cNvSpPr/>
            <p:nvPr/>
          </p:nvSpPr>
          <p:spPr>
            <a:xfrm>
              <a:off x="3012277" y="4425434"/>
              <a:ext cx="252729" cy="0"/>
            </a:xfrm>
            <a:custGeom>
              <a:avLst/>
              <a:gdLst/>
              <a:ahLst/>
              <a:cxnLst/>
              <a:rect l="l" t="t" r="r" b="b"/>
              <a:pathLst>
                <a:path w="252729">
                  <a:moveTo>
                    <a:pt x="0" y="1"/>
                  </a:moveTo>
                  <a:lnTo>
                    <a:pt x="252610" y="0"/>
                  </a:lnTo>
                </a:path>
              </a:pathLst>
            </a:custGeom>
            <a:ln w="25400">
              <a:solidFill>
                <a:srgbClr val="000000"/>
              </a:solidFill>
            </a:ln>
          </p:spPr>
          <p:txBody>
            <a:bodyPr wrap="square" lIns="0" tIns="0" rIns="0" bIns="0" rtlCol="0"/>
            <a:lstStyle/>
            <a:p>
              <a:endParaRPr/>
            </a:p>
          </p:txBody>
        </p:sp>
        <p:sp>
          <p:nvSpPr>
            <p:cNvPr id="62" name="object 62"/>
            <p:cNvSpPr/>
            <p:nvPr/>
          </p:nvSpPr>
          <p:spPr>
            <a:xfrm>
              <a:off x="3012277" y="4483184"/>
              <a:ext cx="252729" cy="0"/>
            </a:xfrm>
            <a:custGeom>
              <a:avLst/>
              <a:gdLst/>
              <a:ahLst/>
              <a:cxnLst/>
              <a:rect l="l" t="t" r="r" b="b"/>
              <a:pathLst>
                <a:path w="252729">
                  <a:moveTo>
                    <a:pt x="0" y="1"/>
                  </a:moveTo>
                  <a:lnTo>
                    <a:pt x="252610" y="0"/>
                  </a:lnTo>
                </a:path>
              </a:pathLst>
            </a:custGeom>
            <a:ln w="38100">
              <a:solidFill>
                <a:srgbClr val="000000"/>
              </a:solidFill>
            </a:ln>
          </p:spPr>
          <p:txBody>
            <a:bodyPr wrap="square" lIns="0" tIns="0" rIns="0" bIns="0" rtlCol="0"/>
            <a:lstStyle/>
            <a:p>
              <a:endParaRPr/>
            </a:p>
          </p:txBody>
        </p:sp>
        <p:sp>
          <p:nvSpPr>
            <p:cNvPr id="63" name="object 63"/>
            <p:cNvSpPr/>
            <p:nvPr/>
          </p:nvSpPr>
          <p:spPr>
            <a:xfrm>
              <a:off x="3012277" y="4540932"/>
              <a:ext cx="252729" cy="0"/>
            </a:xfrm>
            <a:custGeom>
              <a:avLst/>
              <a:gdLst/>
              <a:ahLst/>
              <a:cxnLst/>
              <a:rect l="l" t="t" r="r" b="b"/>
              <a:pathLst>
                <a:path w="252729">
                  <a:moveTo>
                    <a:pt x="0" y="1"/>
                  </a:moveTo>
                  <a:lnTo>
                    <a:pt x="252610" y="0"/>
                  </a:lnTo>
                </a:path>
              </a:pathLst>
            </a:custGeom>
            <a:ln w="25400">
              <a:solidFill>
                <a:srgbClr val="000000"/>
              </a:solidFill>
            </a:ln>
          </p:spPr>
          <p:txBody>
            <a:bodyPr wrap="square" lIns="0" tIns="0" rIns="0" bIns="0" rtlCol="0"/>
            <a:lstStyle/>
            <a:p>
              <a:endParaRPr/>
            </a:p>
          </p:txBody>
        </p:sp>
        <p:sp>
          <p:nvSpPr>
            <p:cNvPr id="64" name="object 64"/>
            <p:cNvSpPr/>
            <p:nvPr/>
          </p:nvSpPr>
          <p:spPr>
            <a:xfrm>
              <a:off x="3012277" y="4598683"/>
              <a:ext cx="252729" cy="0"/>
            </a:xfrm>
            <a:custGeom>
              <a:avLst/>
              <a:gdLst/>
              <a:ahLst/>
              <a:cxnLst/>
              <a:rect l="l" t="t" r="r" b="b"/>
              <a:pathLst>
                <a:path w="252729">
                  <a:moveTo>
                    <a:pt x="0" y="1"/>
                  </a:moveTo>
                  <a:lnTo>
                    <a:pt x="252610" y="0"/>
                  </a:lnTo>
                </a:path>
              </a:pathLst>
            </a:custGeom>
            <a:ln w="12700">
              <a:solidFill>
                <a:srgbClr val="000000"/>
              </a:solidFill>
            </a:ln>
          </p:spPr>
          <p:txBody>
            <a:bodyPr wrap="square" lIns="0" tIns="0" rIns="0" bIns="0" rtlCol="0"/>
            <a:lstStyle/>
            <a:p>
              <a:endParaRPr/>
            </a:p>
          </p:txBody>
        </p:sp>
        <p:sp>
          <p:nvSpPr>
            <p:cNvPr id="65" name="object 65"/>
            <p:cNvSpPr/>
            <p:nvPr/>
          </p:nvSpPr>
          <p:spPr>
            <a:xfrm>
              <a:off x="3014229" y="2564593"/>
              <a:ext cx="252729" cy="0"/>
            </a:xfrm>
            <a:custGeom>
              <a:avLst/>
              <a:gdLst/>
              <a:ahLst/>
              <a:cxnLst/>
              <a:rect l="l" t="t" r="r" b="b"/>
              <a:pathLst>
                <a:path w="252729">
                  <a:moveTo>
                    <a:pt x="0" y="1"/>
                  </a:moveTo>
                  <a:lnTo>
                    <a:pt x="252611" y="0"/>
                  </a:lnTo>
                </a:path>
              </a:pathLst>
            </a:custGeom>
            <a:ln w="9525">
              <a:solidFill>
                <a:srgbClr val="000000"/>
              </a:solidFill>
            </a:ln>
          </p:spPr>
          <p:txBody>
            <a:bodyPr wrap="square" lIns="0" tIns="0" rIns="0" bIns="0" rtlCol="0"/>
            <a:lstStyle/>
            <a:p>
              <a:endParaRPr/>
            </a:p>
          </p:txBody>
        </p:sp>
        <p:sp>
          <p:nvSpPr>
            <p:cNvPr id="66" name="object 66"/>
            <p:cNvSpPr/>
            <p:nvPr/>
          </p:nvSpPr>
          <p:spPr>
            <a:xfrm>
              <a:off x="3014230" y="2622343"/>
              <a:ext cx="252729" cy="0"/>
            </a:xfrm>
            <a:custGeom>
              <a:avLst/>
              <a:gdLst/>
              <a:ahLst/>
              <a:cxnLst/>
              <a:rect l="l" t="t" r="r" b="b"/>
              <a:pathLst>
                <a:path w="252729">
                  <a:moveTo>
                    <a:pt x="0" y="1"/>
                  </a:moveTo>
                  <a:lnTo>
                    <a:pt x="252610" y="0"/>
                  </a:lnTo>
                </a:path>
              </a:pathLst>
            </a:custGeom>
            <a:ln w="12700">
              <a:solidFill>
                <a:srgbClr val="000000"/>
              </a:solidFill>
            </a:ln>
          </p:spPr>
          <p:txBody>
            <a:bodyPr wrap="square" lIns="0" tIns="0" rIns="0" bIns="0" rtlCol="0"/>
            <a:lstStyle/>
            <a:p>
              <a:endParaRPr/>
            </a:p>
          </p:txBody>
        </p:sp>
        <p:sp>
          <p:nvSpPr>
            <p:cNvPr id="67" name="object 67"/>
            <p:cNvSpPr/>
            <p:nvPr/>
          </p:nvSpPr>
          <p:spPr>
            <a:xfrm>
              <a:off x="3014230" y="2680091"/>
              <a:ext cx="252729" cy="0"/>
            </a:xfrm>
            <a:custGeom>
              <a:avLst/>
              <a:gdLst/>
              <a:ahLst/>
              <a:cxnLst/>
              <a:rect l="l" t="t" r="r" b="b"/>
              <a:pathLst>
                <a:path w="252729">
                  <a:moveTo>
                    <a:pt x="0" y="1"/>
                  </a:moveTo>
                  <a:lnTo>
                    <a:pt x="252610" y="0"/>
                  </a:lnTo>
                </a:path>
              </a:pathLst>
            </a:custGeom>
            <a:ln w="25400">
              <a:solidFill>
                <a:srgbClr val="000000"/>
              </a:solidFill>
            </a:ln>
          </p:spPr>
          <p:txBody>
            <a:bodyPr wrap="square" lIns="0" tIns="0" rIns="0" bIns="0" rtlCol="0"/>
            <a:lstStyle/>
            <a:p>
              <a:endParaRPr/>
            </a:p>
          </p:txBody>
        </p:sp>
        <p:sp>
          <p:nvSpPr>
            <p:cNvPr id="68" name="object 68"/>
            <p:cNvSpPr/>
            <p:nvPr/>
          </p:nvSpPr>
          <p:spPr>
            <a:xfrm>
              <a:off x="3014230" y="2737843"/>
              <a:ext cx="252729" cy="0"/>
            </a:xfrm>
            <a:custGeom>
              <a:avLst/>
              <a:gdLst/>
              <a:ahLst/>
              <a:cxnLst/>
              <a:rect l="l" t="t" r="r" b="b"/>
              <a:pathLst>
                <a:path w="252729">
                  <a:moveTo>
                    <a:pt x="0" y="1"/>
                  </a:moveTo>
                  <a:lnTo>
                    <a:pt x="252610" y="0"/>
                  </a:lnTo>
                </a:path>
              </a:pathLst>
            </a:custGeom>
            <a:ln w="38100">
              <a:solidFill>
                <a:srgbClr val="000000"/>
              </a:solidFill>
            </a:ln>
          </p:spPr>
          <p:txBody>
            <a:bodyPr wrap="square" lIns="0" tIns="0" rIns="0" bIns="0" rtlCol="0"/>
            <a:lstStyle/>
            <a:p>
              <a:endParaRPr/>
            </a:p>
          </p:txBody>
        </p:sp>
        <p:sp>
          <p:nvSpPr>
            <p:cNvPr id="69" name="object 69"/>
            <p:cNvSpPr/>
            <p:nvPr/>
          </p:nvSpPr>
          <p:spPr>
            <a:xfrm>
              <a:off x="3014230" y="2795591"/>
              <a:ext cx="252729" cy="0"/>
            </a:xfrm>
            <a:custGeom>
              <a:avLst/>
              <a:gdLst/>
              <a:ahLst/>
              <a:cxnLst/>
              <a:rect l="l" t="t" r="r" b="b"/>
              <a:pathLst>
                <a:path w="252729">
                  <a:moveTo>
                    <a:pt x="0" y="1"/>
                  </a:moveTo>
                  <a:lnTo>
                    <a:pt x="252610" y="0"/>
                  </a:lnTo>
                </a:path>
              </a:pathLst>
            </a:custGeom>
            <a:ln w="25400">
              <a:solidFill>
                <a:srgbClr val="000000"/>
              </a:solidFill>
            </a:ln>
          </p:spPr>
          <p:txBody>
            <a:bodyPr wrap="square" lIns="0" tIns="0" rIns="0" bIns="0" rtlCol="0"/>
            <a:lstStyle/>
            <a:p>
              <a:endParaRPr/>
            </a:p>
          </p:txBody>
        </p:sp>
        <p:sp>
          <p:nvSpPr>
            <p:cNvPr id="70" name="object 70"/>
            <p:cNvSpPr/>
            <p:nvPr/>
          </p:nvSpPr>
          <p:spPr>
            <a:xfrm>
              <a:off x="3014230" y="2853341"/>
              <a:ext cx="252729" cy="0"/>
            </a:xfrm>
            <a:custGeom>
              <a:avLst/>
              <a:gdLst/>
              <a:ahLst/>
              <a:cxnLst/>
              <a:rect l="l" t="t" r="r" b="b"/>
              <a:pathLst>
                <a:path w="252729">
                  <a:moveTo>
                    <a:pt x="0" y="1"/>
                  </a:moveTo>
                  <a:lnTo>
                    <a:pt x="252610" y="0"/>
                  </a:lnTo>
                </a:path>
              </a:pathLst>
            </a:custGeom>
            <a:ln w="12700">
              <a:solidFill>
                <a:srgbClr val="000000"/>
              </a:solidFill>
            </a:ln>
          </p:spPr>
          <p:txBody>
            <a:bodyPr wrap="square" lIns="0" tIns="0" rIns="0" bIns="0" rtlCol="0"/>
            <a:lstStyle/>
            <a:p>
              <a:endParaRPr/>
            </a:p>
          </p:txBody>
        </p:sp>
        <p:sp>
          <p:nvSpPr>
            <p:cNvPr id="71" name="object 71"/>
            <p:cNvSpPr/>
            <p:nvPr/>
          </p:nvSpPr>
          <p:spPr>
            <a:xfrm>
              <a:off x="3014230" y="2911090"/>
              <a:ext cx="252729" cy="0"/>
            </a:xfrm>
            <a:custGeom>
              <a:avLst/>
              <a:gdLst/>
              <a:ahLst/>
              <a:cxnLst/>
              <a:rect l="l" t="t" r="r" b="b"/>
              <a:pathLst>
                <a:path w="252729">
                  <a:moveTo>
                    <a:pt x="0" y="1"/>
                  </a:moveTo>
                  <a:lnTo>
                    <a:pt x="252610" y="0"/>
                  </a:lnTo>
                </a:path>
              </a:pathLst>
            </a:custGeom>
            <a:ln w="9525">
              <a:solidFill>
                <a:srgbClr val="000000"/>
              </a:solidFill>
            </a:ln>
          </p:spPr>
          <p:txBody>
            <a:bodyPr wrap="square" lIns="0" tIns="0" rIns="0" bIns="0" rtlCol="0"/>
            <a:lstStyle/>
            <a:p>
              <a:endParaRPr/>
            </a:p>
          </p:txBody>
        </p:sp>
        <p:sp>
          <p:nvSpPr>
            <p:cNvPr id="72" name="object 72"/>
            <p:cNvSpPr/>
            <p:nvPr/>
          </p:nvSpPr>
          <p:spPr>
            <a:xfrm>
              <a:off x="3012277" y="2911805"/>
              <a:ext cx="252729" cy="0"/>
            </a:xfrm>
            <a:custGeom>
              <a:avLst/>
              <a:gdLst/>
              <a:ahLst/>
              <a:cxnLst/>
              <a:rect l="l" t="t" r="r" b="b"/>
              <a:pathLst>
                <a:path w="252729">
                  <a:moveTo>
                    <a:pt x="0" y="1"/>
                  </a:moveTo>
                  <a:lnTo>
                    <a:pt x="252611" y="0"/>
                  </a:lnTo>
                </a:path>
              </a:pathLst>
            </a:custGeom>
            <a:ln w="9525">
              <a:solidFill>
                <a:srgbClr val="000000"/>
              </a:solidFill>
            </a:ln>
          </p:spPr>
          <p:txBody>
            <a:bodyPr wrap="square" lIns="0" tIns="0" rIns="0" bIns="0" rtlCol="0"/>
            <a:lstStyle/>
            <a:p>
              <a:endParaRPr/>
            </a:p>
          </p:txBody>
        </p:sp>
        <p:sp>
          <p:nvSpPr>
            <p:cNvPr id="73" name="object 73"/>
            <p:cNvSpPr/>
            <p:nvPr/>
          </p:nvSpPr>
          <p:spPr>
            <a:xfrm>
              <a:off x="3012278" y="2969554"/>
              <a:ext cx="252729" cy="0"/>
            </a:xfrm>
            <a:custGeom>
              <a:avLst/>
              <a:gdLst/>
              <a:ahLst/>
              <a:cxnLst/>
              <a:rect l="l" t="t" r="r" b="b"/>
              <a:pathLst>
                <a:path w="252729">
                  <a:moveTo>
                    <a:pt x="0" y="1"/>
                  </a:moveTo>
                  <a:lnTo>
                    <a:pt x="252610" y="0"/>
                  </a:lnTo>
                </a:path>
              </a:pathLst>
            </a:custGeom>
            <a:ln w="12700">
              <a:solidFill>
                <a:srgbClr val="000000"/>
              </a:solidFill>
            </a:ln>
          </p:spPr>
          <p:txBody>
            <a:bodyPr wrap="square" lIns="0" tIns="0" rIns="0" bIns="0" rtlCol="0"/>
            <a:lstStyle/>
            <a:p>
              <a:endParaRPr/>
            </a:p>
          </p:txBody>
        </p:sp>
        <p:sp>
          <p:nvSpPr>
            <p:cNvPr id="74" name="object 74"/>
            <p:cNvSpPr/>
            <p:nvPr/>
          </p:nvSpPr>
          <p:spPr>
            <a:xfrm>
              <a:off x="3012278" y="3027304"/>
              <a:ext cx="252729" cy="0"/>
            </a:xfrm>
            <a:custGeom>
              <a:avLst/>
              <a:gdLst/>
              <a:ahLst/>
              <a:cxnLst/>
              <a:rect l="l" t="t" r="r" b="b"/>
              <a:pathLst>
                <a:path w="252729">
                  <a:moveTo>
                    <a:pt x="0" y="1"/>
                  </a:moveTo>
                  <a:lnTo>
                    <a:pt x="252610" y="0"/>
                  </a:lnTo>
                </a:path>
              </a:pathLst>
            </a:custGeom>
            <a:ln w="25400">
              <a:solidFill>
                <a:srgbClr val="000000"/>
              </a:solidFill>
            </a:ln>
          </p:spPr>
          <p:txBody>
            <a:bodyPr wrap="square" lIns="0" tIns="0" rIns="0" bIns="0" rtlCol="0"/>
            <a:lstStyle/>
            <a:p>
              <a:endParaRPr/>
            </a:p>
          </p:txBody>
        </p:sp>
        <p:sp>
          <p:nvSpPr>
            <p:cNvPr id="75" name="object 75"/>
            <p:cNvSpPr/>
            <p:nvPr/>
          </p:nvSpPr>
          <p:spPr>
            <a:xfrm>
              <a:off x="3012278" y="3085055"/>
              <a:ext cx="252729" cy="0"/>
            </a:xfrm>
            <a:custGeom>
              <a:avLst/>
              <a:gdLst/>
              <a:ahLst/>
              <a:cxnLst/>
              <a:rect l="l" t="t" r="r" b="b"/>
              <a:pathLst>
                <a:path w="252729">
                  <a:moveTo>
                    <a:pt x="0" y="1"/>
                  </a:moveTo>
                  <a:lnTo>
                    <a:pt x="252610" y="0"/>
                  </a:lnTo>
                </a:path>
              </a:pathLst>
            </a:custGeom>
            <a:ln w="38100">
              <a:solidFill>
                <a:srgbClr val="000000"/>
              </a:solidFill>
            </a:ln>
          </p:spPr>
          <p:txBody>
            <a:bodyPr wrap="square" lIns="0" tIns="0" rIns="0" bIns="0" rtlCol="0"/>
            <a:lstStyle/>
            <a:p>
              <a:endParaRPr/>
            </a:p>
          </p:txBody>
        </p:sp>
        <p:sp>
          <p:nvSpPr>
            <p:cNvPr id="76" name="object 76"/>
            <p:cNvSpPr/>
            <p:nvPr/>
          </p:nvSpPr>
          <p:spPr>
            <a:xfrm>
              <a:off x="3012278" y="3142804"/>
              <a:ext cx="252729" cy="0"/>
            </a:xfrm>
            <a:custGeom>
              <a:avLst/>
              <a:gdLst/>
              <a:ahLst/>
              <a:cxnLst/>
              <a:rect l="l" t="t" r="r" b="b"/>
              <a:pathLst>
                <a:path w="252729">
                  <a:moveTo>
                    <a:pt x="0" y="1"/>
                  </a:moveTo>
                  <a:lnTo>
                    <a:pt x="252610" y="0"/>
                  </a:lnTo>
                </a:path>
              </a:pathLst>
            </a:custGeom>
            <a:ln w="25400">
              <a:solidFill>
                <a:srgbClr val="000000"/>
              </a:solidFill>
            </a:ln>
          </p:spPr>
          <p:txBody>
            <a:bodyPr wrap="square" lIns="0" tIns="0" rIns="0" bIns="0" rtlCol="0"/>
            <a:lstStyle/>
            <a:p>
              <a:endParaRPr/>
            </a:p>
          </p:txBody>
        </p:sp>
        <p:sp>
          <p:nvSpPr>
            <p:cNvPr id="77" name="object 77"/>
            <p:cNvSpPr/>
            <p:nvPr/>
          </p:nvSpPr>
          <p:spPr>
            <a:xfrm>
              <a:off x="3012278" y="3200553"/>
              <a:ext cx="252729" cy="0"/>
            </a:xfrm>
            <a:custGeom>
              <a:avLst/>
              <a:gdLst/>
              <a:ahLst/>
              <a:cxnLst/>
              <a:rect l="l" t="t" r="r" b="b"/>
              <a:pathLst>
                <a:path w="252729">
                  <a:moveTo>
                    <a:pt x="0" y="1"/>
                  </a:moveTo>
                  <a:lnTo>
                    <a:pt x="252610" y="0"/>
                  </a:lnTo>
                </a:path>
              </a:pathLst>
            </a:custGeom>
            <a:ln w="12700">
              <a:solidFill>
                <a:srgbClr val="000000"/>
              </a:solidFill>
            </a:ln>
          </p:spPr>
          <p:txBody>
            <a:bodyPr wrap="square" lIns="0" tIns="0" rIns="0" bIns="0" rtlCol="0"/>
            <a:lstStyle/>
            <a:p>
              <a:endParaRPr/>
            </a:p>
          </p:txBody>
        </p:sp>
        <p:sp>
          <p:nvSpPr>
            <p:cNvPr id="78" name="object 78"/>
            <p:cNvSpPr/>
            <p:nvPr/>
          </p:nvSpPr>
          <p:spPr>
            <a:xfrm>
              <a:off x="3012278" y="3258303"/>
              <a:ext cx="252729" cy="0"/>
            </a:xfrm>
            <a:custGeom>
              <a:avLst/>
              <a:gdLst/>
              <a:ahLst/>
              <a:cxnLst/>
              <a:rect l="l" t="t" r="r" b="b"/>
              <a:pathLst>
                <a:path w="252729">
                  <a:moveTo>
                    <a:pt x="0" y="1"/>
                  </a:moveTo>
                  <a:lnTo>
                    <a:pt x="252610" y="0"/>
                  </a:lnTo>
                </a:path>
              </a:pathLst>
            </a:custGeom>
            <a:ln w="9525">
              <a:solidFill>
                <a:srgbClr val="000000"/>
              </a:solidFill>
            </a:ln>
          </p:spPr>
          <p:txBody>
            <a:bodyPr wrap="square" lIns="0" tIns="0" rIns="0" bIns="0" rtlCol="0"/>
            <a:lstStyle/>
            <a:p>
              <a:endParaRPr/>
            </a:p>
          </p:txBody>
        </p:sp>
        <p:pic>
          <p:nvPicPr>
            <p:cNvPr id="79" name="object 79"/>
            <p:cNvPicPr/>
            <p:nvPr/>
          </p:nvPicPr>
          <p:blipFill>
            <a:blip r:embed="rId4" cstate="print"/>
            <a:stretch>
              <a:fillRect/>
            </a:stretch>
          </p:blipFill>
          <p:spPr>
            <a:xfrm>
              <a:off x="2103120" y="4666487"/>
              <a:ext cx="661416" cy="1481328"/>
            </a:xfrm>
            <a:prstGeom prst="rect">
              <a:avLst/>
            </a:prstGeom>
          </p:spPr>
        </p:pic>
      </p:grpSp>
      <p:sp>
        <p:nvSpPr>
          <p:cNvPr id="80" name="object 80"/>
          <p:cNvSpPr txBox="1"/>
          <p:nvPr/>
        </p:nvSpPr>
        <p:spPr>
          <a:xfrm>
            <a:off x="1297011" y="4412995"/>
            <a:ext cx="1981200" cy="208279"/>
          </a:xfrm>
          <a:prstGeom prst="rect">
            <a:avLst/>
          </a:prstGeom>
        </p:spPr>
        <p:txBody>
          <a:bodyPr vert="horz" wrap="square" lIns="0" tIns="12700" rIns="0" bIns="0" rtlCol="0">
            <a:spAutoFit/>
          </a:bodyPr>
          <a:lstStyle/>
          <a:p>
            <a:pPr marL="12700">
              <a:lnSpc>
                <a:spcPct val="100000"/>
              </a:lnSpc>
              <a:spcBef>
                <a:spcPts val="100"/>
              </a:spcBef>
              <a:tabLst>
                <a:tab pos="1967230" algn="l"/>
              </a:tabLst>
            </a:pPr>
            <a:r>
              <a:rPr sz="1200" dirty="0">
                <a:latin typeface="Arial"/>
                <a:cs typeface="Arial"/>
              </a:rPr>
              <a:t>NS </a:t>
            </a:r>
            <a:r>
              <a:rPr sz="1200" spc="-10" dirty="0">
                <a:latin typeface="Arial"/>
                <a:cs typeface="Arial"/>
              </a:rPr>
              <a:t>EW</a:t>
            </a:r>
            <a:r>
              <a:rPr sz="1200" spc="-10" dirty="0">
                <a:latin typeface="メイリオ"/>
                <a:cs typeface="メイリオ"/>
              </a:rPr>
              <a:t>（</a:t>
            </a:r>
            <a:r>
              <a:rPr sz="1200" dirty="0">
                <a:latin typeface="メイリオ"/>
                <a:cs typeface="メイリオ"/>
              </a:rPr>
              <a:t>⽔平地震動）</a:t>
            </a:r>
            <a:r>
              <a:rPr sz="1200" spc="555" dirty="0">
                <a:latin typeface="メイリオ"/>
                <a:cs typeface="メイリオ"/>
              </a:rPr>
              <a:t> </a:t>
            </a:r>
            <a:r>
              <a:rPr sz="1200" u="heavy" dirty="0">
                <a:uFill>
                  <a:solidFill>
                    <a:srgbClr val="000000"/>
                  </a:solidFill>
                </a:uFill>
                <a:latin typeface="Times New Roman"/>
                <a:cs typeface="Times New Roman"/>
              </a:rPr>
              <a:t>	</a:t>
            </a:r>
            <a:endParaRPr sz="1200">
              <a:latin typeface="Times New Roman"/>
              <a:cs typeface="Times New Roman"/>
            </a:endParaRPr>
          </a:p>
        </p:txBody>
      </p:sp>
      <p:sp>
        <p:nvSpPr>
          <p:cNvPr id="81" name="object 81"/>
          <p:cNvSpPr txBox="1"/>
          <p:nvPr/>
        </p:nvSpPr>
        <p:spPr>
          <a:xfrm>
            <a:off x="3423523" y="4473955"/>
            <a:ext cx="1209675" cy="208279"/>
          </a:xfrm>
          <a:prstGeom prst="rect">
            <a:avLst/>
          </a:prstGeom>
        </p:spPr>
        <p:txBody>
          <a:bodyPr vert="horz" wrap="square" lIns="0" tIns="12700" rIns="0" bIns="0" rtlCol="0">
            <a:spAutoFit/>
          </a:bodyPr>
          <a:lstStyle/>
          <a:p>
            <a:pPr marL="12700">
              <a:lnSpc>
                <a:spcPct val="100000"/>
              </a:lnSpc>
              <a:spcBef>
                <a:spcPts val="100"/>
              </a:spcBef>
            </a:pPr>
            <a:r>
              <a:rPr sz="1200" spc="-10" dirty="0">
                <a:latin typeface="Arial"/>
                <a:cs typeface="Arial"/>
              </a:rPr>
              <a:t>UD(</a:t>
            </a:r>
            <a:r>
              <a:rPr sz="1200" dirty="0">
                <a:latin typeface="メイリオ"/>
                <a:cs typeface="メイリオ"/>
              </a:rPr>
              <a:t>垂直地震動</a:t>
            </a:r>
            <a:r>
              <a:rPr sz="1200" spc="-50" dirty="0">
                <a:latin typeface="メイリオ"/>
                <a:cs typeface="メイリオ"/>
              </a:rPr>
              <a:t>）</a:t>
            </a:r>
            <a:endParaRPr sz="1200">
              <a:latin typeface="メイリオ"/>
              <a:cs typeface="メイリオ"/>
            </a:endParaRPr>
          </a:p>
        </p:txBody>
      </p:sp>
      <p:grpSp>
        <p:nvGrpSpPr>
          <p:cNvPr id="82" name="object 82"/>
          <p:cNvGrpSpPr/>
          <p:nvPr/>
        </p:nvGrpSpPr>
        <p:grpSpPr>
          <a:xfrm>
            <a:off x="5321808" y="2395727"/>
            <a:ext cx="6132830" cy="4392295"/>
            <a:chOff x="5321808" y="2395727"/>
            <a:chExt cx="6132830" cy="4392295"/>
          </a:xfrm>
        </p:grpSpPr>
        <p:pic>
          <p:nvPicPr>
            <p:cNvPr id="83" name="object 83"/>
            <p:cNvPicPr/>
            <p:nvPr/>
          </p:nvPicPr>
          <p:blipFill>
            <a:blip r:embed="rId5" cstate="print"/>
            <a:stretch>
              <a:fillRect/>
            </a:stretch>
          </p:blipFill>
          <p:spPr>
            <a:xfrm>
              <a:off x="5394960" y="2395727"/>
              <a:ext cx="6041136" cy="2502408"/>
            </a:xfrm>
            <a:prstGeom prst="rect">
              <a:avLst/>
            </a:prstGeom>
          </p:spPr>
        </p:pic>
        <p:pic>
          <p:nvPicPr>
            <p:cNvPr id="84" name="object 84"/>
            <p:cNvPicPr/>
            <p:nvPr/>
          </p:nvPicPr>
          <p:blipFill>
            <a:blip r:embed="rId6" cstate="print"/>
            <a:stretch>
              <a:fillRect/>
            </a:stretch>
          </p:blipFill>
          <p:spPr>
            <a:xfrm>
              <a:off x="5321808" y="4636007"/>
              <a:ext cx="6132576" cy="2151888"/>
            </a:xfrm>
            <a:prstGeom prst="rect">
              <a:avLst/>
            </a:prstGeom>
          </p:spPr>
        </p:pic>
      </p:grpSp>
      <p:sp>
        <p:nvSpPr>
          <p:cNvPr id="85" name="object 85"/>
          <p:cNvSpPr txBox="1"/>
          <p:nvPr/>
        </p:nvSpPr>
        <p:spPr>
          <a:xfrm>
            <a:off x="5539906" y="3046054"/>
            <a:ext cx="1621155" cy="339090"/>
          </a:xfrm>
          <a:prstGeom prst="rect">
            <a:avLst/>
          </a:prstGeom>
          <a:solidFill>
            <a:srgbClr val="FFFFFF"/>
          </a:solidFill>
        </p:spPr>
        <p:txBody>
          <a:bodyPr vert="horz" wrap="square" lIns="0" tIns="33020" rIns="0" bIns="0" rtlCol="0">
            <a:spAutoFit/>
          </a:bodyPr>
          <a:lstStyle/>
          <a:p>
            <a:pPr marL="90805">
              <a:lnSpc>
                <a:spcPct val="100000"/>
              </a:lnSpc>
              <a:spcBef>
                <a:spcPts val="260"/>
              </a:spcBef>
            </a:pPr>
            <a:r>
              <a:rPr sz="1600" spc="-10" dirty="0">
                <a:latin typeface="游ゴシック"/>
                <a:cs typeface="游ゴシック"/>
              </a:rPr>
              <a:t>南北⽅向加速度</a:t>
            </a:r>
            <a:endParaRPr sz="1600">
              <a:latin typeface="游ゴシック"/>
              <a:cs typeface="游ゴシック"/>
            </a:endParaRPr>
          </a:p>
        </p:txBody>
      </p:sp>
      <p:sp>
        <p:nvSpPr>
          <p:cNvPr id="86" name="object 86"/>
          <p:cNvSpPr txBox="1"/>
          <p:nvPr/>
        </p:nvSpPr>
        <p:spPr>
          <a:xfrm>
            <a:off x="5539906" y="3694126"/>
            <a:ext cx="1621155" cy="339090"/>
          </a:xfrm>
          <a:prstGeom prst="rect">
            <a:avLst/>
          </a:prstGeom>
          <a:solidFill>
            <a:srgbClr val="FFFFFF"/>
          </a:solidFill>
        </p:spPr>
        <p:txBody>
          <a:bodyPr vert="horz" wrap="square" lIns="0" tIns="31115" rIns="0" bIns="0" rtlCol="0">
            <a:spAutoFit/>
          </a:bodyPr>
          <a:lstStyle/>
          <a:p>
            <a:pPr marL="90805">
              <a:lnSpc>
                <a:spcPct val="100000"/>
              </a:lnSpc>
              <a:spcBef>
                <a:spcPts val="245"/>
              </a:spcBef>
            </a:pPr>
            <a:r>
              <a:rPr sz="1600" spc="-10" dirty="0">
                <a:latin typeface="游ゴシック"/>
                <a:cs typeface="游ゴシック"/>
              </a:rPr>
              <a:t>東⻄⽅向加速度</a:t>
            </a:r>
            <a:endParaRPr sz="1600">
              <a:latin typeface="游ゴシック"/>
              <a:cs typeface="游ゴシック"/>
            </a:endParaRPr>
          </a:p>
        </p:txBody>
      </p:sp>
      <p:sp>
        <p:nvSpPr>
          <p:cNvPr id="87" name="object 87"/>
          <p:cNvSpPr txBox="1"/>
          <p:nvPr/>
        </p:nvSpPr>
        <p:spPr>
          <a:xfrm>
            <a:off x="5467897" y="4414206"/>
            <a:ext cx="1621155" cy="339090"/>
          </a:xfrm>
          <a:prstGeom prst="rect">
            <a:avLst/>
          </a:prstGeom>
          <a:solidFill>
            <a:srgbClr val="FFFFFF"/>
          </a:solidFill>
        </p:spPr>
        <p:txBody>
          <a:bodyPr vert="horz" wrap="square" lIns="0" tIns="33655" rIns="0" bIns="0" rtlCol="0">
            <a:spAutoFit/>
          </a:bodyPr>
          <a:lstStyle/>
          <a:p>
            <a:pPr marL="91440">
              <a:lnSpc>
                <a:spcPct val="100000"/>
              </a:lnSpc>
              <a:spcBef>
                <a:spcPts val="265"/>
              </a:spcBef>
            </a:pPr>
            <a:r>
              <a:rPr sz="1600" spc="-10" dirty="0">
                <a:latin typeface="游ゴシック"/>
                <a:cs typeface="游ゴシック"/>
              </a:rPr>
              <a:t>垂直⽅向加速度</a:t>
            </a:r>
            <a:endParaRPr sz="1600">
              <a:latin typeface="游ゴシック"/>
              <a:cs typeface="游ゴシック"/>
            </a:endParaRPr>
          </a:p>
        </p:txBody>
      </p:sp>
      <p:sp>
        <p:nvSpPr>
          <p:cNvPr id="88" name="object 88"/>
          <p:cNvSpPr/>
          <p:nvPr/>
        </p:nvSpPr>
        <p:spPr>
          <a:xfrm>
            <a:off x="7772146" y="1965934"/>
            <a:ext cx="2857500" cy="626745"/>
          </a:xfrm>
          <a:custGeom>
            <a:avLst/>
            <a:gdLst/>
            <a:ahLst/>
            <a:cxnLst/>
            <a:rect l="l" t="t" r="r" b="b"/>
            <a:pathLst>
              <a:path w="2857500" h="626744">
                <a:moveTo>
                  <a:pt x="2856877" y="288036"/>
                </a:moveTo>
                <a:lnTo>
                  <a:pt x="2585707" y="288036"/>
                </a:lnTo>
                <a:lnTo>
                  <a:pt x="2585707" y="0"/>
                </a:lnTo>
                <a:lnTo>
                  <a:pt x="144018" y="0"/>
                </a:lnTo>
                <a:lnTo>
                  <a:pt x="144018" y="288036"/>
                </a:lnTo>
                <a:lnTo>
                  <a:pt x="0" y="288036"/>
                </a:lnTo>
                <a:lnTo>
                  <a:pt x="0" y="626592"/>
                </a:lnTo>
                <a:lnTo>
                  <a:pt x="2856877" y="626592"/>
                </a:lnTo>
                <a:lnTo>
                  <a:pt x="2856877" y="288036"/>
                </a:lnTo>
                <a:close/>
              </a:path>
            </a:pathLst>
          </a:custGeom>
          <a:solidFill>
            <a:srgbClr val="FFFFFF"/>
          </a:solidFill>
        </p:spPr>
        <p:txBody>
          <a:bodyPr wrap="square" lIns="0" tIns="0" rIns="0" bIns="0" rtlCol="0"/>
          <a:lstStyle/>
          <a:p>
            <a:endParaRPr/>
          </a:p>
        </p:txBody>
      </p:sp>
      <p:sp>
        <p:nvSpPr>
          <p:cNvPr id="89" name="object 89"/>
          <p:cNvSpPr txBox="1"/>
          <p:nvPr/>
        </p:nvSpPr>
        <p:spPr>
          <a:xfrm>
            <a:off x="2146321" y="711707"/>
            <a:ext cx="8376920" cy="1831975"/>
          </a:xfrm>
          <a:prstGeom prst="rect">
            <a:avLst/>
          </a:prstGeom>
        </p:spPr>
        <p:txBody>
          <a:bodyPr vert="horz" wrap="square" lIns="0" tIns="12700" rIns="0" bIns="0" rtlCol="0">
            <a:spAutoFit/>
          </a:bodyPr>
          <a:lstStyle/>
          <a:p>
            <a:pPr marL="354965" indent="-342265">
              <a:lnSpc>
                <a:spcPct val="100000"/>
              </a:lnSpc>
              <a:spcBef>
                <a:spcPts val="100"/>
              </a:spcBef>
              <a:buClr>
                <a:srgbClr val="A6A6A6"/>
              </a:buClr>
              <a:buSzPct val="130000"/>
              <a:buFont typeface="Calibri"/>
              <a:buChar char="●"/>
              <a:tabLst>
                <a:tab pos="354965" algn="l"/>
              </a:tabLst>
            </a:pPr>
            <a:r>
              <a:rPr sz="2000" dirty="0">
                <a:solidFill>
                  <a:srgbClr val="2E2E01"/>
                </a:solidFill>
                <a:latin typeface="游ゴシック"/>
                <a:cs typeface="游ゴシック"/>
              </a:rPr>
              <a:t>⽔平地震動は⽔中では伝播しない（垂直地震動は伝播</a:t>
            </a:r>
            <a:r>
              <a:rPr sz="2000" spc="-50" dirty="0">
                <a:solidFill>
                  <a:srgbClr val="2E2E01"/>
                </a:solidFill>
                <a:latin typeface="游ゴシック"/>
                <a:cs typeface="游ゴシック"/>
              </a:rPr>
              <a:t>）</a:t>
            </a:r>
            <a:endParaRPr sz="2000">
              <a:latin typeface="游ゴシック"/>
              <a:cs typeface="游ゴシック"/>
            </a:endParaRPr>
          </a:p>
          <a:p>
            <a:pPr marL="354965" indent="-342265">
              <a:lnSpc>
                <a:spcPct val="100000"/>
              </a:lnSpc>
              <a:spcBef>
                <a:spcPts val="600"/>
              </a:spcBef>
              <a:buClr>
                <a:srgbClr val="A6A6A6"/>
              </a:buClr>
              <a:buSzPct val="130000"/>
              <a:buFont typeface="Calibri"/>
              <a:buChar char="●"/>
              <a:tabLst>
                <a:tab pos="354965" algn="l"/>
              </a:tabLst>
            </a:pPr>
            <a:r>
              <a:rPr sz="2000" spc="-5" dirty="0">
                <a:solidFill>
                  <a:srgbClr val="2E2E01"/>
                </a:solidFill>
                <a:latin typeface="游ゴシック"/>
                <a:cs typeface="游ゴシック"/>
              </a:rPr>
              <a:t>船舶が地震により損傷した報告はない</a:t>
            </a:r>
            <a:endParaRPr sz="2000">
              <a:latin typeface="游ゴシック"/>
              <a:cs typeface="游ゴシック"/>
            </a:endParaRPr>
          </a:p>
          <a:p>
            <a:pPr marL="354965" indent="-342265">
              <a:lnSpc>
                <a:spcPct val="100000"/>
              </a:lnSpc>
              <a:spcBef>
                <a:spcPts val="600"/>
              </a:spcBef>
              <a:buClr>
                <a:srgbClr val="A6A6A6"/>
              </a:buClr>
              <a:buSzPct val="130000"/>
              <a:buFont typeface="Calibri"/>
              <a:buChar char="●"/>
              <a:tabLst>
                <a:tab pos="354965" algn="l"/>
              </a:tabLst>
            </a:pPr>
            <a:r>
              <a:rPr sz="2000" spc="-5" dirty="0">
                <a:solidFill>
                  <a:srgbClr val="2E2E01"/>
                </a:solidFill>
                <a:latin typeface="游ゴシック"/>
                <a:cs typeface="游ゴシック"/>
              </a:rPr>
              <a:t>現在、陸上の原発は耐震強化⼯事に膨⼤な費⽤が掛かっている</a:t>
            </a:r>
            <a:endParaRPr sz="2000">
              <a:latin typeface="游ゴシック"/>
              <a:cs typeface="游ゴシック"/>
            </a:endParaRPr>
          </a:p>
          <a:p>
            <a:pPr marL="5716905" marR="5080" indent="143510">
              <a:lnSpc>
                <a:spcPct val="118700"/>
              </a:lnSpc>
              <a:spcBef>
                <a:spcPts val="1265"/>
              </a:spcBef>
            </a:pPr>
            <a:r>
              <a:rPr sz="1600" spc="-5" dirty="0">
                <a:latin typeface="游ゴシック"/>
                <a:cs typeface="游ゴシック"/>
              </a:rPr>
              <a:t>宮城県遠⽥郡湧⾕町新町</a:t>
            </a:r>
            <a:r>
              <a:rPr sz="1600" spc="-50" dirty="0">
                <a:latin typeface="游ゴシック"/>
                <a:cs typeface="游ゴシック"/>
              </a:rPr>
              <a:t> </a:t>
            </a:r>
            <a:r>
              <a:rPr sz="1600" dirty="0">
                <a:latin typeface="游ゴシック"/>
                <a:cs typeface="游ゴシック"/>
              </a:rPr>
              <a:t>2011/03/11</a:t>
            </a:r>
            <a:r>
              <a:rPr sz="1600" spc="-10" dirty="0">
                <a:latin typeface="游ゴシック"/>
                <a:cs typeface="游ゴシック"/>
              </a:rPr>
              <a:t> 14</a:t>
            </a:r>
            <a:r>
              <a:rPr sz="1600" dirty="0">
                <a:latin typeface="游ゴシック"/>
                <a:cs typeface="游ゴシック"/>
              </a:rPr>
              <a:t>時</a:t>
            </a:r>
            <a:r>
              <a:rPr sz="1600" spc="-10" dirty="0">
                <a:latin typeface="游ゴシック"/>
                <a:cs typeface="游ゴシック"/>
              </a:rPr>
              <a:t>46</a:t>
            </a:r>
            <a:r>
              <a:rPr sz="1600" dirty="0">
                <a:latin typeface="游ゴシック"/>
                <a:cs typeface="游ゴシック"/>
              </a:rPr>
              <a:t>分</a:t>
            </a:r>
            <a:r>
              <a:rPr sz="1600" spc="-10" dirty="0">
                <a:latin typeface="游ゴシック"/>
                <a:cs typeface="游ゴシック"/>
              </a:rPr>
              <a:t>30</a:t>
            </a:r>
            <a:r>
              <a:rPr sz="1600" spc="-25" dirty="0">
                <a:latin typeface="游ゴシック"/>
                <a:cs typeface="游ゴシック"/>
              </a:rPr>
              <a:t>秒〜</a:t>
            </a:r>
            <a:endParaRPr sz="1600">
              <a:latin typeface="游ゴシック"/>
              <a:cs typeface="游ゴシック"/>
            </a:endParaRPr>
          </a:p>
        </p:txBody>
      </p:sp>
      <p:sp>
        <p:nvSpPr>
          <p:cNvPr id="93" name="正方形/長方形 92">
            <a:extLst>
              <a:ext uri="{FF2B5EF4-FFF2-40B4-BE49-F238E27FC236}">
                <a16:creationId xmlns:a16="http://schemas.microsoft.com/office/drawing/2014/main" id="{8BA8491B-CDF9-2A60-5A99-46216D8923D6}"/>
              </a:ext>
            </a:extLst>
          </p:cNvPr>
          <p:cNvSpPr/>
          <p:nvPr/>
        </p:nvSpPr>
        <p:spPr>
          <a:xfrm>
            <a:off x="0" y="5693"/>
            <a:ext cx="12192000" cy="467858"/>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地震の影響を軽減</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0419064" y="5241564"/>
            <a:ext cx="197485" cy="196215"/>
          </a:xfrm>
          <a:prstGeom prst="rect">
            <a:avLst/>
          </a:prstGeom>
        </p:spPr>
        <p:txBody>
          <a:bodyPr vert="horz" wrap="square" lIns="0" tIns="0" rIns="0" bIns="0" rtlCol="0">
            <a:spAutoFit/>
          </a:bodyPr>
          <a:lstStyle/>
          <a:p>
            <a:pPr>
              <a:lnSpc>
                <a:spcPts val="1510"/>
              </a:lnSpc>
            </a:pPr>
            <a:r>
              <a:rPr sz="1400" spc="-25" dirty="0">
                <a:solidFill>
                  <a:srgbClr val="40458C"/>
                </a:solidFill>
                <a:latin typeface="游ゴシック"/>
                <a:cs typeface="游ゴシック"/>
              </a:rPr>
              <a:t>25</a:t>
            </a:r>
            <a:endParaRPr sz="1400">
              <a:latin typeface="游ゴシック"/>
              <a:cs typeface="游ゴシック"/>
            </a:endParaRPr>
          </a:p>
        </p:txBody>
      </p:sp>
      <p:sp>
        <p:nvSpPr>
          <p:cNvPr id="4" name="object 4"/>
          <p:cNvSpPr txBox="1"/>
          <p:nvPr/>
        </p:nvSpPr>
        <p:spPr>
          <a:xfrm>
            <a:off x="987967" y="743977"/>
            <a:ext cx="10590530" cy="1323975"/>
          </a:xfrm>
          <a:prstGeom prst="rect">
            <a:avLst/>
          </a:prstGeom>
          <a:ln w="9525">
            <a:solidFill>
              <a:srgbClr val="40458C"/>
            </a:solidFill>
          </a:ln>
        </p:spPr>
        <p:txBody>
          <a:bodyPr vert="horz" wrap="square" lIns="0" tIns="19685" rIns="0" bIns="0" rtlCol="0">
            <a:spAutoFit/>
          </a:bodyPr>
          <a:lstStyle/>
          <a:p>
            <a:pPr marL="643890" indent="-342900">
              <a:lnSpc>
                <a:spcPct val="100000"/>
              </a:lnSpc>
              <a:spcBef>
                <a:spcPts val="155"/>
              </a:spcBef>
              <a:buClr>
                <a:srgbClr val="A6A6A6"/>
              </a:buClr>
              <a:buFont typeface="Wingdings"/>
              <a:buChar char=""/>
              <a:tabLst>
                <a:tab pos="643890" algn="l"/>
              </a:tabLst>
            </a:pPr>
            <a:r>
              <a:rPr sz="2000" spc="-5" dirty="0">
                <a:solidFill>
                  <a:srgbClr val="2E2E01"/>
                </a:solidFill>
                <a:latin typeface="游ゴシック"/>
                <a:cs typeface="游ゴシック"/>
              </a:rPr>
              <a:t>沖合に設置して⽔深が深くなると津波⾼さは低くなる</a:t>
            </a:r>
            <a:endParaRPr sz="2000" dirty="0">
              <a:latin typeface="游ゴシック"/>
              <a:cs typeface="游ゴシック"/>
            </a:endParaRPr>
          </a:p>
          <a:p>
            <a:pPr marL="643890" indent="-342900">
              <a:lnSpc>
                <a:spcPct val="100000"/>
              </a:lnSpc>
              <a:spcBef>
                <a:spcPts val="1200"/>
              </a:spcBef>
              <a:buClr>
                <a:srgbClr val="A6A6A6"/>
              </a:buClr>
              <a:buFont typeface="Wingdings"/>
              <a:buChar char=""/>
              <a:tabLst>
                <a:tab pos="643890" algn="l"/>
              </a:tabLst>
            </a:pPr>
            <a:r>
              <a:rPr sz="2000" spc="-5" dirty="0">
                <a:solidFill>
                  <a:srgbClr val="2E2E01"/>
                </a:solidFill>
                <a:latin typeface="游ゴシック"/>
                <a:cs typeface="游ゴシック"/>
              </a:rPr>
              <a:t>係留鎖は垂直⽅向の動きに遊びがあり津波を乗り越えることができる</a:t>
            </a:r>
            <a:endParaRPr sz="2000" dirty="0">
              <a:latin typeface="游ゴシック"/>
              <a:cs typeface="游ゴシック"/>
            </a:endParaRPr>
          </a:p>
          <a:p>
            <a:pPr marL="643890" indent="-342900">
              <a:lnSpc>
                <a:spcPct val="100000"/>
              </a:lnSpc>
              <a:spcBef>
                <a:spcPts val="1200"/>
              </a:spcBef>
              <a:buClr>
                <a:srgbClr val="A6A6A6"/>
              </a:buClr>
              <a:buFont typeface="Wingdings"/>
              <a:buChar char=""/>
              <a:tabLst>
                <a:tab pos="643890" algn="l"/>
              </a:tabLst>
            </a:pPr>
            <a:r>
              <a:rPr sz="2000" dirty="0">
                <a:solidFill>
                  <a:srgbClr val="2E2E01"/>
                </a:solidFill>
                <a:latin typeface="游ゴシック"/>
                <a:cs typeface="游ゴシック"/>
              </a:rPr>
              <a:t>元々係留場所が</a:t>
            </a:r>
            <a:r>
              <a:rPr sz="2000" spc="-20" dirty="0">
                <a:solidFill>
                  <a:srgbClr val="2E2E01"/>
                </a:solidFill>
                <a:latin typeface="游ゴシック"/>
                <a:cs typeface="游ゴシック"/>
              </a:rPr>
              <a:t>30km</a:t>
            </a:r>
            <a:r>
              <a:rPr sz="2000" dirty="0">
                <a:solidFill>
                  <a:srgbClr val="2E2E01"/>
                </a:solidFill>
                <a:latin typeface="游ゴシック"/>
                <a:cs typeface="游ゴシック"/>
              </a:rPr>
              <a:t>沖合で⽔深が</a:t>
            </a:r>
            <a:r>
              <a:rPr sz="2000" spc="-20" dirty="0">
                <a:solidFill>
                  <a:srgbClr val="2E2E01"/>
                </a:solidFill>
                <a:latin typeface="游ゴシック"/>
                <a:cs typeface="游ゴシック"/>
              </a:rPr>
              <a:t>200m</a:t>
            </a:r>
            <a:r>
              <a:rPr sz="2000" dirty="0">
                <a:solidFill>
                  <a:srgbClr val="2E2E01"/>
                </a:solidFill>
                <a:latin typeface="游ゴシック"/>
                <a:cs typeface="游ゴシック"/>
              </a:rPr>
              <a:t>以上で避難不要（船は津波時に沖合に避難</a:t>
            </a:r>
            <a:r>
              <a:rPr sz="2000" spc="-50" dirty="0">
                <a:solidFill>
                  <a:srgbClr val="2E2E01"/>
                </a:solidFill>
                <a:latin typeface="游ゴシック"/>
                <a:cs typeface="游ゴシック"/>
              </a:rPr>
              <a:t>）</a:t>
            </a:r>
            <a:endParaRPr sz="2000" dirty="0">
              <a:latin typeface="游ゴシック"/>
              <a:cs typeface="游ゴシック"/>
            </a:endParaRPr>
          </a:p>
        </p:txBody>
      </p:sp>
      <p:grpSp>
        <p:nvGrpSpPr>
          <p:cNvPr id="5" name="object 5"/>
          <p:cNvGrpSpPr/>
          <p:nvPr/>
        </p:nvGrpSpPr>
        <p:grpSpPr>
          <a:xfrm>
            <a:off x="0" y="2123786"/>
            <a:ext cx="11759565" cy="3917950"/>
            <a:chOff x="0" y="2123786"/>
            <a:chExt cx="11759565" cy="3917950"/>
          </a:xfrm>
        </p:grpSpPr>
        <p:pic>
          <p:nvPicPr>
            <p:cNvPr id="6" name="object 6"/>
            <p:cNvPicPr/>
            <p:nvPr/>
          </p:nvPicPr>
          <p:blipFill>
            <a:blip r:embed="rId2" cstate="print"/>
            <a:stretch>
              <a:fillRect/>
            </a:stretch>
          </p:blipFill>
          <p:spPr>
            <a:xfrm>
              <a:off x="0" y="3313176"/>
              <a:ext cx="6812280" cy="1798320"/>
            </a:xfrm>
            <a:prstGeom prst="rect">
              <a:avLst/>
            </a:prstGeom>
          </p:spPr>
        </p:pic>
        <p:pic>
          <p:nvPicPr>
            <p:cNvPr id="7" name="object 7"/>
            <p:cNvPicPr/>
            <p:nvPr/>
          </p:nvPicPr>
          <p:blipFill>
            <a:blip r:embed="rId3" cstate="print"/>
            <a:stretch>
              <a:fillRect/>
            </a:stretch>
          </p:blipFill>
          <p:spPr>
            <a:xfrm>
              <a:off x="0" y="3322319"/>
              <a:ext cx="6812280" cy="2712720"/>
            </a:xfrm>
            <a:prstGeom prst="rect">
              <a:avLst/>
            </a:prstGeom>
          </p:spPr>
        </p:pic>
        <p:pic>
          <p:nvPicPr>
            <p:cNvPr id="8" name="object 8"/>
            <p:cNvPicPr/>
            <p:nvPr/>
          </p:nvPicPr>
          <p:blipFill>
            <a:blip r:embed="rId4" cstate="print"/>
            <a:stretch>
              <a:fillRect/>
            </a:stretch>
          </p:blipFill>
          <p:spPr>
            <a:xfrm>
              <a:off x="3541776" y="4270248"/>
              <a:ext cx="298703" cy="429768"/>
            </a:xfrm>
            <a:prstGeom prst="rect">
              <a:avLst/>
            </a:prstGeom>
          </p:spPr>
        </p:pic>
        <p:sp>
          <p:nvSpPr>
            <p:cNvPr id="9" name="object 9"/>
            <p:cNvSpPr/>
            <p:nvPr/>
          </p:nvSpPr>
          <p:spPr>
            <a:xfrm>
              <a:off x="97576" y="5107607"/>
              <a:ext cx="6483350" cy="636905"/>
            </a:xfrm>
            <a:custGeom>
              <a:avLst/>
              <a:gdLst/>
              <a:ahLst/>
              <a:cxnLst/>
              <a:rect l="l" t="t" r="r" b="b"/>
              <a:pathLst>
                <a:path w="6483350" h="636904">
                  <a:moveTo>
                    <a:pt x="6482967" y="0"/>
                  </a:moveTo>
                  <a:lnTo>
                    <a:pt x="0" y="0"/>
                  </a:lnTo>
                  <a:lnTo>
                    <a:pt x="0" y="636719"/>
                  </a:lnTo>
                  <a:lnTo>
                    <a:pt x="6482967" y="636719"/>
                  </a:lnTo>
                  <a:lnTo>
                    <a:pt x="6482967" y="0"/>
                  </a:lnTo>
                  <a:close/>
                </a:path>
              </a:pathLst>
            </a:custGeom>
            <a:solidFill>
              <a:srgbClr val="BFAD75"/>
            </a:solidFill>
          </p:spPr>
          <p:txBody>
            <a:bodyPr wrap="square" lIns="0" tIns="0" rIns="0" bIns="0" rtlCol="0"/>
            <a:lstStyle/>
            <a:p>
              <a:endParaRPr/>
            </a:p>
          </p:txBody>
        </p:sp>
        <p:pic>
          <p:nvPicPr>
            <p:cNvPr id="10" name="object 10"/>
            <p:cNvPicPr/>
            <p:nvPr/>
          </p:nvPicPr>
          <p:blipFill>
            <a:blip r:embed="rId5" cstate="print"/>
            <a:stretch>
              <a:fillRect/>
            </a:stretch>
          </p:blipFill>
          <p:spPr>
            <a:xfrm>
              <a:off x="6585732" y="2123786"/>
              <a:ext cx="5173667" cy="3917417"/>
            </a:xfrm>
            <a:prstGeom prst="rect">
              <a:avLst/>
            </a:prstGeom>
          </p:spPr>
        </p:pic>
      </p:grpSp>
      <p:sp>
        <p:nvSpPr>
          <p:cNvPr id="11" name="object 11"/>
          <p:cNvSpPr txBox="1"/>
          <p:nvPr/>
        </p:nvSpPr>
        <p:spPr>
          <a:xfrm>
            <a:off x="7054891" y="6091428"/>
            <a:ext cx="4343400" cy="330200"/>
          </a:xfrm>
          <a:prstGeom prst="rect">
            <a:avLst/>
          </a:prstGeom>
        </p:spPr>
        <p:txBody>
          <a:bodyPr vert="horz" wrap="square" lIns="0" tIns="12700" rIns="0" bIns="0" rtlCol="0">
            <a:spAutoFit/>
          </a:bodyPr>
          <a:lstStyle/>
          <a:p>
            <a:pPr marL="12700">
              <a:lnSpc>
                <a:spcPct val="100000"/>
              </a:lnSpc>
              <a:spcBef>
                <a:spcPts val="100"/>
              </a:spcBef>
            </a:pPr>
            <a:r>
              <a:rPr sz="2000" spc="-5" dirty="0">
                <a:latin typeface="游ゴシック"/>
                <a:cs typeface="游ゴシック"/>
              </a:rPr>
              <a:t>岩⼿県⼤船渡市三陸町の沖出しルール</a:t>
            </a:r>
            <a:endParaRPr sz="2000">
              <a:latin typeface="游ゴシック"/>
              <a:cs typeface="游ゴシック"/>
            </a:endParaRPr>
          </a:p>
        </p:txBody>
      </p:sp>
      <p:sp>
        <p:nvSpPr>
          <p:cNvPr id="12" name="object 12"/>
          <p:cNvSpPr txBox="1"/>
          <p:nvPr/>
        </p:nvSpPr>
        <p:spPr>
          <a:xfrm>
            <a:off x="5759532" y="4548248"/>
            <a:ext cx="646430" cy="369570"/>
          </a:xfrm>
          <a:prstGeom prst="rect">
            <a:avLst/>
          </a:prstGeom>
          <a:solidFill>
            <a:srgbClr val="1678A3"/>
          </a:solidFill>
        </p:spPr>
        <p:txBody>
          <a:bodyPr vert="horz" wrap="square" lIns="0" tIns="33019" rIns="0" bIns="0" rtlCol="0">
            <a:spAutoFit/>
          </a:bodyPr>
          <a:lstStyle/>
          <a:p>
            <a:pPr marL="90805">
              <a:lnSpc>
                <a:spcPct val="100000"/>
              </a:lnSpc>
              <a:spcBef>
                <a:spcPts val="259"/>
              </a:spcBef>
            </a:pPr>
            <a:r>
              <a:rPr sz="1800" b="1" spc="-25" dirty="0">
                <a:solidFill>
                  <a:srgbClr val="FFFFFF"/>
                </a:solidFill>
                <a:latin typeface="游ゴシック"/>
                <a:cs typeface="游ゴシック"/>
              </a:rPr>
              <a:t>⽔深</a:t>
            </a:r>
            <a:endParaRPr sz="1800">
              <a:latin typeface="游ゴシック"/>
              <a:cs typeface="游ゴシック"/>
            </a:endParaRPr>
          </a:p>
        </p:txBody>
      </p:sp>
      <p:sp>
        <p:nvSpPr>
          <p:cNvPr id="13" name="object 13"/>
          <p:cNvSpPr txBox="1"/>
          <p:nvPr/>
        </p:nvSpPr>
        <p:spPr>
          <a:xfrm>
            <a:off x="4498769" y="4570019"/>
            <a:ext cx="840740" cy="339090"/>
          </a:xfrm>
          <a:prstGeom prst="rect">
            <a:avLst/>
          </a:prstGeom>
          <a:solidFill>
            <a:srgbClr val="2486B0"/>
          </a:solidFill>
        </p:spPr>
        <p:txBody>
          <a:bodyPr vert="horz" wrap="square" lIns="0" tIns="33020" rIns="0" bIns="0" rtlCol="0">
            <a:spAutoFit/>
          </a:bodyPr>
          <a:lstStyle/>
          <a:p>
            <a:pPr marL="91440">
              <a:lnSpc>
                <a:spcPct val="100000"/>
              </a:lnSpc>
              <a:spcBef>
                <a:spcPts val="260"/>
              </a:spcBef>
            </a:pPr>
            <a:r>
              <a:rPr sz="1600" b="1" spc="-10" dirty="0">
                <a:solidFill>
                  <a:srgbClr val="FFFFFF"/>
                </a:solidFill>
                <a:latin typeface="游ゴシック"/>
                <a:cs typeface="游ゴシック"/>
              </a:rPr>
              <a:t>5000m</a:t>
            </a:r>
            <a:endParaRPr sz="1600">
              <a:latin typeface="游ゴシック"/>
              <a:cs typeface="游ゴシック"/>
            </a:endParaRPr>
          </a:p>
        </p:txBody>
      </p:sp>
      <p:sp>
        <p:nvSpPr>
          <p:cNvPr id="14" name="object 14"/>
          <p:cNvSpPr txBox="1"/>
          <p:nvPr/>
        </p:nvSpPr>
        <p:spPr>
          <a:xfrm>
            <a:off x="3325091" y="4663042"/>
            <a:ext cx="795655" cy="339090"/>
          </a:xfrm>
          <a:prstGeom prst="rect">
            <a:avLst/>
          </a:prstGeom>
          <a:solidFill>
            <a:srgbClr val="2486B0"/>
          </a:solidFill>
        </p:spPr>
        <p:txBody>
          <a:bodyPr vert="horz" wrap="square" lIns="0" tIns="31750" rIns="0" bIns="0" rtlCol="0">
            <a:spAutoFit/>
          </a:bodyPr>
          <a:lstStyle/>
          <a:p>
            <a:pPr marL="90805">
              <a:lnSpc>
                <a:spcPct val="100000"/>
              </a:lnSpc>
              <a:spcBef>
                <a:spcPts val="250"/>
              </a:spcBef>
            </a:pPr>
            <a:r>
              <a:rPr sz="1600" b="1" spc="-20" dirty="0">
                <a:solidFill>
                  <a:srgbClr val="FFFFFF"/>
                </a:solidFill>
                <a:latin typeface="游ゴシック"/>
                <a:cs typeface="游ゴシック"/>
              </a:rPr>
              <a:t>500m</a:t>
            </a:r>
            <a:endParaRPr sz="1600">
              <a:latin typeface="游ゴシック"/>
              <a:cs typeface="游ゴシック"/>
            </a:endParaRPr>
          </a:p>
        </p:txBody>
      </p:sp>
      <p:sp>
        <p:nvSpPr>
          <p:cNvPr id="15" name="object 15"/>
          <p:cNvSpPr txBox="1"/>
          <p:nvPr/>
        </p:nvSpPr>
        <p:spPr>
          <a:xfrm>
            <a:off x="2132017" y="4752871"/>
            <a:ext cx="116205" cy="224154"/>
          </a:xfrm>
          <a:prstGeom prst="rect">
            <a:avLst/>
          </a:prstGeom>
        </p:spPr>
        <p:txBody>
          <a:bodyPr vert="horz" wrap="square" lIns="0" tIns="0" rIns="0" bIns="0" rtlCol="0">
            <a:spAutoFit/>
          </a:bodyPr>
          <a:lstStyle/>
          <a:p>
            <a:pPr>
              <a:lnSpc>
                <a:spcPts val="1730"/>
              </a:lnSpc>
            </a:pPr>
            <a:r>
              <a:rPr sz="1600" b="1" spc="-50" dirty="0">
                <a:solidFill>
                  <a:srgbClr val="FFFFFF"/>
                </a:solidFill>
                <a:latin typeface="游ゴシック"/>
                <a:cs typeface="游ゴシック"/>
              </a:rPr>
              <a:t>1</a:t>
            </a:r>
            <a:endParaRPr sz="1600">
              <a:latin typeface="游ゴシック"/>
              <a:cs typeface="游ゴシック"/>
            </a:endParaRPr>
          </a:p>
        </p:txBody>
      </p:sp>
      <p:sp>
        <p:nvSpPr>
          <p:cNvPr id="16" name="object 16"/>
          <p:cNvSpPr txBox="1"/>
          <p:nvPr/>
        </p:nvSpPr>
        <p:spPr>
          <a:xfrm>
            <a:off x="1397331" y="4694709"/>
            <a:ext cx="1438910" cy="340995"/>
          </a:xfrm>
          <a:prstGeom prst="rect">
            <a:avLst/>
          </a:prstGeom>
          <a:solidFill>
            <a:srgbClr val="C0AD75"/>
          </a:solidFill>
        </p:spPr>
        <p:txBody>
          <a:bodyPr vert="horz" wrap="square" lIns="0" tIns="33655" rIns="0" bIns="0" rtlCol="0">
            <a:spAutoFit/>
          </a:bodyPr>
          <a:lstStyle/>
          <a:p>
            <a:pPr marL="91440">
              <a:lnSpc>
                <a:spcPct val="100000"/>
              </a:lnSpc>
              <a:spcBef>
                <a:spcPts val="265"/>
              </a:spcBef>
              <a:tabLst>
                <a:tab pos="850265" algn="l"/>
              </a:tabLst>
            </a:pPr>
            <a:r>
              <a:rPr sz="1600" b="1" spc="-25" dirty="0">
                <a:solidFill>
                  <a:srgbClr val="FFFFFF"/>
                </a:solidFill>
                <a:latin typeface="游ゴシック"/>
                <a:cs typeface="游ゴシック"/>
              </a:rPr>
              <a:t>10m</a:t>
            </a:r>
            <a:r>
              <a:rPr sz="1600" b="1" dirty="0">
                <a:solidFill>
                  <a:srgbClr val="FFFFFF"/>
                </a:solidFill>
                <a:latin typeface="游ゴシック"/>
                <a:cs typeface="游ゴシック"/>
              </a:rPr>
              <a:t>	</a:t>
            </a:r>
            <a:r>
              <a:rPr sz="1600" b="1" spc="-25" dirty="0">
                <a:solidFill>
                  <a:srgbClr val="FFFFFF"/>
                </a:solidFill>
                <a:latin typeface="游ゴシック"/>
                <a:cs typeface="游ゴシック"/>
              </a:rPr>
              <a:t>00m</a:t>
            </a:r>
            <a:endParaRPr sz="1600">
              <a:latin typeface="游ゴシック"/>
              <a:cs typeface="游ゴシック"/>
            </a:endParaRPr>
          </a:p>
        </p:txBody>
      </p:sp>
      <p:sp>
        <p:nvSpPr>
          <p:cNvPr id="20" name="正方形/長方形 19">
            <a:extLst>
              <a:ext uri="{FF2B5EF4-FFF2-40B4-BE49-F238E27FC236}">
                <a16:creationId xmlns:a16="http://schemas.microsoft.com/office/drawing/2014/main" id="{DF55176C-18B2-A38D-1B75-5DB99A11C192}"/>
              </a:ext>
            </a:extLst>
          </p:cNvPr>
          <p:cNvSpPr/>
          <p:nvPr/>
        </p:nvSpPr>
        <p:spPr>
          <a:xfrm>
            <a:off x="0" y="5693"/>
            <a:ext cx="12192000" cy="467858"/>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b="1" dirty="0">
                <a:latin typeface="BIZ UDPゴシック" panose="020B0400000000000000" pitchFamily="50" charset="-128"/>
                <a:ea typeface="BIZ UDPゴシック" panose="020B0400000000000000" pitchFamily="50" charset="-128"/>
              </a:rPr>
              <a:t>津波の影響を最小化</a:t>
            </a:r>
            <a:endParaRPr kumimoji="1" lang="ja-JP" altLang="en-US" sz="2400" b="1" dirty="0">
              <a:latin typeface="BIZ UDPゴシック" panose="020B0400000000000000" pitchFamily="50" charset="-128"/>
              <a:ea typeface="BIZ UDPゴシック" panose="020B0400000000000000" pitchFamily="50" charset="-128"/>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0419080" y="5325442"/>
            <a:ext cx="197485" cy="198755"/>
          </a:xfrm>
          <a:prstGeom prst="rect">
            <a:avLst/>
          </a:prstGeom>
        </p:spPr>
        <p:txBody>
          <a:bodyPr vert="horz" wrap="square" lIns="0" tIns="0" rIns="0" bIns="0" rtlCol="0">
            <a:spAutoFit/>
          </a:bodyPr>
          <a:lstStyle/>
          <a:p>
            <a:pPr>
              <a:lnSpc>
                <a:spcPts val="1545"/>
              </a:lnSpc>
            </a:pPr>
            <a:r>
              <a:rPr sz="1400" spc="-25" dirty="0">
                <a:solidFill>
                  <a:srgbClr val="40458C"/>
                </a:solidFill>
                <a:latin typeface="Arial"/>
                <a:cs typeface="Arial"/>
              </a:rPr>
              <a:t>34</a:t>
            </a:r>
            <a:endParaRPr sz="1400">
              <a:latin typeface="Arial"/>
              <a:cs typeface="Arial"/>
            </a:endParaRPr>
          </a:p>
        </p:txBody>
      </p:sp>
      <p:pic>
        <p:nvPicPr>
          <p:cNvPr id="4" name="object 4"/>
          <p:cNvPicPr/>
          <p:nvPr/>
        </p:nvPicPr>
        <p:blipFill>
          <a:blip r:embed="rId2" cstate="print"/>
          <a:stretch>
            <a:fillRect/>
          </a:stretch>
        </p:blipFill>
        <p:spPr>
          <a:xfrm>
            <a:off x="454868" y="4582640"/>
            <a:ext cx="3322809" cy="1425011"/>
          </a:xfrm>
          <a:prstGeom prst="rect">
            <a:avLst/>
          </a:prstGeom>
        </p:spPr>
      </p:pic>
      <p:sp>
        <p:nvSpPr>
          <p:cNvPr id="5" name="object 5"/>
          <p:cNvSpPr txBox="1"/>
          <p:nvPr/>
        </p:nvSpPr>
        <p:spPr>
          <a:xfrm>
            <a:off x="2189792" y="5825744"/>
            <a:ext cx="1506220" cy="162560"/>
          </a:xfrm>
          <a:prstGeom prst="rect">
            <a:avLst/>
          </a:prstGeom>
        </p:spPr>
        <p:txBody>
          <a:bodyPr vert="horz" wrap="square" lIns="0" tIns="12700" rIns="0" bIns="0" rtlCol="0">
            <a:spAutoFit/>
          </a:bodyPr>
          <a:lstStyle/>
          <a:p>
            <a:pPr marL="12700">
              <a:lnSpc>
                <a:spcPct val="100000"/>
              </a:lnSpc>
              <a:spcBef>
                <a:spcPts val="100"/>
              </a:spcBef>
            </a:pPr>
            <a:r>
              <a:rPr sz="900" spc="-10" dirty="0">
                <a:solidFill>
                  <a:srgbClr val="FFFFFF"/>
                </a:solidFill>
                <a:latin typeface="游ゴシック"/>
                <a:cs typeface="游ゴシック"/>
              </a:rPr>
              <a:t>https://</a:t>
            </a:r>
            <a:r>
              <a:rPr sz="900" spc="-10" dirty="0">
                <a:solidFill>
                  <a:srgbClr val="FFFFFF"/>
                </a:solidFill>
                <a:latin typeface="游ゴシック"/>
                <a:cs typeface="游ゴシック"/>
                <a:hlinkClick r:id="rId3"/>
              </a:rPr>
              <a:t>www.prodigy.energy</a:t>
            </a:r>
            <a:endParaRPr sz="900">
              <a:latin typeface="游ゴシック"/>
              <a:cs typeface="游ゴシック"/>
            </a:endParaRPr>
          </a:p>
        </p:txBody>
      </p:sp>
      <p:pic>
        <p:nvPicPr>
          <p:cNvPr id="6" name="object 6"/>
          <p:cNvPicPr/>
          <p:nvPr/>
        </p:nvPicPr>
        <p:blipFill>
          <a:blip r:embed="rId4" cstate="print"/>
          <a:stretch>
            <a:fillRect/>
          </a:stretch>
        </p:blipFill>
        <p:spPr>
          <a:xfrm>
            <a:off x="479375" y="2060848"/>
            <a:ext cx="3179220" cy="1983214"/>
          </a:xfrm>
          <a:prstGeom prst="rect">
            <a:avLst/>
          </a:prstGeom>
        </p:spPr>
      </p:pic>
      <p:sp>
        <p:nvSpPr>
          <p:cNvPr id="7" name="object 7"/>
          <p:cNvSpPr txBox="1"/>
          <p:nvPr/>
        </p:nvSpPr>
        <p:spPr>
          <a:xfrm>
            <a:off x="486107" y="3737864"/>
            <a:ext cx="3187065" cy="302895"/>
          </a:xfrm>
          <a:prstGeom prst="rect">
            <a:avLst/>
          </a:prstGeom>
        </p:spPr>
        <p:txBody>
          <a:bodyPr vert="horz" wrap="square" lIns="0" tIns="9525" rIns="0" bIns="0" rtlCol="0">
            <a:spAutoFit/>
          </a:bodyPr>
          <a:lstStyle/>
          <a:p>
            <a:pPr marL="12700" marR="5080">
              <a:lnSpc>
                <a:spcPct val="102200"/>
              </a:lnSpc>
              <a:spcBef>
                <a:spcPts val="75"/>
              </a:spcBef>
            </a:pPr>
            <a:r>
              <a:rPr sz="900" spc="-10" dirty="0">
                <a:solidFill>
                  <a:srgbClr val="FFFFFF"/>
                </a:solidFill>
                <a:latin typeface="游ゴシック"/>
                <a:cs typeface="游ゴシック"/>
              </a:rPr>
              <a:t>https://</a:t>
            </a:r>
            <a:r>
              <a:rPr sz="900" spc="-10" dirty="0">
                <a:solidFill>
                  <a:srgbClr val="FFFFFF"/>
                </a:solidFill>
                <a:latin typeface="游ゴシック"/>
                <a:cs typeface="游ゴシック"/>
                <a:hlinkClick r:id="rId5"/>
              </a:rPr>
              <a:t>www.neimagazine.com/news/newsrussias-ﬂoating-</a:t>
            </a:r>
            <a:r>
              <a:rPr sz="900" spc="-10" dirty="0">
                <a:solidFill>
                  <a:srgbClr val="FFFFFF"/>
                </a:solidFill>
                <a:latin typeface="游ゴシック"/>
                <a:cs typeface="游ゴシック"/>
              </a:rPr>
              <a:t> npp-supplies-heat-to-second-pevek-district-9877829</a:t>
            </a:r>
            <a:endParaRPr sz="900">
              <a:latin typeface="游ゴシック"/>
              <a:cs typeface="游ゴシック"/>
            </a:endParaRPr>
          </a:p>
        </p:txBody>
      </p:sp>
      <p:pic>
        <p:nvPicPr>
          <p:cNvPr id="8" name="object 8"/>
          <p:cNvPicPr/>
          <p:nvPr/>
        </p:nvPicPr>
        <p:blipFill>
          <a:blip r:embed="rId6" cstate="print"/>
          <a:stretch>
            <a:fillRect/>
          </a:stretch>
        </p:blipFill>
        <p:spPr>
          <a:xfrm>
            <a:off x="8040216" y="1936376"/>
            <a:ext cx="3405920" cy="1852664"/>
          </a:xfrm>
          <a:prstGeom prst="rect">
            <a:avLst/>
          </a:prstGeom>
        </p:spPr>
      </p:pic>
      <p:sp>
        <p:nvSpPr>
          <p:cNvPr id="9" name="object 9"/>
          <p:cNvSpPr txBox="1"/>
          <p:nvPr/>
        </p:nvSpPr>
        <p:spPr>
          <a:xfrm>
            <a:off x="9651286" y="3558032"/>
            <a:ext cx="1407160" cy="162560"/>
          </a:xfrm>
          <a:prstGeom prst="rect">
            <a:avLst/>
          </a:prstGeom>
        </p:spPr>
        <p:txBody>
          <a:bodyPr vert="horz" wrap="square" lIns="0" tIns="12700" rIns="0" bIns="0" rtlCol="0">
            <a:spAutoFit/>
          </a:bodyPr>
          <a:lstStyle/>
          <a:p>
            <a:pPr marL="12700">
              <a:lnSpc>
                <a:spcPct val="100000"/>
              </a:lnSpc>
              <a:spcBef>
                <a:spcPts val="100"/>
              </a:spcBef>
            </a:pPr>
            <a:r>
              <a:rPr sz="900" spc="-10" dirty="0">
                <a:solidFill>
                  <a:srgbClr val="FFFFFF"/>
                </a:solidFill>
                <a:latin typeface="游ゴシック"/>
                <a:cs typeface="游ゴシック"/>
              </a:rPr>
              <a:t>https://</a:t>
            </a:r>
            <a:r>
              <a:rPr sz="900" spc="-10" dirty="0">
                <a:solidFill>
                  <a:srgbClr val="FFFFFF"/>
                </a:solidFill>
                <a:latin typeface="游ゴシック"/>
                <a:cs typeface="游ゴシック"/>
                <a:hlinkClick r:id="rId7"/>
              </a:rPr>
              <a:t>www.seaborg.com</a:t>
            </a:r>
            <a:endParaRPr sz="900">
              <a:latin typeface="游ゴシック"/>
              <a:cs typeface="游ゴシック"/>
            </a:endParaRPr>
          </a:p>
        </p:txBody>
      </p:sp>
      <p:pic>
        <p:nvPicPr>
          <p:cNvPr id="10" name="object 10"/>
          <p:cNvPicPr/>
          <p:nvPr/>
        </p:nvPicPr>
        <p:blipFill>
          <a:blip r:embed="rId8" cstate="print"/>
          <a:stretch>
            <a:fillRect/>
          </a:stretch>
        </p:blipFill>
        <p:spPr>
          <a:xfrm>
            <a:off x="8087717" y="4198849"/>
            <a:ext cx="3485498" cy="1944215"/>
          </a:xfrm>
          <a:prstGeom prst="rect">
            <a:avLst/>
          </a:prstGeom>
        </p:spPr>
      </p:pic>
      <p:sp>
        <p:nvSpPr>
          <p:cNvPr id="11" name="object 11"/>
          <p:cNvSpPr txBox="1"/>
          <p:nvPr/>
        </p:nvSpPr>
        <p:spPr>
          <a:xfrm>
            <a:off x="10123577" y="5886703"/>
            <a:ext cx="1374140" cy="162560"/>
          </a:xfrm>
          <a:prstGeom prst="rect">
            <a:avLst/>
          </a:prstGeom>
        </p:spPr>
        <p:txBody>
          <a:bodyPr vert="horz" wrap="square" lIns="0" tIns="12700" rIns="0" bIns="0" rtlCol="0">
            <a:spAutoFit/>
          </a:bodyPr>
          <a:lstStyle/>
          <a:p>
            <a:pPr marL="12700">
              <a:lnSpc>
                <a:spcPct val="100000"/>
              </a:lnSpc>
              <a:spcBef>
                <a:spcPts val="100"/>
              </a:spcBef>
            </a:pPr>
            <a:r>
              <a:rPr sz="900" spc="-10" dirty="0">
                <a:solidFill>
                  <a:srgbClr val="FFFFFF"/>
                </a:solidFill>
                <a:latin typeface="游ゴシック"/>
                <a:cs typeface="游ゴシック"/>
              </a:rPr>
              <a:t>https://corepower.energy</a:t>
            </a:r>
            <a:endParaRPr sz="900">
              <a:latin typeface="游ゴシック"/>
              <a:cs typeface="游ゴシック"/>
            </a:endParaRPr>
          </a:p>
        </p:txBody>
      </p:sp>
      <p:pic>
        <p:nvPicPr>
          <p:cNvPr id="12" name="object 12"/>
          <p:cNvPicPr/>
          <p:nvPr/>
        </p:nvPicPr>
        <p:blipFill>
          <a:blip r:embed="rId9" cstate="print"/>
          <a:stretch>
            <a:fillRect/>
          </a:stretch>
        </p:blipFill>
        <p:spPr>
          <a:xfrm>
            <a:off x="4632088" y="1942095"/>
            <a:ext cx="2584056" cy="2366683"/>
          </a:xfrm>
          <a:prstGeom prst="rect">
            <a:avLst/>
          </a:prstGeom>
        </p:spPr>
      </p:pic>
      <p:sp>
        <p:nvSpPr>
          <p:cNvPr id="13" name="object 13"/>
          <p:cNvSpPr txBox="1"/>
          <p:nvPr/>
        </p:nvSpPr>
        <p:spPr>
          <a:xfrm>
            <a:off x="4630726" y="3954271"/>
            <a:ext cx="2741295" cy="660400"/>
          </a:xfrm>
          <a:prstGeom prst="rect">
            <a:avLst/>
          </a:prstGeom>
        </p:spPr>
        <p:txBody>
          <a:bodyPr vert="horz" wrap="square" lIns="0" tIns="12700" rIns="0" bIns="0" rtlCol="0">
            <a:spAutoFit/>
          </a:bodyPr>
          <a:lstStyle/>
          <a:p>
            <a:pPr marL="187960">
              <a:lnSpc>
                <a:spcPct val="100000"/>
              </a:lnSpc>
              <a:spcBef>
                <a:spcPts val="100"/>
              </a:spcBef>
            </a:pPr>
            <a:r>
              <a:rPr sz="900" spc="-10" dirty="0">
                <a:solidFill>
                  <a:srgbClr val="FFFFFF"/>
                </a:solidFill>
                <a:latin typeface="游ゴシック"/>
                <a:cs typeface="游ゴシック"/>
              </a:rPr>
              <a:t>https://</a:t>
            </a:r>
            <a:r>
              <a:rPr sz="900" spc="-10" dirty="0">
                <a:solidFill>
                  <a:srgbClr val="FFFFFF"/>
                </a:solidFill>
                <a:latin typeface="游ゴシック"/>
                <a:cs typeface="游ゴシック"/>
                <a:hlinkClick r:id="rId10"/>
              </a:rPr>
              <a:t>www.iaea.org/sites/default/ﬁles/21</a:t>
            </a:r>
            <a:endParaRPr sz="900">
              <a:latin typeface="游ゴシック"/>
              <a:cs typeface="游ゴシック"/>
            </a:endParaRPr>
          </a:p>
          <a:p>
            <a:pPr marL="187960" marR="271145">
              <a:lnSpc>
                <a:spcPct val="100000"/>
              </a:lnSpc>
              <a:spcBef>
                <a:spcPts val="20"/>
              </a:spcBef>
            </a:pPr>
            <a:r>
              <a:rPr sz="900" spc="-10" dirty="0">
                <a:solidFill>
                  <a:srgbClr val="FFFFFF"/>
                </a:solidFill>
                <a:latin typeface="游ゴシック"/>
                <a:cs typeface="游ゴシック"/>
              </a:rPr>
              <a:t>/07/iaea_webinar_marine- based_smrs_ofnp_m_golay_18may2021.pdf</a:t>
            </a:r>
            <a:endParaRPr sz="900">
              <a:latin typeface="游ゴシック"/>
              <a:cs typeface="游ゴシック"/>
            </a:endParaRPr>
          </a:p>
          <a:p>
            <a:pPr marL="12700">
              <a:lnSpc>
                <a:spcPct val="100000"/>
              </a:lnSpc>
              <a:spcBef>
                <a:spcPts val="55"/>
              </a:spcBef>
            </a:pPr>
            <a:r>
              <a:rPr sz="1400" spc="-10" dirty="0">
                <a:latin typeface="游ゴシック"/>
                <a:cs typeface="游ゴシック"/>
              </a:rPr>
              <a:t>MIT(US）</a:t>
            </a:r>
            <a:r>
              <a:rPr sz="1400" dirty="0">
                <a:latin typeface="游ゴシック"/>
                <a:cs typeface="游ゴシック"/>
              </a:rPr>
              <a:t>軽⽔炉、</a:t>
            </a:r>
            <a:r>
              <a:rPr sz="1400" spc="-10" dirty="0">
                <a:latin typeface="游ゴシック"/>
                <a:cs typeface="游ゴシック"/>
              </a:rPr>
              <a:t>300-1000MWe</a:t>
            </a:r>
            <a:endParaRPr sz="1400">
              <a:latin typeface="游ゴシック"/>
              <a:cs typeface="游ゴシック"/>
            </a:endParaRPr>
          </a:p>
        </p:txBody>
      </p:sp>
      <p:sp>
        <p:nvSpPr>
          <p:cNvPr id="14" name="object 14"/>
          <p:cNvSpPr txBox="1"/>
          <p:nvPr/>
        </p:nvSpPr>
        <p:spPr>
          <a:xfrm>
            <a:off x="7877889" y="3857244"/>
            <a:ext cx="3815715" cy="238760"/>
          </a:xfrm>
          <a:prstGeom prst="rect">
            <a:avLst/>
          </a:prstGeom>
        </p:spPr>
        <p:txBody>
          <a:bodyPr vert="horz" wrap="square" lIns="0" tIns="12700" rIns="0" bIns="0" rtlCol="0">
            <a:spAutoFit/>
          </a:bodyPr>
          <a:lstStyle/>
          <a:p>
            <a:pPr marL="12700">
              <a:lnSpc>
                <a:spcPct val="100000"/>
              </a:lnSpc>
              <a:spcBef>
                <a:spcPts val="100"/>
              </a:spcBef>
            </a:pPr>
            <a:r>
              <a:rPr sz="1400" spc="-10" dirty="0">
                <a:latin typeface="游ゴシック"/>
                <a:cs typeface="游ゴシック"/>
              </a:rPr>
              <a:t>Seaborg(</a:t>
            </a:r>
            <a:r>
              <a:rPr sz="1400" dirty="0">
                <a:latin typeface="游ゴシック"/>
                <a:cs typeface="游ゴシック"/>
              </a:rPr>
              <a:t>デンマーク）溶融塩炉、</a:t>
            </a:r>
            <a:r>
              <a:rPr sz="1400" spc="-10" dirty="0">
                <a:latin typeface="游ゴシック"/>
                <a:cs typeface="游ゴシック"/>
              </a:rPr>
              <a:t>200-800MWe</a:t>
            </a:r>
            <a:endParaRPr sz="1400">
              <a:latin typeface="游ゴシック"/>
              <a:cs typeface="游ゴシック"/>
            </a:endParaRPr>
          </a:p>
        </p:txBody>
      </p:sp>
      <p:sp>
        <p:nvSpPr>
          <p:cNvPr id="15" name="object 15"/>
          <p:cNvSpPr txBox="1"/>
          <p:nvPr/>
        </p:nvSpPr>
        <p:spPr>
          <a:xfrm>
            <a:off x="8009142" y="6213347"/>
            <a:ext cx="3500754" cy="238760"/>
          </a:xfrm>
          <a:prstGeom prst="rect">
            <a:avLst/>
          </a:prstGeom>
        </p:spPr>
        <p:txBody>
          <a:bodyPr vert="horz" wrap="square" lIns="0" tIns="12700" rIns="0" bIns="0" rtlCol="0">
            <a:spAutoFit/>
          </a:bodyPr>
          <a:lstStyle/>
          <a:p>
            <a:pPr marL="12700">
              <a:lnSpc>
                <a:spcPct val="100000"/>
              </a:lnSpc>
              <a:spcBef>
                <a:spcPts val="100"/>
              </a:spcBef>
            </a:pPr>
            <a:r>
              <a:rPr sz="1400" spc="-10" dirty="0">
                <a:latin typeface="游ゴシック"/>
                <a:cs typeface="游ゴシック"/>
              </a:rPr>
              <a:t>CorePower(UK）</a:t>
            </a:r>
            <a:r>
              <a:rPr sz="1400" dirty="0">
                <a:latin typeface="游ゴシック"/>
                <a:cs typeface="游ゴシック"/>
              </a:rPr>
              <a:t>、</a:t>
            </a:r>
            <a:r>
              <a:rPr sz="1400" dirty="0">
                <a:solidFill>
                  <a:srgbClr val="FF0000"/>
                </a:solidFill>
                <a:latin typeface="游ゴシック"/>
                <a:cs typeface="游ゴシック"/>
              </a:rPr>
              <a:t>⽇本企業が</a:t>
            </a:r>
            <a:r>
              <a:rPr sz="1400" spc="-10" dirty="0">
                <a:solidFill>
                  <a:srgbClr val="FF0000"/>
                </a:solidFill>
                <a:latin typeface="游ゴシック"/>
                <a:cs typeface="游ゴシック"/>
              </a:rPr>
              <a:t>100</a:t>
            </a:r>
            <a:r>
              <a:rPr sz="1400" spc="-15" dirty="0">
                <a:solidFill>
                  <a:srgbClr val="FF0000"/>
                </a:solidFill>
                <a:latin typeface="游ゴシック"/>
                <a:cs typeface="游ゴシック"/>
              </a:rPr>
              <a:t>億円出資</a:t>
            </a:r>
            <a:endParaRPr sz="1400">
              <a:latin typeface="游ゴシック"/>
              <a:cs typeface="游ゴシック"/>
            </a:endParaRPr>
          </a:p>
        </p:txBody>
      </p:sp>
      <p:sp>
        <p:nvSpPr>
          <p:cNvPr id="16" name="object 16"/>
          <p:cNvSpPr txBox="1"/>
          <p:nvPr/>
        </p:nvSpPr>
        <p:spPr>
          <a:xfrm>
            <a:off x="659922" y="4143755"/>
            <a:ext cx="3145790" cy="238760"/>
          </a:xfrm>
          <a:prstGeom prst="rect">
            <a:avLst/>
          </a:prstGeom>
        </p:spPr>
        <p:txBody>
          <a:bodyPr vert="horz" wrap="square" lIns="0" tIns="12700" rIns="0" bIns="0" rtlCol="0">
            <a:spAutoFit/>
          </a:bodyPr>
          <a:lstStyle/>
          <a:p>
            <a:pPr marL="12700">
              <a:lnSpc>
                <a:spcPct val="100000"/>
              </a:lnSpc>
              <a:spcBef>
                <a:spcPts val="100"/>
              </a:spcBef>
            </a:pPr>
            <a:r>
              <a:rPr sz="1400" spc="-10" dirty="0">
                <a:latin typeface="游ゴシック"/>
                <a:cs typeface="游ゴシック"/>
              </a:rPr>
              <a:t>Rosatom</a:t>
            </a:r>
            <a:r>
              <a:rPr sz="1400" spc="-5" dirty="0">
                <a:latin typeface="游ゴシック"/>
                <a:cs typeface="游ゴシック"/>
              </a:rPr>
              <a:t>(ロシア</a:t>
            </a:r>
            <a:r>
              <a:rPr sz="1400" dirty="0">
                <a:latin typeface="游ゴシック"/>
                <a:cs typeface="游ゴシック"/>
              </a:rPr>
              <a:t>）軽⽔炉、35MWe</a:t>
            </a:r>
            <a:r>
              <a:rPr sz="1400" spc="-35" dirty="0">
                <a:latin typeface="游ゴシック"/>
                <a:cs typeface="游ゴシック"/>
              </a:rPr>
              <a:t> </a:t>
            </a:r>
            <a:r>
              <a:rPr sz="1400" dirty="0">
                <a:latin typeface="游ゴシック"/>
                <a:cs typeface="游ゴシック"/>
              </a:rPr>
              <a:t>x</a:t>
            </a:r>
            <a:r>
              <a:rPr sz="1400" spc="-30" dirty="0">
                <a:latin typeface="游ゴシック"/>
                <a:cs typeface="游ゴシック"/>
              </a:rPr>
              <a:t> </a:t>
            </a:r>
            <a:r>
              <a:rPr sz="1400" spc="-50" dirty="0">
                <a:latin typeface="游ゴシック"/>
                <a:cs typeface="游ゴシック"/>
              </a:rPr>
              <a:t>2</a:t>
            </a:r>
            <a:endParaRPr sz="1400">
              <a:latin typeface="游ゴシック"/>
              <a:cs typeface="游ゴシック"/>
            </a:endParaRPr>
          </a:p>
        </p:txBody>
      </p:sp>
      <p:sp>
        <p:nvSpPr>
          <p:cNvPr id="17" name="object 17"/>
          <p:cNvSpPr txBox="1"/>
          <p:nvPr/>
        </p:nvSpPr>
        <p:spPr>
          <a:xfrm>
            <a:off x="669530" y="6067044"/>
            <a:ext cx="2905125" cy="238760"/>
          </a:xfrm>
          <a:prstGeom prst="rect">
            <a:avLst/>
          </a:prstGeom>
        </p:spPr>
        <p:txBody>
          <a:bodyPr vert="horz" wrap="square" lIns="0" tIns="12700" rIns="0" bIns="0" rtlCol="0">
            <a:spAutoFit/>
          </a:bodyPr>
          <a:lstStyle/>
          <a:p>
            <a:pPr marL="12700">
              <a:lnSpc>
                <a:spcPct val="100000"/>
              </a:lnSpc>
              <a:spcBef>
                <a:spcPts val="100"/>
              </a:spcBef>
            </a:pPr>
            <a:r>
              <a:rPr sz="1400" dirty="0">
                <a:latin typeface="游ゴシック"/>
                <a:cs typeface="游ゴシック"/>
              </a:rPr>
              <a:t>Prodigy</a:t>
            </a:r>
            <a:r>
              <a:rPr sz="1400" spc="-40" dirty="0">
                <a:latin typeface="游ゴシック"/>
                <a:cs typeface="游ゴシック"/>
              </a:rPr>
              <a:t> </a:t>
            </a:r>
            <a:r>
              <a:rPr sz="1400" dirty="0">
                <a:latin typeface="游ゴシック"/>
                <a:cs typeface="游ゴシック"/>
              </a:rPr>
              <a:t>Clear</a:t>
            </a:r>
            <a:r>
              <a:rPr sz="1400" spc="-35" dirty="0">
                <a:latin typeface="游ゴシック"/>
                <a:cs typeface="游ゴシック"/>
              </a:rPr>
              <a:t> </a:t>
            </a:r>
            <a:r>
              <a:rPr sz="1400" spc="-10" dirty="0">
                <a:latin typeface="游ゴシック"/>
                <a:cs typeface="游ゴシック"/>
              </a:rPr>
              <a:t>Energy</a:t>
            </a:r>
            <a:r>
              <a:rPr sz="1400" spc="-5" dirty="0">
                <a:latin typeface="游ゴシック"/>
                <a:cs typeface="游ゴシック"/>
              </a:rPr>
              <a:t>(カナダ</a:t>
            </a:r>
            <a:r>
              <a:rPr sz="1400" spc="-20" dirty="0">
                <a:latin typeface="游ゴシック"/>
                <a:cs typeface="游ゴシック"/>
              </a:rPr>
              <a:t>）SMR</a:t>
            </a:r>
            <a:endParaRPr sz="1400">
              <a:latin typeface="游ゴシック"/>
              <a:cs typeface="游ゴシック"/>
            </a:endParaRPr>
          </a:p>
        </p:txBody>
      </p:sp>
      <p:pic>
        <p:nvPicPr>
          <p:cNvPr id="18" name="object 18"/>
          <p:cNvPicPr/>
          <p:nvPr/>
        </p:nvPicPr>
        <p:blipFill>
          <a:blip r:embed="rId11" cstate="print"/>
          <a:stretch>
            <a:fillRect/>
          </a:stretch>
        </p:blipFill>
        <p:spPr>
          <a:xfrm>
            <a:off x="4259417" y="4668791"/>
            <a:ext cx="3384376" cy="1359298"/>
          </a:xfrm>
          <a:prstGeom prst="rect">
            <a:avLst/>
          </a:prstGeom>
        </p:spPr>
      </p:pic>
      <p:sp>
        <p:nvSpPr>
          <p:cNvPr id="19" name="object 19"/>
          <p:cNvSpPr txBox="1"/>
          <p:nvPr/>
        </p:nvSpPr>
        <p:spPr>
          <a:xfrm>
            <a:off x="4425109" y="6097523"/>
            <a:ext cx="2966720" cy="238760"/>
          </a:xfrm>
          <a:prstGeom prst="rect">
            <a:avLst/>
          </a:prstGeom>
        </p:spPr>
        <p:txBody>
          <a:bodyPr vert="horz" wrap="square" lIns="0" tIns="12700" rIns="0" bIns="0" rtlCol="0">
            <a:spAutoFit/>
          </a:bodyPr>
          <a:lstStyle/>
          <a:p>
            <a:pPr marL="12700">
              <a:lnSpc>
                <a:spcPct val="100000"/>
              </a:lnSpc>
              <a:spcBef>
                <a:spcPts val="100"/>
              </a:spcBef>
            </a:pPr>
            <a:r>
              <a:rPr sz="1400" dirty="0">
                <a:latin typeface="游ゴシック"/>
                <a:cs typeface="游ゴシック"/>
              </a:rPr>
              <a:t>KEPCO</a:t>
            </a:r>
            <a:r>
              <a:rPr sz="1400" spc="-30" dirty="0">
                <a:latin typeface="游ゴシック"/>
                <a:cs typeface="游ゴシック"/>
              </a:rPr>
              <a:t> </a:t>
            </a:r>
            <a:r>
              <a:rPr sz="1400" spc="-10" dirty="0">
                <a:latin typeface="游ゴシック"/>
                <a:cs typeface="游ゴシック"/>
              </a:rPr>
              <a:t>C&amp;E</a:t>
            </a:r>
            <a:r>
              <a:rPr sz="1400" spc="-5" dirty="0">
                <a:latin typeface="游ゴシック"/>
                <a:cs typeface="游ゴシック"/>
              </a:rPr>
              <a:t>(韓国</a:t>
            </a:r>
            <a:r>
              <a:rPr sz="1400" dirty="0">
                <a:latin typeface="游ゴシック"/>
                <a:cs typeface="游ゴシック"/>
              </a:rPr>
              <a:t>）軽⽔炉、</a:t>
            </a:r>
            <a:r>
              <a:rPr sz="1400" spc="-20" dirty="0">
                <a:latin typeface="游ゴシック"/>
                <a:cs typeface="游ゴシック"/>
              </a:rPr>
              <a:t>60MWe</a:t>
            </a:r>
            <a:endParaRPr sz="1400">
              <a:latin typeface="游ゴシック"/>
              <a:cs typeface="游ゴシック"/>
            </a:endParaRPr>
          </a:p>
        </p:txBody>
      </p:sp>
      <p:sp>
        <p:nvSpPr>
          <p:cNvPr id="22" name="object 22"/>
          <p:cNvSpPr txBox="1"/>
          <p:nvPr/>
        </p:nvSpPr>
        <p:spPr>
          <a:xfrm>
            <a:off x="8009142" y="6451112"/>
            <a:ext cx="1447800" cy="221615"/>
          </a:xfrm>
          <a:prstGeom prst="rect">
            <a:avLst/>
          </a:prstGeom>
        </p:spPr>
        <p:txBody>
          <a:bodyPr vert="horz" wrap="square" lIns="0" tIns="0" rIns="0" bIns="0" rtlCol="0">
            <a:spAutoFit/>
          </a:bodyPr>
          <a:lstStyle/>
          <a:p>
            <a:pPr marL="12700">
              <a:lnSpc>
                <a:spcPts val="1610"/>
              </a:lnSpc>
            </a:pPr>
            <a:r>
              <a:rPr sz="1400" spc="-10" dirty="0">
                <a:latin typeface="游ゴシック"/>
                <a:cs typeface="游ゴシック"/>
              </a:rPr>
              <a:t>溶融塩炉、移動⽤</a:t>
            </a:r>
            <a:endParaRPr sz="1400">
              <a:latin typeface="游ゴシック"/>
              <a:cs typeface="游ゴシック"/>
            </a:endParaRPr>
          </a:p>
        </p:txBody>
      </p:sp>
      <p:sp>
        <p:nvSpPr>
          <p:cNvPr id="20" name="object 20"/>
          <p:cNvSpPr txBox="1"/>
          <p:nvPr/>
        </p:nvSpPr>
        <p:spPr>
          <a:xfrm>
            <a:off x="4338157" y="5706871"/>
            <a:ext cx="3340735" cy="302895"/>
          </a:xfrm>
          <a:prstGeom prst="rect">
            <a:avLst/>
          </a:prstGeom>
        </p:spPr>
        <p:txBody>
          <a:bodyPr vert="horz" wrap="square" lIns="0" tIns="9525" rIns="0" bIns="0" rtlCol="0">
            <a:spAutoFit/>
          </a:bodyPr>
          <a:lstStyle/>
          <a:p>
            <a:pPr marL="12700" marR="5080">
              <a:lnSpc>
                <a:spcPct val="102200"/>
              </a:lnSpc>
              <a:spcBef>
                <a:spcPts val="75"/>
              </a:spcBef>
            </a:pPr>
            <a:r>
              <a:rPr sz="900" spc="-10" dirty="0">
                <a:solidFill>
                  <a:srgbClr val="FFFFFF"/>
                </a:solidFill>
                <a:latin typeface="游ゴシック"/>
                <a:cs typeface="游ゴシック"/>
              </a:rPr>
              <a:t>https://</a:t>
            </a:r>
            <a:r>
              <a:rPr sz="900" spc="-10" dirty="0">
                <a:solidFill>
                  <a:srgbClr val="FFFFFF"/>
                </a:solidFill>
                <a:latin typeface="游ゴシック"/>
                <a:cs typeface="游ゴシック"/>
                <a:hlinkClick r:id="rId12"/>
              </a:rPr>
              <a:t>www.iaea.org/sites/default/files/21/07/iaea_webinar_</a:t>
            </a:r>
            <a:r>
              <a:rPr sz="900" spc="-10" dirty="0">
                <a:solidFill>
                  <a:srgbClr val="FFFFFF"/>
                </a:solidFill>
                <a:latin typeface="游ゴシック"/>
                <a:cs typeface="游ゴシック"/>
              </a:rPr>
              <a:t> marine-based_smrs_bandi-60_bj_lee_18may2021.pdf</a:t>
            </a:r>
            <a:endParaRPr sz="900">
              <a:latin typeface="游ゴシック"/>
              <a:cs typeface="游ゴシック"/>
            </a:endParaRPr>
          </a:p>
        </p:txBody>
      </p:sp>
      <p:sp>
        <p:nvSpPr>
          <p:cNvPr id="21" name="object 21"/>
          <p:cNvSpPr txBox="1"/>
          <p:nvPr/>
        </p:nvSpPr>
        <p:spPr>
          <a:xfrm>
            <a:off x="1559496" y="692696"/>
            <a:ext cx="8929370" cy="1169670"/>
          </a:xfrm>
          <a:prstGeom prst="rect">
            <a:avLst/>
          </a:prstGeom>
          <a:ln w="6350">
            <a:solidFill>
              <a:srgbClr val="000000"/>
            </a:solidFill>
          </a:ln>
        </p:spPr>
        <p:txBody>
          <a:bodyPr vert="horz" wrap="square" lIns="0" tIns="19050" rIns="0" bIns="0" rtlCol="0">
            <a:spAutoFit/>
          </a:bodyPr>
          <a:lstStyle/>
          <a:p>
            <a:pPr marL="376555" indent="-285115">
              <a:lnSpc>
                <a:spcPct val="100000"/>
              </a:lnSpc>
              <a:spcBef>
                <a:spcPts val="150"/>
              </a:spcBef>
              <a:buClr>
                <a:srgbClr val="A6A6A6"/>
              </a:buClr>
              <a:buFont typeface="Wingdings"/>
              <a:buChar char=""/>
              <a:tabLst>
                <a:tab pos="376555" algn="l"/>
              </a:tabLst>
            </a:pPr>
            <a:r>
              <a:rPr sz="2000" dirty="0">
                <a:latin typeface="游ゴシック"/>
                <a:cs typeface="游ゴシック"/>
              </a:rPr>
              <a:t>世界中で浮体式原発の開発が始まりつつある（ロシアではすでに実⽤化</a:t>
            </a:r>
            <a:r>
              <a:rPr sz="2000" spc="-50" dirty="0">
                <a:latin typeface="游ゴシック"/>
                <a:cs typeface="游ゴシック"/>
              </a:rPr>
              <a:t>）</a:t>
            </a:r>
            <a:endParaRPr sz="2000">
              <a:latin typeface="游ゴシック"/>
              <a:cs typeface="游ゴシック"/>
            </a:endParaRPr>
          </a:p>
          <a:p>
            <a:pPr marL="376555" indent="-285115">
              <a:lnSpc>
                <a:spcPct val="100000"/>
              </a:lnSpc>
              <a:spcBef>
                <a:spcPts val="600"/>
              </a:spcBef>
              <a:buClr>
                <a:srgbClr val="A6A6A6"/>
              </a:buClr>
              <a:buFont typeface="Wingdings"/>
              <a:buChar char=""/>
              <a:tabLst>
                <a:tab pos="376555" algn="l"/>
              </a:tabLst>
            </a:pPr>
            <a:r>
              <a:rPr sz="2000" dirty="0">
                <a:latin typeface="游ゴシック"/>
                <a:cs typeface="游ゴシック"/>
              </a:rPr>
              <a:t>韓国はデンマークの</a:t>
            </a:r>
            <a:r>
              <a:rPr sz="2000" spc="-10" dirty="0">
                <a:latin typeface="游ゴシック"/>
                <a:cs typeface="游ゴシック"/>
              </a:rPr>
              <a:t>Seaborg</a:t>
            </a:r>
            <a:r>
              <a:rPr sz="2000" spc="-5" dirty="0">
                <a:latin typeface="游ゴシック"/>
                <a:cs typeface="游ゴシック"/>
              </a:rPr>
              <a:t>社と協⼒して浮体式原発を開発中</a:t>
            </a:r>
            <a:endParaRPr sz="2000">
              <a:latin typeface="游ゴシック"/>
              <a:cs typeface="游ゴシック"/>
            </a:endParaRPr>
          </a:p>
          <a:p>
            <a:pPr marL="376555" indent="-285115">
              <a:lnSpc>
                <a:spcPct val="100000"/>
              </a:lnSpc>
              <a:spcBef>
                <a:spcPts val="600"/>
              </a:spcBef>
              <a:buClr>
                <a:srgbClr val="A6A6A6"/>
              </a:buClr>
              <a:buFont typeface="Wingdings"/>
              <a:buChar char=""/>
              <a:tabLst>
                <a:tab pos="376555" algn="l"/>
              </a:tabLst>
            </a:pPr>
            <a:r>
              <a:rPr sz="2000" spc="-5" dirty="0">
                <a:latin typeface="游ゴシック"/>
                <a:cs typeface="游ゴシック"/>
              </a:rPr>
              <a:t>中国の浮体式原発の特許出願が活発化している</a:t>
            </a:r>
            <a:endParaRPr sz="2000">
              <a:latin typeface="游ゴシック"/>
              <a:cs typeface="游ゴシック"/>
            </a:endParaRPr>
          </a:p>
        </p:txBody>
      </p:sp>
      <p:sp>
        <p:nvSpPr>
          <p:cNvPr id="26" name="正方形/長方形 25">
            <a:extLst>
              <a:ext uri="{FF2B5EF4-FFF2-40B4-BE49-F238E27FC236}">
                <a16:creationId xmlns:a16="http://schemas.microsoft.com/office/drawing/2014/main" id="{36A100E8-E80C-5BE9-EDF8-0744D17FD495}"/>
              </a:ext>
            </a:extLst>
          </p:cNvPr>
          <p:cNvSpPr/>
          <p:nvPr/>
        </p:nvSpPr>
        <p:spPr>
          <a:xfrm>
            <a:off x="0" y="5693"/>
            <a:ext cx="12192000" cy="467858"/>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増えつつある浮体式原子力発電</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清水建設、世界最大級のSEP船が完成 大型洋上風車の建設に対応 | フォーサイドストーリー - 楽天ブログ">
            <a:extLst>
              <a:ext uri="{FF2B5EF4-FFF2-40B4-BE49-F238E27FC236}">
                <a16:creationId xmlns:a16="http://schemas.microsoft.com/office/drawing/2014/main" id="{0CDC00C2-744C-F52B-3CC4-5C9D22DBED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06813" y="524789"/>
            <a:ext cx="7578374" cy="6327518"/>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a:extLst>
              <a:ext uri="{FF2B5EF4-FFF2-40B4-BE49-F238E27FC236}">
                <a16:creationId xmlns:a16="http://schemas.microsoft.com/office/drawing/2014/main" id="{5ACAF26D-17A2-7614-6846-D85F99C072F0}"/>
              </a:ext>
            </a:extLst>
          </p:cNvPr>
          <p:cNvSpPr/>
          <p:nvPr/>
        </p:nvSpPr>
        <p:spPr>
          <a:xfrm>
            <a:off x="0" y="5693"/>
            <a:ext cx="12192000" cy="467858"/>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清水建設の作業用台船＠大型洋上風力対応</a:t>
            </a:r>
          </a:p>
        </p:txBody>
      </p:sp>
      <p:sp>
        <p:nvSpPr>
          <p:cNvPr id="2" name="テキスト ボックス 1">
            <a:extLst>
              <a:ext uri="{FF2B5EF4-FFF2-40B4-BE49-F238E27FC236}">
                <a16:creationId xmlns:a16="http://schemas.microsoft.com/office/drawing/2014/main" id="{83D5E600-83A0-F1AF-4BD2-69ED672DDFA0}"/>
              </a:ext>
            </a:extLst>
          </p:cNvPr>
          <p:cNvSpPr txBox="1"/>
          <p:nvPr/>
        </p:nvSpPr>
        <p:spPr>
          <a:xfrm>
            <a:off x="410636" y="3405970"/>
            <a:ext cx="1896177" cy="523220"/>
          </a:xfrm>
          <a:prstGeom prst="rect">
            <a:avLst/>
          </a:prstGeom>
          <a:noFill/>
        </p:spPr>
        <p:txBody>
          <a:bodyPr wrap="square" rtlCol="0">
            <a:spAutoFit/>
          </a:bodyPr>
          <a:lstStyle/>
          <a:p>
            <a:r>
              <a:rPr kumimoji="1" lang="en-US" altLang="ja-JP" sz="2800" dirty="0">
                <a:latin typeface="BIZ UDPゴシック" panose="020B0400000000000000" pitchFamily="50" charset="-128"/>
                <a:ea typeface="BIZ UDPゴシック" panose="020B0400000000000000" pitchFamily="50" charset="-128"/>
              </a:rPr>
              <a:t>500</a:t>
            </a:r>
            <a:r>
              <a:rPr kumimoji="1" lang="ja-JP" altLang="en-US" sz="2800" dirty="0">
                <a:latin typeface="BIZ UDPゴシック" panose="020B0400000000000000" pitchFamily="50" charset="-128"/>
                <a:ea typeface="BIZ UDPゴシック" panose="020B0400000000000000" pitchFamily="50" charset="-128"/>
              </a:rPr>
              <a:t>億円</a:t>
            </a:r>
          </a:p>
        </p:txBody>
      </p:sp>
    </p:spTree>
    <p:extLst>
      <p:ext uri="{BB962C8B-B14F-4D97-AF65-F5344CB8AC3E}">
        <p14:creationId xmlns:p14="http://schemas.microsoft.com/office/powerpoint/2010/main" val="1721594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26" name="テキスト ボックス 1"/>
          <p:cNvSpPr txBox="1">
            <a:spLocks noChangeArrowheads="1"/>
          </p:cNvSpPr>
          <p:nvPr/>
        </p:nvSpPr>
        <p:spPr bwMode="auto">
          <a:xfrm>
            <a:off x="4357121" y="754440"/>
            <a:ext cx="754440" cy="253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ctr">
              <a:spcBef>
                <a:spcPct val="0"/>
              </a:spcBef>
              <a:buFontTx/>
              <a:buNone/>
            </a:pPr>
            <a:r>
              <a:rPr lang="en-US" altLang="ja-JP" sz="1048">
                <a:latin typeface="Meiryo UI" panose="020B0604030504040204" pitchFamily="50" charset="-128"/>
                <a:ea typeface="Meiryo UI" panose="020B0604030504040204" pitchFamily="50" charset="-128"/>
              </a:rPr>
              <a:t>2016</a:t>
            </a:r>
            <a:r>
              <a:rPr lang="ja-JP" altLang="en-US" sz="1048">
                <a:latin typeface="Meiryo UI" panose="020B0604030504040204" pitchFamily="50" charset="-128"/>
                <a:ea typeface="Meiryo UI" panose="020B0604030504040204" pitchFamily="50" charset="-128"/>
              </a:rPr>
              <a:t>年</a:t>
            </a:r>
          </a:p>
        </p:txBody>
      </p:sp>
      <p:sp>
        <p:nvSpPr>
          <p:cNvPr id="32" name="Rectangle 14"/>
          <p:cNvSpPr>
            <a:spLocks noChangeArrowheads="1"/>
          </p:cNvSpPr>
          <p:nvPr/>
        </p:nvSpPr>
        <p:spPr bwMode="auto">
          <a:xfrm>
            <a:off x="5551713" y="548667"/>
            <a:ext cx="6544489" cy="1230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nchor="ctr">
            <a:spAutoFit/>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buFontTx/>
              <a:buNone/>
            </a:pPr>
            <a:r>
              <a:rPr lang="en-US" altLang="ja-JP" sz="1800" u="none" dirty="0"/>
              <a:t>◆</a:t>
            </a:r>
            <a:r>
              <a:rPr lang="ja-JP" altLang="en-US" sz="1800" b="1" u="none" dirty="0"/>
              <a:t>実体写真</a:t>
            </a:r>
            <a:r>
              <a:rPr lang="ja-JP" altLang="en-US" sz="1800" u="none" dirty="0"/>
              <a:t>：運転直前の</a:t>
            </a:r>
            <a:r>
              <a:rPr lang="ja-JP" altLang="en-US" sz="1800" b="1" u="none" dirty="0"/>
              <a:t>熔融塩実験炉</a:t>
            </a:r>
            <a:r>
              <a:rPr lang="ja-JP" altLang="en-US" sz="1800" u="none" dirty="0"/>
              <a:t>　</a:t>
            </a:r>
            <a:endParaRPr lang="en-US" altLang="ja-JP" sz="1800" u="none" dirty="0"/>
          </a:p>
          <a:p>
            <a:pPr eaLnBrk="1" hangingPunct="1">
              <a:spcBef>
                <a:spcPct val="0"/>
              </a:spcBef>
              <a:buFontTx/>
              <a:buNone/>
            </a:pPr>
            <a:r>
              <a:rPr lang="ja-JP" altLang="en-US" sz="1800" u="none" dirty="0"/>
              <a:t>　</a:t>
            </a:r>
            <a:r>
              <a:rPr lang="en-US" altLang="ja-JP" sz="1800" u="none" dirty="0"/>
              <a:t>MSRE</a:t>
            </a:r>
            <a:r>
              <a:rPr lang="ja-JP" altLang="en-US" sz="1800" u="none" dirty="0"/>
              <a:t>の炉格納室内部。</a:t>
            </a:r>
            <a:endParaRPr lang="en-US" altLang="ja-JP" sz="1800" u="none" dirty="0"/>
          </a:p>
          <a:p>
            <a:pPr eaLnBrk="1" hangingPunct="1">
              <a:spcBef>
                <a:spcPct val="0"/>
              </a:spcBef>
              <a:buFontTx/>
              <a:buNone/>
            </a:pPr>
            <a:r>
              <a:rPr lang="ja-JP" altLang="en-US" sz="1800" u="none" dirty="0"/>
              <a:t>米国オークリッジ研究所で</a:t>
            </a:r>
            <a:r>
              <a:rPr lang="en-US" altLang="ja-JP" sz="2000" b="1" u="none" dirty="0"/>
              <a:t>1965</a:t>
            </a:r>
            <a:r>
              <a:rPr lang="ja-JP" altLang="en-US" sz="2000" b="1" u="none" dirty="0"/>
              <a:t>～</a:t>
            </a:r>
            <a:r>
              <a:rPr lang="en-US" altLang="ja-JP" sz="2000" b="1" u="none" dirty="0"/>
              <a:t>1969</a:t>
            </a:r>
            <a:r>
              <a:rPr lang="ja-JP" altLang="en-US" sz="1800" u="none" dirty="0"/>
              <a:t>年末の４年間、</a:t>
            </a:r>
            <a:r>
              <a:rPr lang="ja-JP" altLang="en-US" sz="1800" b="1" u="none" dirty="0">
                <a:solidFill>
                  <a:srgbClr val="FF0000"/>
                </a:solidFill>
              </a:rPr>
              <a:t>無事故</a:t>
            </a:r>
            <a:r>
              <a:rPr lang="ja-JP" altLang="en-US" sz="1800" b="1" u="none" dirty="0"/>
              <a:t>で運転</a:t>
            </a:r>
            <a:r>
              <a:rPr lang="ja-JP" altLang="en-US" sz="1800" u="none" dirty="0"/>
              <a:t>され研究開発に成功。</a:t>
            </a:r>
          </a:p>
        </p:txBody>
      </p:sp>
      <p:graphicFrame>
        <p:nvGraphicFramePr>
          <p:cNvPr id="33" name="Object 15"/>
          <p:cNvGraphicFramePr>
            <a:graphicFrameLocks noChangeAspect="1"/>
          </p:cNvGraphicFramePr>
          <p:nvPr>
            <p:extLst>
              <p:ext uri="{D42A27DB-BD31-4B8C-83A1-F6EECF244321}">
                <p14:modId xmlns:p14="http://schemas.microsoft.com/office/powerpoint/2010/main" val="4220721157"/>
              </p:ext>
            </p:extLst>
          </p:nvPr>
        </p:nvGraphicFramePr>
        <p:xfrm>
          <a:off x="5551714" y="1962151"/>
          <a:ext cx="6467797" cy="4347182"/>
        </p:xfrm>
        <a:graphic>
          <a:graphicData uri="http://schemas.openxmlformats.org/presentationml/2006/ole">
            <mc:AlternateContent xmlns:mc="http://schemas.openxmlformats.org/markup-compatibility/2006">
              <mc:Choice xmlns:v="urn:schemas-microsoft-com:vml" Requires="v">
                <p:oleObj name="ビットマップ イメージ" r:id="rId2" imgW="3580952" imgH="2542857" progId="PBrush">
                  <p:embed/>
                </p:oleObj>
              </mc:Choice>
              <mc:Fallback>
                <p:oleObj name="ビットマップ イメージ" r:id="rId2" imgW="3580952" imgH="2542857" progId="PBrush">
                  <p:embed/>
                  <p:pic>
                    <p:nvPicPr>
                      <p:cNvPr id="33" name="Object 1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51714" y="1962151"/>
                        <a:ext cx="6467797" cy="4347182"/>
                      </a:xfrm>
                      <a:prstGeom prst="rect">
                        <a:avLst/>
                      </a:prstGeom>
                      <a:noFill/>
                      <a:ln>
                        <a:noFill/>
                      </a:ln>
                    </p:spPr>
                  </p:pic>
                </p:oleObj>
              </mc:Fallback>
            </mc:AlternateContent>
          </a:graphicData>
        </a:graphic>
      </p:graphicFrame>
      <p:pic>
        <p:nvPicPr>
          <p:cNvPr id="34" name="Picture 1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5797" y="747713"/>
            <a:ext cx="5334001" cy="4911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Rectangle 17"/>
          <p:cNvSpPr>
            <a:spLocks noChangeArrowheads="1"/>
          </p:cNvSpPr>
          <p:nvPr/>
        </p:nvSpPr>
        <p:spPr bwMode="auto">
          <a:xfrm>
            <a:off x="1145627" y="5534025"/>
            <a:ext cx="8283575" cy="132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nchor="ctr">
            <a:spAutoFit/>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eaLnBrk="1" hangingPunct="1">
              <a:spcBef>
                <a:spcPct val="0"/>
              </a:spcBef>
              <a:buFontTx/>
              <a:buNone/>
            </a:pPr>
            <a:endParaRPr lang="en-US" altLang="ja-JP" sz="2400" b="1" u="none"/>
          </a:p>
          <a:p>
            <a:pPr eaLnBrk="1" hangingPunct="1">
              <a:spcBef>
                <a:spcPct val="0"/>
              </a:spcBef>
              <a:buFontTx/>
              <a:buNone/>
            </a:pPr>
            <a:endParaRPr lang="en-US" altLang="ja-JP" sz="2400" b="1" u="none"/>
          </a:p>
          <a:p>
            <a:pPr eaLnBrk="1" hangingPunct="1">
              <a:spcBef>
                <a:spcPct val="0"/>
              </a:spcBef>
              <a:buFontTx/>
              <a:buNone/>
            </a:pPr>
            <a:r>
              <a:rPr lang="ja-JP" altLang="en-US" sz="2400" b="1" u="none"/>
              <a:t>　</a:t>
            </a:r>
            <a:r>
              <a:rPr lang="ja-JP" altLang="en-US" b="1" u="none"/>
              <a:t>熔融塩実験炉　</a:t>
            </a:r>
            <a:r>
              <a:rPr lang="en-US" altLang="ja-JP" b="1" u="none">
                <a:solidFill>
                  <a:srgbClr val="FF0000"/>
                </a:solidFill>
              </a:rPr>
              <a:t>MSRE</a:t>
            </a:r>
            <a:r>
              <a:rPr lang="ja-JP" altLang="en-US" sz="2800" b="1" u="none"/>
              <a:t>（米国オークリッジ研究所）</a:t>
            </a:r>
          </a:p>
        </p:txBody>
      </p:sp>
      <p:sp>
        <p:nvSpPr>
          <p:cNvPr id="2" name="正方形/長方形 1">
            <a:extLst>
              <a:ext uri="{FF2B5EF4-FFF2-40B4-BE49-F238E27FC236}">
                <a16:creationId xmlns:a16="http://schemas.microsoft.com/office/drawing/2014/main" id="{D340570E-CA38-6415-445C-78991311E051}"/>
              </a:ext>
            </a:extLst>
          </p:cNvPr>
          <p:cNvSpPr/>
          <p:nvPr/>
        </p:nvSpPr>
        <p:spPr>
          <a:xfrm>
            <a:off x="0" y="5693"/>
            <a:ext cx="12192000" cy="467858"/>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溶融塩炉開発：航空機搭載</a:t>
            </a:r>
          </a:p>
        </p:txBody>
      </p:sp>
    </p:spTree>
    <p:extLst>
      <p:ext uri="{BB962C8B-B14F-4D97-AF65-F5344CB8AC3E}">
        <p14:creationId xmlns:p14="http://schemas.microsoft.com/office/powerpoint/2010/main" val="26715260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a:extLst>
              <a:ext uri="{FF2B5EF4-FFF2-40B4-BE49-F238E27FC236}">
                <a16:creationId xmlns:a16="http://schemas.microsoft.com/office/drawing/2014/main" id="{2192B1D5-EE93-F6DB-5A1A-5D57015D20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24167" y="523220"/>
            <a:ext cx="4281842" cy="633478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a:extLst>
              <a:ext uri="{FF2B5EF4-FFF2-40B4-BE49-F238E27FC236}">
                <a16:creationId xmlns:a16="http://schemas.microsoft.com/office/drawing/2014/main" id="{D3B20E70-3488-43E1-9864-64CCA05178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2310" y="1493581"/>
            <a:ext cx="3665867" cy="4533456"/>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a:extLst>
              <a:ext uri="{FF2B5EF4-FFF2-40B4-BE49-F238E27FC236}">
                <a16:creationId xmlns:a16="http://schemas.microsoft.com/office/drawing/2014/main" id="{459A1E84-2245-4A86-AE7B-942E61634079}"/>
              </a:ext>
            </a:extLst>
          </p:cNvPr>
          <p:cNvSpPr txBox="1"/>
          <p:nvPr/>
        </p:nvSpPr>
        <p:spPr>
          <a:xfrm>
            <a:off x="1" y="5996409"/>
            <a:ext cx="4416474" cy="646331"/>
          </a:xfrm>
          <a:prstGeom prst="rect">
            <a:avLst/>
          </a:prstGeom>
          <a:noFill/>
        </p:spPr>
        <p:txBody>
          <a:bodyPr wrap="square">
            <a:spAutoFit/>
          </a:bodyPr>
          <a:lstStyle/>
          <a:p>
            <a:pPr algn="ctr"/>
            <a:r>
              <a:rPr lang="en-US" altLang="ja-JP" b="1" i="0" dirty="0">
                <a:solidFill>
                  <a:srgbClr val="000000"/>
                </a:solidFill>
                <a:effectLst/>
                <a:latin typeface="Amasis MT Pro Black" panose="02040A04050005020304" pitchFamily="18" charset="0"/>
              </a:rPr>
              <a:t>Aircraft Reactor Experiment</a:t>
            </a:r>
          </a:p>
          <a:p>
            <a:pPr algn="ctr"/>
            <a:r>
              <a:rPr lang="en-US" altLang="ja-JP" b="1" i="0" dirty="0">
                <a:solidFill>
                  <a:srgbClr val="000000"/>
                </a:solidFill>
                <a:effectLst/>
                <a:latin typeface="Amasis MT Pro Black" panose="02040A04050005020304" pitchFamily="18" charset="0"/>
              </a:rPr>
              <a:t> (ARE)</a:t>
            </a:r>
            <a:r>
              <a:rPr lang="en-US" altLang="ja-JP" b="0" i="0" dirty="0">
                <a:solidFill>
                  <a:srgbClr val="000000"/>
                </a:solidFill>
                <a:effectLst/>
                <a:latin typeface="Amasis MT Pro Black" panose="02040A04050005020304" pitchFamily="18" charset="0"/>
              </a:rPr>
              <a:t> </a:t>
            </a:r>
            <a:endParaRPr lang="ja-JP" altLang="en-US" dirty="0">
              <a:latin typeface="Amasis MT Pro Black" panose="02040A04050005020304" pitchFamily="18" charset="0"/>
            </a:endParaRPr>
          </a:p>
        </p:txBody>
      </p:sp>
      <p:sp>
        <p:nvSpPr>
          <p:cNvPr id="6" name="テキスト ボックス 5">
            <a:extLst>
              <a:ext uri="{FF2B5EF4-FFF2-40B4-BE49-F238E27FC236}">
                <a16:creationId xmlns:a16="http://schemas.microsoft.com/office/drawing/2014/main" id="{3A35444A-0037-4B9D-982B-B3842A00F37F}"/>
              </a:ext>
            </a:extLst>
          </p:cNvPr>
          <p:cNvSpPr txBox="1"/>
          <p:nvPr/>
        </p:nvSpPr>
        <p:spPr>
          <a:xfrm rot="16200000">
            <a:off x="-2062943" y="3626596"/>
            <a:ext cx="4588895" cy="261610"/>
          </a:xfrm>
          <a:prstGeom prst="rect">
            <a:avLst/>
          </a:prstGeom>
          <a:noFill/>
        </p:spPr>
        <p:txBody>
          <a:bodyPr wrap="square">
            <a:spAutoFit/>
          </a:bodyPr>
          <a:lstStyle/>
          <a:p>
            <a:r>
              <a:rPr lang="en-US" altLang="ja-JP" sz="1050" dirty="0">
                <a:latin typeface="Amasis MT Pro Medium" panose="02040604050005020304" pitchFamily="18" charset="0"/>
              </a:rPr>
              <a:t>https://energyeducation.ca/encyclopedia/Aircraft_reactor_experiment</a:t>
            </a:r>
            <a:endParaRPr lang="ja-JP" altLang="en-US" sz="1050" dirty="0">
              <a:latin typeface="Amasis MT Pro Medium" panose="02040604050005020304" pitchFamily="18" charset="0"/>
            </a:endParaRPr>
          </a:p>
        </p:txBody>
      </p:sp>
      <p:sp>
        <p:nvSpPr>
          <p:cNvPr id="7" name="テキスト ボックス 6">
            <a:extLst>
              <a:ext uri="{FF2B5EF4-FFF2-40B4-BE49-F238E27FC236}">
                <a16:creationId xmlns:a16="http://schemas.microsoft.com/office/drawing/2014/main" id="{BC516616-B445-4193-8765-4AB65F8CCE39}"/>
              </a:ext>
            </a:extLst>
          </p:cNvPr>
          <p:cNvSpPr txBox="1"/>
          <p:nvPr/>
        </p:nvSpPr>
        <p:spPr>
          <a:xfrm>
            <a:off x="0" y="0"/>
            <a:ext cx="12192000" cy="523220"/>
          </a:xfrm>
          <a:prstGeom prst="rect">
            <a:avLst/>
          </a:prstGeom>
          <a:solidFill>
            <a:srgbClr val="052F61"/>
          </a:solidFill>
        </p:spPr>
        <p:txBody>
          <a:bodyPr wrap="square" rtlCol="0" anchor="ctr">
            <a:spAutoFit/>
          </a:bodyPr>
          <a:lstStyle/>
          <a:p>
            <a:pPr algn="ctr"/>
            <a:r>
              <a:rPr lang="ja-JP" altLang="en-US" sz="2800" spc="-10" dirty="0">
                <a:solidFill>
                  <a:schemeClr val="bg1"/>
                </a:solidFill>
                <a:latin typeface="UD デジタル 教科書体 NK-B" panose="02020700000000000000" pitchFamily="18" charset="-128"/>
                <a:ea typeface="UD デジタル 教科書体 NK-B" panose="02020700000000000000" pitchFamily="18" charset="-128"/>
              </a:rPr>
              <a:t>熱</a:t>
            </a:r>
            <a:r>
              <a:rPr lang="ja-JP" altLang="en-US" sz="2800" spc="-10" dirty="0">
                <a:solidFill>
                  <a:srgbClr val="FF0000"/>
                </a:solidFill>
                <a:latin typeface="UD デジタル 教科書体 NK-B" panose="02020700000000000000" pitchFamily="18" charset="-128"/>
                <a:ea typeface="UD デジタル 教科書体 NK-B" panose="02020700000000000000" pitchFamily="18" charset="-128"/>
              </a:rPr>
              <a:t>核</a:t>
            </a:r>
            <a:r>
              <a:rPr lang="ja-JP" altLang="en-US" sz="2800" spc="-10" dirty="0">
                <a:solidFill>
                  <a:schemeClr val="bg1"/>
                </a:solidFill>
                <a:latin typeface="UD デジタル 教科書体 NK-B" panose="02020700000000000000" pitchFamily="18" charset="-128"/>
                <a:ea typeface="UD デジタル 教科書体 NK-B" panose="02020700000000000000" pitchFamily="18" charset="-128"/>
              </a:rPr>
              <a:t>推進ロケット・エンジン</a:t>
            </a:r>
            <a:endParaRPr kumimoji="1" lang="ja-JP" altLang="en-US" sz="2800" b="1" dirty="0">
              <a:solidFill>
                <a:schemeClr val="bg1"/>
              </a:solidFill>
              <a:latin typeface="UD デジタル 教科書体 NK-B" panose="02020700000000000000" pitchFamily="18" charset="-128"/>
              <a:ea typeface="UD デジタル 教科書体 NK-B" panose="02020700000000000000" pitchFamily="18" charset="-128"/>
            </a:endParaRPr>
          </a:p>
        </p:txBody>
      </p:sp>
      <p:sp>
        <p:nvSpPr>
          <p:cNvPr id="2" name="テキスト ボックス 1">
            <a:extLst>
              <a:ext uri="{FF2B5EF4-FFF2-40B4-BE49-F238E27FC236}">
                <a16:creationId xmlns:a16="http://schemas.microsoft.com/office/drawing/2014/main" id="{03204564-11CD-47D4-9D54-7A43776C2A8A}"/>
              </a:ext>
            </a:extLst>
          </p:cNvPr>
          <p:cNvSpPr txBox="1"/>
          <p:nvPr/>
        </p:nvSpPr>
        <p:spPr>
          <a:xfrm>
            <a:off x="623921" y="838958"/>
            <a:ext cx="2907564" cy="646331"/>
          </a:xfrm>
          <a:prstGeom prst="rect">
            <a:avLst/>
          </a:prstGeom>
          <a:noFill/>
        </p:spPr>
        <p:txBody>
          <a:bodyPr wrap="square" rtlCol="0">
            <a:spAutoFit/>
          </a:bodyPr>
          <a:lstStyle/>
          <a:p>
            <a:pPr algn="ctr"/>
            <a:r>
              <a:rPr kumimoji="1" lang="en-US" altLang="ja-JP" dirty="0">
                <a:latin typeface="BIZ UDPゴシック" panose="020B0400000000000000" pitchFamily="50" charset="-128"/>
                <a:ea typeface="BIZ UDPゴシック" panose="020B0400000000000000" pitchFamily="50" charset="-128"/>
              </a:rPr>
              <a:t>1950</a:t>
            </a:r>
            <a:r>
              <a:rPr kumimoji="1" lang="ja-JP" altLang="en-US" dirty="0">
                <a:latin typeface="BIZ UDPゴシック" panose="020B0400000000000000" pitchFamily="50" charset="-128"/>
                <a:ea typeface="BIZ UDPゴシック" panose="020B0400000000000000" pitchFamily="50" charset="-128"/>
              </a:rPr>
              <a:t>年に構想された</a:t>
            </a:r>
            <a:endParaRPr kumimoji="1" lang="en-US" altLang="ja-JP" dirty="0">
              <a:latin typeface="BIZ UDPゴシック" panose="020B0400000000000000" pitchFamily="50" charset="-128"/>
              <a:ea typeface="BIZ UDPゴシック" panose="020B0400000000000000" pitchFamily="50" charset="-128"/>
            </a:endParaRPr>
          </a:p>
          <a:p>
            <a:pPr algn="ctr"/>
            <a:r>
              <a:rPr kumimoji="1" lang="ja-JP" altLang="en-US" dirty="0">
                <a:latin typeface="BIZ UDPゴシック" panose="020B0400000000000000" pitchFamily="50" charset="-128"/>
                <a:ea typeface="BIZ UDPゴシック" panose="020B0400000000000000" pitchFamily="50" charset="-128"/>
              </a:rPr>
              <a:t>航空機向け</a:t>
            </a:r>
            <a:r>
              <a:rPr kumimoji="1" lang="ja-JP" altLang="en-US" dirty="0">
                <a:solidFill>
                  <a:srgbClr val="C00000"/>
                </a:solidFill>
                <a:latin typeface="BIZ UDPゴシック" panose="020B0400000000000000" pitchFamily="50" charset="-128"/>
                <a:ea typeface="BIZ UDPゴシック" panose="020B0400000000000000" pitchFamily="50" charset="-128"/>
              </a:rPr>
              <a:t>溶融塩炉</a:t>
            </a:r>
          </a:p>
        </p:txBody>
      </p:sp>
      <p:pic>
        <p:nvPicPr>
          <p:cNvPr id="9" name="object 7">
            <a:extLst>
              <a:ext uri="{FF2B5EF4-FFF2-40B4-BE49-F238E27FC236}">
                <a16:creationId xmlns:a16="http://schemas.microsoft.com/office/drawing/2014/main" id="{F6521F5A-4006-4E6D-AF9E-01B3C9112724}"/>
              </a:ext>
            </a:extLst>
          </p:cNvPr>
          <p:cNvPicPr/>
          <p:nvPr/>
        </p:nvPicPr>
        <p:blipFill>
          <a:blip r:embed="rId4" cstate="print"/>
          <a:stretch>
            <a:fillRect/>
          </a:stretch>
        </p:blipFill>
        <p:spPr>
          <a:xfrm>
            <a:off x="4235064" y="1046440"/>
            <a:ext cx="3771900" cy="4980597"/>
          </a:xfrm>
          <a:prstGeom prst="rect">
            <a:avLst/>
          </a:prstGeom>
        </p:spPr>
      </p:pic>
      <p:sp>
        <p:nvSpPr>
          <p:cNvPr id="10" name="テキスト ボックス 9">
            <a:extLst>
              <a:ext uri="{FF2B5EF4-FFF2-40B4-BE49-F238E27FC236}">
                <a16:creationId xmlns:a16="http://schemas.microsoft.com/office/drawing/2014/main" id="{4C0CDF65-6D8B-4251-9671-C7F5158B10A2}"/>
              </a:ext>
            </a:extLst>
          </p:cNvPr>
          <p:cNvSpPr txBox="1"/>
          <p:nvPr/>
        </p:nvSpPr>
        <p:spPr>
          <a:xfrm>
            <a:off x="4642218" y="615536"/>
            <a:ext cx="2907564" cy="369332"/>
          </a:xfrm>
          <a:prstGeom prst="rect">
            <a:avLst/>
          </a:prstGeom>
          <a:noFill/>
        </p:spPr>
        <p:txBody>
          <a:bodyPr wrap="square" rtlCol="0">
            <a:spAutoFit/>
          </a:bodyPr>
          <a:lstStyle/>
          <a:p>
            <a:pPr algn="ctr"/>
            <a:r>
              <a:rPr kumimoji="1" lang="en-US" altLang="ja-JP" dirty="0">
                <a:latin typeface="BIZ UDPゴシック" panose="020B0400000000000000" pitchFamily="50" charset="-128"/>
                <a:ea typeface="BIZ UDPゴシック" panose="020B0400000000000000" pitchFamily="50" charset="-128"/>
              </a:rPr>
              <a:t>19</a:t>
            </a:r>
            <a:r>
              <a:rPr kumimoji="1" lang="ja-JP" altLang="en-US" dirty="0">
                <a:latin typeface="BIZ UDPゴシック" panose="020B0400000000000000" pitchFamily="50" charset="-128"/>
                <a:ea typeface="BIZ UDPゴシック" panose="020B0400000000000000" pitchFamily="50" charset="-128"/>
              </a:rPr>
              <a:t>７</a:t>
            </a:r>
            <a:r>
              <a:rPr kumimoji="1" lang="en-US" altLang="ja-JP" dirty="0">
                <a:latin typeface="BIZ UDPゴシック" panose="020B0400000000000000" pitchFamily="50" charset="-128"/>
                <a:ea typeface="BIZ UDPゴシック" panose="020B0400000000000000" pitchFamily="50" charset="-128"/>
              </a:rPr>
              <a:t>0</a:t>
            </a:r>
            <a:r>
              <a:rPr kumimoji="1" lang="ja-JP" altLang="en-US" dirty="0">
                <a:latin typeface="BIZ UDPゴシック" panose="020B0400000000000000" pitchFamily="50" charset="-128"/>
                <a:ea typeface="BIZ UDPゴシック" panose="020B0400000000000000" pitchFamily="50" charset="-128"/>
              </a:rPr>
              <a:t>年の熱核エンジン</a:t>
            </a:r>
            <a:endParaRPr kumimoji="1" lang="ja-JP" altLang="en-US" dirty="0">
              <a:solidFill>
                <a:srgbClr val="C00000"/>
              </a:solidFill>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25843346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2"/>
          <p:cNvSpPr/>
          <p:nvPr/>
        </p:nvSpPr>
        <p:spPr>
          <a:xfrm>
            <a:off x="4809893" y="737203"/>
            <a:ext cx="7382107" cy="5653870"/>
          </a:xfrm>
          <a:prstGeom prst="rect">
            <a:avLst/>
          </a:prstGeom>
          <a:blipFill>
            <a:blip r:embed="rId2" cstate="print"/>
            <a:stretch>
              <a:fillRect/>
            </a:stretch>
          </a:blipFill>
        </p:spPr>
        <p:txBody>
          <a:bodyPr wrap="square" lIns="0" tIns="0" rIns="0" bIns="0" rtlCol="0"/>
          <a:lstStyle/>
          <a:p>
            <a:endParaRPr sz="1634"/>
          </a:p>
        </p:txBody>
      </p:sp>
      <p:pic>
        <p:nvPicPr>
          <p:cNvPr id="2" name="図 1"/>
          <p:cNvPicPr>
            <a:picLocks noChangeAspect="1"/>
          </p:cNvPicPr>
          <p:nvPr/>
        </p:nvPicPr>
        <p:blipFill>
          <a:blip r:embed="rId3"/>
          <a:stretch>
            <a:fillRect/>
          </a:stretch>
        </p:blipFill>
        <p:spPr>
          <a:xfrm>
            <a:off x="74970" y="1907172"/>
            <a:ext cx="4734923" cy="4328809"/>
          </a:xfrm>
          <a:prstGeom prst="rect">
            <a:avLst/>
          </a:prstGeom>
        </p:spPr>
      </p:pic>
      <p:sp>
        <p:nvSpPr>
          <p:cNvPr id="3" name="正方形/長方形 2"/>
          <p:cNvSpPr/>
          <p:nvPr/>
        </p:nvSpPr>
        <p:spPr>
          <a:xfrm>
            <a:off x="35614" y="970274"/>
            <a:ext cx="4633664" cy="1015663"/>
          </a:xfrm>
          <a:prstGeom prst="rect">
            <a:avLst/>
          </a:prstGeom>
        </p:spPr>
        <p:txBody>
          <a:bodyPr wrap="square">
            <a:spAutoFit/>
          </a:bodyPr>
          <a:lstStyle/>
          <a:p>
            <a:pPr marL="186152" algn="ctr">
              <a:lnSpc>
                <a:spcPts val="3576"/>
              </a:lnSpc>
            </a:pPr>
            <a:r>
              <a:rPr lang="ja-JP" altLang="en-US" spc="-5" dirty="0">
                <a:latin typeface="Meiryo UI" panose="020B0604030504040204" pitchFamily="50" charset="-128"/>
                <a:ea typeface="Meiryo UI" panose="020B0604030504040204" pitchFamily="50" charset="-128"/>
              </a:rPr>
              <a:t>上海</a:t>
            </a:r>
            <a:r>
              <a:rPr lang="en-US" altLang="ja-JP" spc="-5" dirty="0">
                <a:latin typeface="Meiryo UI" panose="020B0604030504040204" pitchFamily="50" charset="-128"/>
                <a:ea typeface="Meiryo UI" panose="020B0604030504040204" pitchFamily="50" charset="-128"/>
                <a:cs typeface="Calibri"/>
              </a:rPr>
              <a:t>SINAP</a:t>
            </a:r>
            <a:r>
              <a:rPr lang="ja-JP" altLang="en-US" spc="-5" dirty="0">
                <a:latin typeface="Meiryo UI" panose="020B0604030504040204" pitchFamily="50" charset="-128"/>
                <a:ea typeface="Meiryo UI" panose="020B0604030504040204" pitchFamily="50" charset="-128"/>
                <a:cs typeface="Calibri"/>
              </a:rPr>
              <a:t>の</a:t>
            </a:r>
            <a:r>
              <a:rPr lang="ja-JP" altLang="en-US" spc="-5" dirty="0">
                <a:latin typeface="Meiryo UI" panose="020B0604030504040204" pitchFamily="50" charset="-128"/>
                <a:ea typeface="Meiryo UI" panose="020B0604030504040204" pitchFamily="50" charset="-128"/>
              </a:rPr>
              <a:t>溶融塩冷却炉</a:t>
            </a:r>
            <a:endParaRPr lang="en-US" altLang="ja-JP" sz="1050" spc="-5" dirty="0">
              <a:latin typeface="Meiryo UI" panose="020B0604030504040204" pitchFamily="50" charset="-128"/>
              <a:ea typeface="Meiryo UI" panose="020B0604030504040204" pitchFamily="50" charset="-128"/>
            </a:endParaRPr>
          </a:p>
          <a:p>
            <a:pPr marL="186152" algn="ctr">
              <a:lnSpc>
                <a:spcPts val="3576"/>
              </a:lnSpc>
            </a:pPr>
            <a:r>
              <a:rPr lang="ja-JP" altLang="en-US" sz="1400" dirty="0">
                <a:latin typeface="Meiryo UI" panose="020B0604030504040204" pitchFamily="50" charset="-128"/>
                <a:ea typeface="Meiryo UI" panose="020B0604030504040204" pitchFamily="50" charset="-128"/>
              </a:rPr>
              <a:t>（</a:t>
            </a:r>
            <a:r>
              <a:rPr lang="en-US" altLang="ja-JP" sz="1400" dirty="0">
                <a:latin typeface="Meiryo UI" panose="020B0604030504040204" pitchFamily="50" charset="-128"/>
                <a:ea typeface="Meiryo UI" panose="020B0604030504040204" pitchFamily="50" charset="-128"/>
                <a:cs typeface="Calibri"/>
              </a:rPr>
              <a:t>2MW</a:t>
            </a:r>
            <a:r>
              <a:rPr lang="en-US" altLang="ja-JP" sz="1400" baseline="-21021" dirty="0">
                <a:latin typeface="Meiryo UI" panose="020B0604030504040204" pitchFamily="50" charset="-128"/>
                <a:ea typeface="Meiryo UI" panose="020B0604030504040204" pitchFamily="50" charset="-128"/>
                <a:cs typeface="Calibri"/>
              </a:rPr>
              <a:t>th</a:t>
            </a:r>
            <a:r>
              <a:rPr lang="ja-JP" altLang="en-US" sz="1400" spc="-5" dirty="0">
                <a:latin typeface="Meiryo UI" panose="020B0604030504040204" pitchFamily="50" charset="-128"/>
                <a:ea typeface="Meiryo UI" panose="020B0604030504040204" pitchFamily="50" charset="-128"/>
              </a:rPr>
              <a:t>で始め、その後</a:t>
            </a:r>
            <a:r>
              <a:rPr lang="en-US" altLang="ja-JP" sz="1400" spc="-5" dirty="0">
                <a:latin typeface="Meiryo UI" panose="020B0604030504040204" pitchFamily="50" charset="-128"/>
                <a:ea typeface="Meiryo UI" panose="020B0604030504040204" pitchFamily="50" charset="-128"/>
                <a:cs typeface="Calibri"/>
              </a:rPr>
              <a:t>10MW</a:t>
            </a:r>
            <a:r>
              <a:rPr lang="en-US" altLang="ja-JP" sz="1400" spc="-6" baseline="-21021" dirty="0">
                <a:latin typeface="Meiryo UI" panose="020B0604030504040204" pitchFamily="50" charset="-128"/>
                <a:ea typeface="Meiryo UI" panose="020B0604030504040204" pitchFamily="50" charset="-128"/>
                <a:cs typeface="Calibri"/>
              </a:rPr>
              <a:t>th</a:t>
            </a:r>
            <a:r>
              <a:rPr lang="ja-JP" altLang="en-US" sz="1400" spc="-5" dirty="0">
                <a:latin typeface="Meiryo UI" panose="020B0604030504040204" pitchFamily="50" charset="-128"/>
                <a:ea typeface="Meiryo UI" panose="020B0604030504040204" pitchFamily="50" charset="-128"/>
              </a:rPr>
              <a:t>に拡張想定）</a:t>
            </a:r>
            <a:endParaRPr lang="ja-JP" altLang="en-US" sz="1400" dirty="0"/>
          </a:p>
        </p:txBody>
      </p:sp>
      <p:sp>
        <p:nvSpPr>
          <p:cNvPr id="4" name="スライド番号プレースホルダー 3"/>
          <p:cNvSpPr>
            <a:spLocks noGrp="1"/>
          </p:cNvSpPr>
          <p:nvPr>
            <p:ph type="sldNum" sz="quarter" idx="12"/>
          </p:nvPr>
        </p:nvSpPr>
        <p:spPr/>
        <p:txBody>
          <a:bodyPr/>
          <a:lstStyle/>
          <a:p>
            <a:fld id="{E0111AC5-7BD5-411B-8205-861CC0B8AE82}" type="slidenum">
              <a:rPr kumimoji="1" lang="ja-JP" altLang="en-US" smtClean="0"/>
              <a:t>18</a:t>
            </a:fld>
            <a:endParaRPr kumimoji="1" lang="ja-JP" altLang="en-US"/>
          </a:p>
        </p:txBody>
      </p:sp>
      <p:sp>
        <p:nvSpPr>
          <p:cNvPr id="5" name="正方形/長方形 4"/>
          <p:cNvSpPr/>
          <p:nvPr/>
        </p:nvSpPr>
        <p:spPr>
          <a:xfrm>
            <a:off x="-71098" y="6623815"/>
            <a:ext cx="2154757" cy="230832"/>
          </a:xfrm>
          <a:prstGeom prst="rect">
            <a:avLst/>
          </a:prstGeom>
        </p:spPr>
        <p:txBody>
          <a:bodyPr wrap="none">
            <a:spAutoFit/>
          </a:bodyPr>
          <a:lstStyle/>
          <a:p>
            <a:r>
              <a:rPr lang="ja-JP" altLang="en-US" sz="900" dirty="0">
                <a:latin typeface="Meiryo UI" panose="020B0604030504040204" pitchFamily="50" charset="-128"/>
                <a:ea typeface="Meiryo UI" panose="020B0604030504040204" pitchFamily="50" charset="-128"/>
              </a:rPr>
              <a:t>（出典）</a:t>
            </a:r>
            <a:r>
              <a:rPr lang="en-US" altLang="ja-JP" sz="900" dirty="0">
                <a:latin typeface="Meiryo UI" panose="020B0604030504040204" pitchFamily="50" charset="-128"/>
                <a:ea typeface="Meiryo UI" panose="020B0604030504040204" pitchFamily="50" charset="-128"/>
              </a:rPr>
              <a:t>http://www.sinap.cas.cn/</a:t>
            </a:r>
            <a:endParaRPr lang="ja-JP" altLang="en-US" sz="900" dirty="0">
              <a:latin typeface="Meiryo UI" panose="020B0604030504040204" pitchFamily="50" charset="-128"/>
              <a:ea typeface="Meiryo UI" panose="020B0604030504040204" pitchFamily="50" charset="-128"/>
            </a:endParaRPr>
          </a:p>
        </p:txBody>
      </p:sp>
      <p:sp>
        <p:nvSpPr>
          <p:cNvPr id="6" name="正方形/長方形 5">
            <a:extLst>
              <a:ext uri="{FF2B5EF4-FFF2-40B4-BE49-F238E27FC236}">
                <a16:creationId xmlns:a16="http://schemas.microsoft.com/office/drawing/2014/main" id="{1BB3EFCB-E641-1643-7E6A-45F55327B89F}"/>
              </a:ext>
            </a:extLst>
          </p:cNvPr>
          <p:cNvSpPr/>
          <p:nvPr/>
        </p:nvSpPr>
        <p:spPr>
          <a:xfrm>
            <a:off x="0" y="5693"/>
            <a:ext cx="12192000" cy="467858"/>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b="1" dirty="0">
                <a:latin typeface="BIZ UDPゴシック" panose="020B0400000000000000" pitchFamily="50" charset="-128"/>
                <a:ea typeface="BIZ UDPゴシック" panose="020B0400000000000000" pitchFamily="50" charset="-128"/>
              </a:rPr>
              <a:t>中国内陸部の経済振興の基盤として溶融塩炉</a:t>
            </a:r>
            <a:endParaRPr kumimoji="1" lang="ja-JP" altLang="en-US" sz="2400" b="1" dirty="0">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14880058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taway illustration of an FPSO vessel for Exxon/Mobil, oil exploration ...">
            <a:extLst>
              <a:ext uri="{FF2B5EF4-FFF2-40B4-BE49-F238E27FC236}">
                <a16:creationId xmlns:a16="http://schemas.microsoft.com/office/drawing/2014/main" id="{4D3D7F71-135E-1E49-3CA5-D1F7EBA3B9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17785" y="498322"/>
            <a:ext cx="9200923" cy="6359678"/>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a:extLst>
              <a:ext uri="{FF2B5EF4-FFF2-40B4-BE49-F238E27FC236}">
                <a16:creationId xmlns:a16="http://schemas.microsoft.com/office/drawing/2014/main" id="{5ACAF26D-17A2-7614-6846-D85F99C072F0}"/>
              </a:ext>
            </a:extLst>
          </p:cNvPr>
          <p:cNvSpPr/>
          <p:nvPr/>
        </p:nvSpPr>
        <p:spPr>
          <a:xfrm>
            <a:off x="0" y="5693"/>
            <a:ext cx="12192000" cy="467858"/>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b="1" dirty="0">
                <a:latin typeface="BIZ UDPゴシック" panose="020B0400000000000000" pitchFamily="50" charset="-128"/>
                <a:ea typeface="BIZ UDPゴシック" panose="020B0400000000000000" pitchFamily="50" charset="-128"/>
              </a:rPr>
              <a:t>Floating Production, Storage, and Offloading</a:t>
            </a:r>
            <a:endParaRPr kumimoji="1" lang="ja-JP" altLang="en-US" sz="2400" b="1" dirty="0">
              <a:latin typeface="BIZ UDPゴシック" panose="020B0400000000000000" pitchFamily="50" charset="-128"/>
              <a:ea typeface="BIZ UDPゴシック" panose="020B0400000000000000" pitchFamily="50" charset="-128"/>
            </a:endParaRPr>
          </a:p>
        </p:txBody>
      </p:sp>
      <p:pic>
        <p:nvPicPr>
          <p:cNvPr id="3" name="図 2">
            <a:extLst>
              <a:ext uri="{FF2B5EF4-FFF2-40B4-BE49-F238E27FC236}">
                <a16:creationId xmlns:a16="http://schemas.microsoft.com/office/drawing/2014/main" id="{98EB98A0-A06F-72F1-4622-E1E09C90E6A5}"/>
              </a:ext>
            </a:extLst>
          </p:cNvPr>
          <p:cNvPicPr>
            <a:picLocks noChangeAspect="1"/>
          </p:cNvPicPr>
          <p:nvPr/>
        </p:nvPicPr>
        <p:blipFill>
          <a:blip r:embed="rId3"/>
          <a:stretch>
            <a:fillRect/>
          </a:stretch>
        </p:blipFill>
        <p:spPr>
          <a:xfrm>
            <a:off x="11107555" y="5767862"/>
            <a:ext cx="1084446" cy="1084446"/>
          </a:xfrm>
          <a:prstGeom prst="rect">
            <a:avLst/>
          </a:prstGeom>
        </p:spPr>
      </p:pic>
      <p:sp>
        <p:nvSpPr>
          <p:cNvPr id="6" name="テキスト ボックス 5">
            <a:extLst>
              <a:ext uri="{FF2B5EF4-FFF2-40B4-BE49-F238E27FC236}">
                <a16:creationId xmlns:a16="http://schemas.microsoft.com/office/drawing/2014/main" id="{1C669499-6AD3-976A-99DE-7A73B8955D11}"/>
              </a:ext>
            </a:extLst>
          </p:cNvPr>
          <p:cNvSpPr txBox="1"/>
          <p:nvPr/>
        </p:nvSpPr>
        <p:spPr>
          <a:xfrm>
            <a:off x="199452" y="3493495"/>
            <a:ext cx="5254291" cy="369332"/>
          </a:xfrm>
          <a:prstGeom prst="rect">
            <a:avLst/>
          </a:prstGeom>
          <a:noFill/>
        </p:spPr>
        <p:txBody>
          <a:bodyPr wrap="square">
            <a:spAutoFit/>
          </a:bodyPr>
          <a:lstStyle/>
          <a:p>
            <a:r>
              <a:rPr lang="en-US" altLang="ja-JP" b="1" i="1" dirty="0">
                <a:solidFill>
                  <a:srgbClr val="5E5E5E"/>
                </a:solidFill>
                <a:effectLst/>
                <a:latin typeface="Helvetica" panose="020B0604020202020204" pitchFamily="34" charset="0"/>
              </a:rPr>
              <a:t>Floating Production, Storage, and Offloading</a:t>
            </a:r>
            <a:endParaRPr lang="ja-JP" altLang="en-US" dirty="0"/>
          </a:p>
        </p:txBody>
      </p:sp>
      <p:sp>
        <p:nvSpPr>
          <p:cNvPr id="8" name="テキスト ボックス 7">
            <a:extLst>
              <a:ext uri="{FF2B5EF4-FFF2-40B4-BE49-F238E27FC236}">
                <a16:creationId xmlns:a16="http://schemas.microsoft.com/office/drawing/2014/main" id="{A0B17215-91FC-CCD2-A2B0-28EB107B7624}"/>
              </a:ext>
            </a:extLst>
          </p:cNvPr>
          <p:cNvSpPr txBox="1"/>
          <p:nvPr/>
        </p:nvSpPr>
        <p:spPr>
          <a:xfrm rot="861633">
            <a:off x="414337" y="2017469"/>
            <a:ext cx="4222977" cy="523220"/>
          </a:xfrm>
          <a:prstGeom prst="rect">
            <a:avLst/>
          </a:prstGeom>
          <a:noFill/>
        </p:spPr>
        <p:txBody>
          <a:bodyPr wrap="square">
            <a:spAutoFit/>
          </a:bodyPr>
          <a:lstStyle/>
          <a:p>
            <a:r>
              <a:rPr lang="zh-TW" altLang="en-US" sz="2800" b="0" i="0" dirty="0">
                <a:solidFill>
                  <a:srgbClr val="111111"/>
                </a:solidFill>
                <a:effectLst/>
                <a:latin typeface="BIZ UDPゴシック" panose="020B0400000000000000" pitchFamily="50" charset="-128"/>
                <a:ea typeface="BIZ UDPゴシック" panose="020B0400000000000000" pitchFamily="50" charset="-128"/>
              </a:rPr>
              <a:t>浮体式生産貯蔵積出設備 </a:t>
            </a:r>
            <a:endParaRPr lang="ja-JP" altLang="en-US" sz="2800" dirty="0">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25658448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CB91481A-8BC9-0153-45F2-A967DC5B8929}"/>
              </a:ext>
            </a:extLst>
          </p:cNvPr>
          <p:cNvSpPr/>
          <p:nvPr/>
        </p:nvSpPr>
        <p:spPr>
          <a:xfrm>
            <a:off x="0" y="0"/>
            <a:ext cx="12192000" cy="6858000"/>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a:extLst>
              <a:ext uri="{FF2B5EF4-FFF2-40B4-BE49-F238E27FC236}">
                <a16:creationId xmlns:a16="http://schemas.microsoft.com/office/drawing/2014/main" id="{42E70F4F-0068-BA4F-86DA-069E75A81E2D}"/>
              </a:ext>
            </a:extLst>
          </p:cNvPr>
          <p:cNvSpPr txBox="1"/>
          <p:nvPr/>
        </p:nvSpPr>
        <p:spPr>
          <a:xfrm>
            <a:off x="1" y="2644170"/>
            <a:ext cx="12191999" cy="1569660"/>
          </a:xfrm>
          <a:prstGeom prst="rect">
            <a:avLst/>
          </a:prstGeom>
          <a:solidFill>
            <a:schemeClr val="tx2">
              <a:lumMod val="75000"/>
            </a:schemeClr>
          </a:solidFill>
        </p:spPr>
        <p:txBody>
          <a:bodyPr wrap="square" rtlCol="0">
            <a:spAutoFit/>
          </a:bodyPr>
          <a:lstStyle/>
          <a:p>
            <a:pPr algn="ctr"/>
            <a:r>
              <a:rPr kumimoji="1" lang="ja-JP" altLang="en-US" sz="9600" dirty="0">
                <a:solidFill>
                  <a:schemeClr val="bg1"/>
                </a:solidFill>
                <a:latin typeface="Cooper Black" panose="0208090404030B020404" pitchFamily="18" charset="0"/>
                <a:ea typeface="UD デジタル 教科書体 NK-B" panose="02020700000000000000" pitchFamily="18" charset="-128"/>
              </a:rPr>
              <a:t>浮体式原子力発電</a:t>
            </a:r>
          </a:p>
        </p:txBody>
      </p:sp>
    </p:spTree>
    <p:extLst>
      <p:ext uri="{BB962C8B-B14F-4D97-AF65-F5344CB8AC3E}">
        <p14:creationId xmlns:p14="http://schemas.microsoft.com/office/powerpoint/2010/main" val="2301150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5ACAF26D-17A2-7614-6846-D85F99C072F0}"/>
              </a:ext>
            </a:extLst>
          </p:cNvPr>
          <p:cNvSpPr/>
          <p:nvPr/>
        </p:nvSpPr>
        <p:spPr>
          <a:xfrm>
            <a:off x="0" y="5693"/>
            <a:ext cx="12192000" cy="467858"/>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石油・天然ガスを分離・精製</a:t>
            </a:r>
          </a:p>
        </p:txBody>
      </p:sp>
      <p:pic>
        <p:nvPicPr>
          <p:cNvPr id="3074" name="Picture 2" descr="FPSO topside process systems and fabrication">
            <a:extLst>
              <a:ext uri="{FF2B5EF4-FFF2-40B4-BE49-F238E27FC236}">
                <a16:creationId xmlns:a16="http://schemas.microsoft.com/office/drawing/2014/main" id="{FA1FD580-DCDE-D6DF-20F1-8D5551DA14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43087" y="647700"/>
            <a:ext cx="8505825" cy="5562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01763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ject 3"/>
          <p:cNvPicPr/>
          <p:nvPr/>
        </p:nvPicPr>
        <p:blipFill>
          <a:blip r:embed="rId2" cstate="print"/>
          <a:stretch>
            <a:fillRect/>
          </a:stretch>
        </p:blipFill>
        <p:spPr>
          <a:xfrm>
            <a:off x="6422135" y="2578607"/>
            <a:ext cx="3806952" cy="2221992"/>
          </a:xfrm>
          <a:prstGeom prst="rect">
            <a:avLst/>
          </a:prstGeom>
        </p:spPr>
      </p:pic>
      <p:pic>
        <p:nvPicPr>
          <p:cNvPr id="4" name="object 4"/>
          <p:cNvPicPr/>
          <p:nvPr/>
        </p:nvPicPr>
        <p:blipFill>
          <a:blip r:embed="rId3" cstate="print"/>
          <a:stretch>
            <a:fillRect/>
          </a:stretch>
        </p:blipFill>
        <p:spPr>
          <a:xfrm>
            <a:off x="1606296" y="2578607"/>
            <a:ext cx="3806952" cy="2221992"/>
          </a:xfrm>
          <a:prstGeom prst="rect">
            <a:avLst/>
          </a:prstGeom>
        </p:spPr>
      </p:pic>
      <p:sp>
        <p:nvSpPr>
          <p:cNvPr id="5" name="object 5"/>
          <p:cNvSpPr/>
          <p:nvPr/>
        </p:nvSpPr>
        <p:spPr>
          <a:xfrm>
            <a:off x="5527046" y="3440462"/>
            <a:ext cx="782320" cy="498475"/>
          </a:xfrm>
          <a:custGeom>
            <a:avLst/>
            <a:gdLst/>
            <a:ahLst/>
            <a:cxnLst/>
            <a:rect l="l" t="t" r="r" b="b"/>
            <a:pathLst>
              <a:path w="782320" h="498475">
                <a:moveTo>
                  <a:pt x="381226" y="0"/>
                </a:moveTo>
                <a:lnTo>
                  <a:pt x="381226" y="160341"/>
                </a:lnTo>
                <a:lnTo>
                  <a:pt x="0" y="160341"/>
                </a:lnTo>
                <a:lnTo>
                  <a:pt x="0" y="337930"/>
                </a:lnTo>
                <a:lnTo>
                  <a:pt x="381226" y="337930"/>
                </a:lnTo>
                <a:lnTo>
                  <a:pt x="381226" y="498270"/>
                </a:lnTo>
                <a:lnTo>
                  <a:pt x="781810" y="249135"/>
                </a:lnTo>
                <a:lnTo>
                  <a:pt x="381226" y="0"/>
                </a:lnTo>
                <a:close/>
              </a:path>
            </a:pathLst>
          </a:custGeom>
          <a:solidFill>
            <a:srgbClr val="BFBFBF"/>
          </a:solidFill>
        </p:spPr>
        <p:txBody>
          <a:bodyPr wrap="square" lIns="0" tIns="0" rIns="0" bIns="0" rtlCol="0"/>
          <a:lstStyle/>
          <a:p>
            <a:endParaRPr/>
          </a:p>
        </p:txBody>
      </p:sp>
      <p:sp>
        <p:nvSpPr>
          <p:cNvPr id="6" name="object 6"/>
          <p:cNvSpPr/>
          <p:nvPr/>
        </p:nvSpPr>
        <p:spPr>
          <a:xfrm>
            <a:off x="1595879" y="729079"/>
            <a:ext cx="8939530" cy="1759585"/>
          </a:xfrm>
          <a:custGeom>
            <a:avLst/>
            <a:gdLst/>
            <a:ahLst/>
            <a:cxnLst/>
            <a:rect l="l" t="t" r="r" b="b"/>
            <a:pathLst>
              <a:path w="8939530" h="1759585">
                <a:moveTo>
                  <a:pt x="0" y="0"/>
                </a:moveTo>
                <a:lnTo>
                  <a:pt x="8939145" y="0"/>
                </a:lnTo>
                <a:lnTo>
                  <a:pt x="8939145" y="1759416"/>
                </a:lnTo>
                <a:lnTo>
                  <a:pt x="0" y="1759416"/>
                </a:lnTo>
                <a:lnTo>
                  <a:pt x="0" y="0"/>
                </a:lnTo>
                <a:close/>
              </a:path>
            </a:pathLst>
          </a:custGeom>
          <a:ln w="9525">
            <a:solidFill>
              <a:srgbClr val="40458C"/>
            </a:solidFill>
          </a:ln>
        </p:spPr>
        <p:txBody>
          <a:bodyPr wrap="square" lIns="0" tIns="0" rIns="0" bIns="0" rtlCol="0"/>
          <a:lstStyle/>
          <a:p>
            <a:endParaRPr/>
          </a:p>
        </p:txBody>
      </p:sp>
      <p:sp>
        <p:nvSpPr>
          <p:cNvPr id="7" name="object 7"/>
          <p:cNvSpPr txBox="1"/>
          <p:nvPr/>
        </p:nvSpPr>
        <p:spPr>
          <a:xfrm>
            <a:off x="1788441" y="756454"/>
            <a:ext cx="8407400" cy="1674495"/>
          </a:xfrm>
          <a:prstGeom prst="rect">
            <a:avLst/>
          </a:prstGeom>
        </p:spPr>
        <p:txBody>
          <a:bodyPr vert="horz" wrap="square" lIns="0" tIns="36830" rIns="0" bIns="0" rtlCol="0">
            <a:spAutoFit/>
          </a:bodyPr>
          <a:lstStyle/>
          <a:p>
            <a:pPr marL="354965" indent="-342265">
              <a:lnSpc>
                <a:spcPct val="100000"/>
              </a:lnSpc>
              <a:spcBef>
                <a:spcPts val="290"/>
              </a:spcBef>
              <a:buClr>
                <a:srgbClr val="A6A6A6"/>
              </a:buClr>
              <a:buSzPct val="140000"/>
              <a:buFont typeface="Wingdings"/>
              <a:buChar char=""/>
              <a:tabLst>
                <a:tab pos="354965" algn="l"/>
              </a:tabLst>
            </a:pPr>
            <a:r>
              <a:rPr sz="2000" spc="-5" dirty="0">
                <a:solidFill>
                  <a:srgbClr val="2E2E01"/>
                </a:solidFill>
                <a:latin typeface="游ゴシック"/>
                <a:cs typeface="游ゴシック"/>
              </a:rPr>
              <a:t>⼯場とドックで集中製造し製造品質が向上</a:t>
            </a:r>
            <a:endParaRPr sz="2000" dirty="0">
              <a:latin typeface="游ゴシック"/>
              <a:cs typeface="游ゴシック"/>
            </a:endParaRPr>
          </a:p>
          <a:p>
            <a:pPr marL="520700">
              <a:lnSpc>
                <a:spcPct val="100000"/>
              </a:lnSpc>
              <a:spcBef>
                <a:spcPts val="195"/>
              </a:spcBef>
            </a:pPr>
            <a:r>
              <a:rPr sz="2000" spc="-5" dirty="0">
                <a:solidFill>
                  <a:srgbClr val="2E2E01"/>
                </a:solidFill>
                <a:latin typeface="游ゴシック"/>
                <a:cs typeface="游ゴシック"/>
              </a:rPr>
              <a:t>・遠隔地で建設するのはコスト⾯でも負担⼤</a:t>
            </a:r>
            <a:endParaRPr sz="2000" dirty="0">
              <a:latin typeface="游ゴシック"/>
              <a:cs typeface="游ゴシック"/>
            </a:endParaRPr>
          </a:p>
          <a:p>
            <a:pPr marL="354965" indent="-342265">
              <a:lnSpc>
                <a:spcPct val="100000"/>
              </a:lnSpc>
              <a:spcBef>
                <a:spcPts val="190"/>
              </a:spcBef>
              <a:buClr>
                <a:srgbClr val="A6A6A6"/>
              </a:buClr>
              <a:buSzPct val="140000"/>
              <a:buFont typeface="Wingdings"/>
              <a:buChar char=""/>
              <a:tabLst>
                <a:tab pos="354965" algn="l"/>
              </a:tabLst>
            </a:pPr>
            <a:r>
              <a:rPr sz="2000" spc="-5" dirty="0">
                <a:solidFill>
                  <a:srgbClr val="2E2E01"/>
                </a:solidFill>
                <a:latin typeface="游ゴシック"/>
                <a:cs typeface="游ゴシック"/>
              </a:rPr>
              <a:t>既存の陸上原発と同等の費⽤で建設可能</a:t>
            </a:r>
            <a:endParaRPr sz="2000" dirty="0">
              <a:latin typeface="游ゴシック"/>
              <a:cs typeface="游ゴシック"/>
            </a:endParaRPr>
          </a:p>
          <a:p>
            <a:pPr marL="520700">
              <a:lnSpc>
                <a:spcPct val="100000"/>
              </a:lnSpc>
              <a:spcBef>
                <a:spcPts val="215"/>
              </a:spcBef>
            </a:pPr>
            <a:r>
              <a:rPr sz="2000" spc="-5" dirty="0">
                <a:solidFill>
                  <a:srgbClr val="2E2E01"/>
                </a:solidFill>
                <a:latin typeface="游ゴシック"/>
                <a:cs typeface="游ゴシック"/>
              </a:rPr>
              <a:t>・海底送電線は陸上送電線と同程度のコスト</a:t>
            </a:r>
            <a:endParaRPr sz="2000" dirty="0">
              <a:latin typeface="游ゴシック"/>
              <a:cs typeface="游ゴシック"/>
            </a:endParaRPr>
          </a:p>
          <a:p>
            <a:pPr marL="520700">
              <a:lnSpc>
                <a:spcPct val="100000"/>
              </a:lnSpc>
              <a:spcBef>
                <a:spcPts val="195"/>
              </a:spcBef>
            </a:pPr>
            <a:r>
              <a:rPr sz="2000" spc="-5" dirty="0">
                <a:solidFill>
                  <a:srgbClr val="2E2E01"/>
                </a:solidFill>
                <a:latin typeface="游ゴシック"/>
                <a:cs typeface="游ゴシック"/>
              </a:rPr>
              <a:t>・陸上原発の耐震強化やテロ対策設備の費⽤を加味すると洋上が有利</a:t>
            </a:r>
            <a:endParaRPr sz="2000" dirty="0">
              <a:latin typeface="游ゴシック"/>
              <a:cs typeface="游ゴシック"/>
            </a:endParaRPr>
          </a:p>
        </p:txBody>
      </p:sp>
      <p:sp>
        <p:nvSpPr>
          <p:cNvPr id="8" name="object 8"/>
          <p:cNvSpPr txBox="1"/>
          <p:nvPr/>
        </p:nvSpPr>
        <p:spPr>
          <a:xfrm>
            <a:off x="1887106" y="4789932"/>
            <a:ext cx="3848100" cy="1650364"/>
          </a:xfrm>
          <a:prstGeom prst="rect">
            <a:avLst/>
          </a:prstGeom>
        </p:spPr>
        <p:txBody>
          <a:bodyPr vert="horz" wrap="square" lIns="0" tIns="36830" rIns="0" bIns="0" rtlCol="0">
            <a:spAutoFit/>
          </a:bodyPr>
          <a:lstStyle/>
          <a:p>
            <a:pPr marL="12700">
              <a:lnSpc>
                <a:spcPct val="100000"/>
              </a:lnSpc>
              <a:spcBef>
                <a:spcPts val="290"/>
              </a:spcBef>
            </a:pPr>
            <a:r>
              <a:rPr sz="2000" spc="-10" dirty="0">
                <a:latin typeface="游ゴシック"/>
                <a:cs typeface="游ゴシック"/>
              </a:rPr>
              <a:t>浮体式原発</a:t>
            </a:r>
            <a:endParaRPr sz="2000">
              <a:latin typeface="游ゴシック"/>
              <a:cs typeface="游ゴシック"/>
            </a:endParaRPr>
          </a:p>
          <a:p>
            <a:pPr marL="657860" indent="-285750">
              <a:lnSpc>
                <a:spcPct val="100000"/>
              </a:lnSpc>
              <a:spcBef>
                <a:spcPts val="190"/>
              </a:spcBef>
              <a:buSzPct val="90000"/>
              <a:buFont typeface="Arial"/>
              <a:buChar char="•"/>
              <a:tabLst>
                <a:tab pos="657860" algn="l"/>
              </a:tabLst>
            </a:pPr>
            <a:r>
              <a:rPr sz="2000" spc="-5" dirty="0">
                <a:latin typeface="游ゴシック"/>
                <a:cs typeface="游ゴシック"/>
              </a:rPr>
              <a:t>浮体構造物の建造費：</a:t>
            </a:r>
            <a:endParaRPr sz="2000">
              <a:latin typeface="游ゴシック"/>
              <a:cs typeface="游ゴシック"/>
            </a:endParaRPr>
          </a:p>
          <a:p>
            <a:pPr marL="657860" indent="-285750">
              <a:lnSpc>
                <a:spcPct val="100000"/>
              </a:lnSpc>
              <a:buSzPct val="90000"/>
              <a:buFont typeface="Arial"/>
              <a:buChar char="•"/>
              <a:tabLst>
                <a:tab pos="657860" algn="l"/>
              </a:tabLst>
            </a:pPr>
            <a:r>
              <a:rPr sz="2000" dirty="0">
                <a:latin typeface="游ゴシック"/>
                <a:cs typeface="游ゴシック"/>
              </a:rPr>
              <a:t>海底送電線</a:t>
            </a:r>
            <a:r>
              <a:rPr sz="2000" spc="-20" dirty="0">
                <a:latin typeface="游ゴシック"/>
                <a:cs typeface="游ゴシック"/>
              </a:rPr>
              <a:t>30km</a:t>
            </a:r>
            <a:r>
              <a:rPr sz="2000" spc="-10" dirty="0">
                <a:latin typeface="游ゴシック"/>
                <a:cs typeface="游ゴシック"/>
              </a:rPr>
              <a:t>の建設費：</a:t>
            </a:r>
            <a:endParaRPr sz="2000">
              <a:latin typeface="游ゴシック"/>
              <a:cs typeface="游ゴシック"/>
            </a:endParaRPr>
          </a:p>
          <a:p>
            <a:pPr marL="13335">
              <a:lnSpc>
                <a:spcPct val="100000"/>
              </a:lnSpc>
              <a:spcBef>
                <a:spcPts val="195"/>
              </a:spcBef>
            </a:pPr>
            <a:r>
              <a:rPr sz="2000" spc="-15" dirty="0">
                <a:latin typeface="游ゴシック"/>
                <a:cs typeface="游ゴシック"/>
              </a:rPr>
              <a:t>陸上原発</a:t>
            </a:r>
            <a:endParaRPr sz="2000">
              <a:latin typeface="游ゴシック"/>
              <a:cs typeface="游ゴシック"/>
            </a:endParaRPr>
          </a:p>
          <a:p>
            <a:pPr marL="657860" indent="-285750">
              <a:lnSpc>
                <a:spcPct val="100000"/>
              </a:lnSpc>
              <a:spcBef>
                <a:spcPts val="215"/>
              </a:spcBef>
              <a:buSzPct val="90000"/>
              <a:buFont typeface="Arial"/>
              <a:buChar char="•"/>
              <a:tabLst>
                <a:tab pos="657860" algn="l"/>
              </a:tabLst>
            </a:pPr>
            <a:r>
              <a:rPr sz="2000" spc="-5" dirty="0">
                <a:latin typeface="游ゴシック"/>
                <a:cs typeface="游ゴシック"/>
              </a:rPr>
              <a:t>⼟⽊建屋関係の建設費:</a:t>
            </a:r>
            <a:endParaRPr sz="2000">
              <a:latin typeface="游ゴシック"/>
              <a:cs typeface="游ゴシック"/>
            </a:endParaRPr>
          </a:p>
        </p:txBody>
      </p:sp>
      <p:sp>
        <p:nvSpPr>
          <p:cNvPr id="9" name="object 9"/>
          <p:cNvSpPr txBox="1"/>
          <p:nvPr/>
        </p:nvSpPr>
        <p:spPr>
          <a:xfrm>
            <a:off x="5963489" y="5143500"/>
            <a:ext cx="1663064" cy="635000"/>
          </a:xfrm>
          <a:prstGeom prst="rect">
            <a:avLst/>
          </a:prstGeom>
        </p:spPr>
        <p:txBody>
          <a:bodyPr vert="horz" wrap="square" lIns="0" tIns="12700" rIns="0" bIns="0" rtlCol="0">
            <a:spAutoFit/>
          </a:bodyPr>
          <a:lstStyle/>
          <a:p>
            <a:pPr marL="40005">
              <a:lnSpc>
                <a:spcPct val="100000"/>
              </a:lnSpc>
              <a:spcBef>
                <a:spcPts val="100"/>
              </a:spcBef>
            </a:pPr>
            <a:r>
              <a:rPr sz="2000" spc="-20" dirty="0">
                <a:latin typeface="游ゴシック"/>
                <a:cs typeface="游ゴシック"/>
              </a:rPr>
              <a:t>390</a:t>
            </a:r>
            <a:r>
              <a:rPr sz="2000" dirty="0">
                <a:latin typeface="游ゴシック"/>
                <a:cs typeface="游ゴシック"/>
              </a:rPr>
              <a:t>〜</a:t>
            </a:r>
            <a:r>
              <a:rPr sz="2000" spc="-20" dirty="0">
                <a:latin typeface="游ゴシック"/>
                <a:cs typeface="游ゴシック"/>
              </a:rPr>
              <a:t>560</a:t>
            </a:r>
            <a:r>
              <a:rPr sz="2000" spc="-25" dirty="0">
                <a:latin typeface="游ゴシック"/>
                <a:cs typeface="游ゴシック"/>
              </a:rPr>
              <a:t>億円</a:t>
            </a:r>
            <a:endParaRPr sz="2000">
              <a:latin typeface="游ゴシック"/>
              <a:cs typeface="游ゴシック"/>
            </a:endParaRPr>
          </a:p>
          <a:p>
            <a:pPr marL="12700">
              <a:lnSpc>
                <a:spcPct val="100000"/>
              </a:lnSpc>
            </a:pPr>
            <a:r>
              <a:rPr sz="2000" spc="-20" dirty="0">
                <a:latin typeface="游ゴシック"/>
                <a:cs typeface="游ゴシック"/>
              </a:rPr>
              <a:t>304</a:t>
            </a:r>
            <a:r>
              <a:rPr sz="2000" dirty="0">
                <a:latin typeface="游ゴシック"/>
                <a:cs typeface="游ゴシック"/>
              </a:rPr>
              <a:t>〜</a:t>
            </a:r>
            <a:r>
              <a:rPr sz="2000" spc="-20" dirty="0">
                <a:latin typeface="游ゴシック"/>
                <a:cs typeface="游ゴシック"/>
              </a:rPr>
              <a:t>475</a:t>
            </a:r>
            <a:r>
              <a:rPr sz="2000" spc="-25" dirty="0">
                <a:latin typeface="游ゴシック"/>
                <a:cs typeface="游ゴシック"/>
              </a:rPr>
              <a:t>億円</a:t>
            </a:r>
            <a:endParaRPr sz="2000">
              <a:latin typeface="游ゴシック"/>
              <a:cs typeface="游ゴシック"/>
            </a:endParaRPr>
          </a:p>
        </p:txBody>
      </p:sp>
      <p:sp>
        <p:nvSpPr>
          <p:cNvPr id="10" name="object 10"/>
          <p:cNvSpPr txBox="1"/>
          <p:nvPr/>
        </p:nvSpPr>
        <p:spPr>
          <a:xfrm>
            <a:off x="8661286" y="6109716"/>
            <a:ext cx="1809750" cy="330200"/>
          </a:xfrm>
          <a:prstGeom prst="rect">
            <a:avLst/>
          </a:prstGeom>
        </p:spPr>
        <p:txBody>
          <a:bodyPr vert="horz" wrap="square" lIns="0" tIns="12700" rIns="0" bIns="0" rtlCol="0">
            <a:spAutoFit/>
          </a:bodyPr>
          <a:lstStyle/>
          <a:p>
            <a:pPr marL="12700">
              <a:lnSpc>
                <a:spcPct val="100000"/>
              </a:lnSpc>
              <a:spcBef>
                <a:spcPts val="100"/>
              </a:spcBef>
            </a:pPr>
            <a:r>
              <a:rPr sz="2000" b="1" spc="-20" dirty="0">
                <a:latin typeface="游ゴシック"/>
                <a:cs typeface="游ゴシック"/>
              </a:rPr>
              <a:t>825</a:t>
            </a:r>
            <a:r>
              <a:rPr sz="2000" b="1" dirty="0">
                <a:latin typeface="游ゴシック"/>
                <a:cs typeface="游ゴシック"/>
              </a:rPr>
              <a:t>〜</a:t>
            </a:r>
            <a:r>
              <a:rPr sz="2000" b="1" spc="-20" dirty="0">
                <a:latin typeface="游ゴシック"/>
                <a:cs typeface="游ゴシック"/>
              </a:rPr>
              <a:t>1375</a:t>
            </a:r>
            <a:r>
              <a:rPr sz="2000" b="1" spc="-25" dirty="0">
                <a:latin typeface="游ゴシック"/>
                <a:cs typeface="游ゴシック"/>
              </a:rPr>
              <a:t>億円</a:t>
            </a:r>
            <a:endParaRPr sz="2000">
              <a:latin typeface="游ゴシック"/>
              <a:cs typeface="游ゴシック"/>
            </a:endParaRPr>
          </a:p>
        </p:txBody>
      </p:sp>
      <p:sp>
        <p:nvSpPr>
          <p:cNvPr id="11" name="object 11"/>
          <p:cNvSpPr/>
          <p:nvPr/>
        </p:nvSpPr>
        <p:spPr>
          <a:xfrm>
            <a:off x="8124232" y="5465083"/>
            <a:ext cx="287655" cy="539750"/>
          </a:xfrm>
          <a:custGeom>
            <a:avLst/>
            <a:gdLst/>
            <a:ahLst/>
            <a:cxnLst/>
            <a:rect l="l" t="t" r="r" b="b"/>
            <a:pathLst>
              <a:path w="287654" h="539750">
                <a:moveTo>
                  <a:pt x="0" y="0"/>
                </a:moveTo>
                <a:lnTo>
                  <a:pt x="55922" y="1881"/>
                </a:lnTo>
                <a:lnTo>
                  <a:pt x="101589" y="7013"/>
                </a:lnTo>
                <a:lnTo>
                  <a:pt x="132378" y="14623"/>
                </a:lnTo>
                <a:lnTo>
                  <a:pt x="143669" y="23944"/>
                </a:lnTo>
                <a:lnTo>
                  <a:pt x="143669" y="245931"/>
                </a:lnTo>
                <a:lnTo>
                  <a:pt x="154959" y="255251"/>
                </a:lnTo>
                <a:lnTo>
                  <a:pt x="185748" y="262861"/>
                </a:lnTo>
                <a:lnTo>
                  <a:pt x="231415" y="267993"/>
                </a:lnTo>
                <a:lnTo>
                  <a:pt x="287338" y="269875"/>
                </a:lnTo>
                <a:lnTo>
                  <a:pt x="231415" y="271756"/>
                </a:lnTo>
                <a:lnTo>
                  <a:pt x="185748" y="276888"/>
                </a:lnTo>
                <a:lnTo>
                  <a:pt x="154959" y="284498"/>
                </a:lnTo>
                <a:lnTo>
                  <a:pt x="143669" y="293819"/>
                </a:lnTo>
                <a:lnTo>
                  <a:pt x="143669" y="515806"/>
                </a:lnTo>
                <a:lnTo>
                  <a:pt x="132378" y="525126"/>
                </a:lnTo>
                <a:lnTo>
                  <a:pt x="101589" y="532736"/>
                </a:lnTo>
                <a:lnTo>
                  <a:pt x="55922" y="537868"/>
                </a:lnTo>
                <a:lnTo>
                  <a:pt x="0" y="539750"/>
                </a:lnTo>
              </a:path>
            </a:pathLst>
          </a:custGeom>
          <a:ln w="9525">
            <a:solidFill>
              <a:srgbClr val="000000"/>
            </a:solidFill>
          </a:ln>
        </p:spPr>
        <p:txBody>
          <a:bodyPr wrap="square" lIns="0" tIns="0" rIns="0" bIns="0" rtlCol="0"/>
          <a:lstStyle/>
          <a:p>
            <a:endParaRPr/>
          </a:p>
        </p:txBody>
      </p:sp>
      <p:sp>
        <p:nvSpPr>
          <p:cNvPr id="12" name="object 12"/>
          <p:cNvSpPr txBox="1"/>
          <p:nvPr/>
        </p:nvSpPr>
        <p:spPr>
          <a:xfrm>
            <a:off x="8522875" y="5564123"/>
            <a:ext cx="1809750" cy="330200"/>
          </a:xfrm>
          <a:prstGeom prst="rect">
            <a:avLst/>
          </a:prstGeom>
        </p:spPr>
        <p:txBody>
          <a:bodyPr vert="horz" wrap="square" lIns="0" tIns="12700" rIns="0" bIns="0" rtlCol="0">
            <a:spAutoFit/>
          </a:bodyPr>
          <a:lstStyle/>
          <a:p>
            <a:pPr marL="12700">
              <a:lnSpc>
                <a:spcPct val="100000"/>
              </a:lnSpc>
              <a:spcBef>
                <a:spcPts val="100"/>
              </a:spcBef>
            </a:pPr>
            <a:r>
              <a:rPr sz="2000" b="1" spc="-20" dirty="0">
                <a:latin typeface="游ゴシック"/>
                <a:cs typeface="游ゴシック"/>
              </a:rPr>
              <a:t>694</a:t>
            </a:r>
            <a:r>
              <a:rPr sz="2000" b="1" dirty="0">
                <a:latin typeface="游ゴシック"/>
                <a:cs typeface="游ゴシック"/>
              </a:rPr>
              <a:t>〜</a:t>
            </a:r>
            <a:r>
              <a:rPr sz="2000" b="1" spc="-20" dirty="0">
                <a:latin typeface="游ゴシック"/>
                <a:cs typeface="游ゴシック"/>
              </a:rPr>
              <a:t>1035</a:t>
            </a:r>
            <a:r>
              <a:rPr sz="2000" b="1" spc="-25" dirty="0">
                <a:latin typeface="游ゴシック"/>
                <a:cs typeface="游ゴシック"/>
              </a:rPr>
              <a:t>億円</a:t>
            </a:r>
            <a:endParaRPr sz="2000">
              <a:latin typeface="游ゴシック"/>
              <a:cs typeface="游ゴシック"/>
            </a:endParaRPr>
          </a:p>
        </p:txBody>
      </p:sp>
      <p:sp>
        <p:nvSpPr>
          <p:cNvPr id="16" name="正方形/長方形 15">
            <a:extLst>
              <a:ext uri="{FF2B5EF4-FFF2-40B4-BE49-F238E27FC236}">
                <a16:creationId xmlns:a16="http://schemas.microsoft.com/office/drawing/2014/main" id="{9632EAA5-4350-95EE-C014-E339A8FF692E}"/>
              </a:ext>
            </a:extLst>
          </p:cNvPr>
          <p:cNvSpPr/>
          <p:nvPr/>
        </p:nvSpPr>
        <p:spPr>
          <a:xfrm>
            <a:off x="0" y="5693"/>
            <a:ext cx="12192000" cy="467858"/>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浮体式は造船所で製造</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2293058"/>
            <a:ext cx="11450955" cy="2846705"/>
            <a:chOff x="0" y="2293058"/>
            <a:chExt cx="11450955" cy="2846705"/>
          </a:xfrm>
        </p:grpSpPr>
        <p:sp>
          <p:nvSpPr>
            <p:cNvPr id="3" name="object 3"/>
            <p:cNvSpPr/>
            <p:nvPr/>
          </p:nvSpPr>
          <p:spPr>
            <a:xfrm>
              <a:off x="13874" y="3212485"/>
              <a:ext cx="11436985" cy="1927225"/>
            </a:xfrm>
            <a:custGeom>
              <a:avLst/>
              <a:gdLst/>
              <a:ahLst/>
              <a:cxnLst/>
              <a:rect l="l" t="t" r="r" b="b"/>
              <a:pathLst>
                <a:path w="11436985" h="1927225">
                  <a:moveTo>
                    <a:pt x="11436752" y="0"/>
                  </a:moveTo>
                  <a:lnTo>
                    <a:pt x="0" y="0"/>
                  </a:lnTo>
                  <a:lnTo>
                    <a:pt x="0" y="1926906"/>
                  </a:lnTo>
                  <a:lnTo>
                    <a:pt x="11436752" y="1926906"/>
                  </a:lnTo>
                  <a:lnTo>
                    <a:pt x="11436752" y="0"/>
                  </a:lnTo>
                  <a:close/>
                </a:path>
              </a:pathLst>
            </a:custGeom>
            <a:solidFill>
              <a:srgbClr val="2D44A4"/>
            </a:solidFill>
          </p:spPr>
          <p:txBody>
            <a:bodyPr wrap="square" lIns="0" tIns="0" rIns="0" bIns="0" rtlCol="0"/>
            <a:lstStyle/>
            <a:p>
              <a:endParaRPr/>
            </a:p>
          </p:txBody>
        </p:sp>
        <p:pic>
          <p:nvPicPr>
            <p:cNvPr id="4" name="object 4"/>
            <p:cNvPicPr/>
            <p:nvPr/>
          </p:nvPicPr>
          <p:blipFill>
            <a:blip r:embed="rId2" cstate="print"/>
            <a:stretch>
              <a:fillRect/>
            </a:stretch>
          </p:blipFill>
          <p:spPr>
            <a:xfrm>
              <a:off x="2927648" y="2486464"/>
              <a:ext cx="12700" cy="2311400"/>
            </a:xfrm>
            <a:prstGeom prst="rect">
              <a:avLst/>
            </a:prstGeom>
          </p:spPr>
        </p:pic>
        <p:pic>
          <p:nvPicPr>
            <p:cNvPr id="5" name="object 5"/>
            <p:cNvPicPr/>
            <p:nvPr/>
          </p:nvPicPr>
          <p:blipFill>
            <a:blip r:embed="rId3" cstate="print"/>
            <a:stretch>
              <a:fillRect/>
            </a:stretch>
          </p:blipFill>
          <p:spPr>
            <a:xfrm>
              <a:off x="0" y="3825240"/>
              <a:ext cx="502920" cy="502919"/>
            </a:xfrm>
            <a:prstGeom prst="rect">
              <a:avLst/>
            </a:prstGeom>
          </p:spPr>
        </p:pic>
        <p:pic>
          <p:nvPicPr>
            <p:cNvPr id="6" name="object 6"/>
            <p:cNvPicPr/>
            <p:nvPr/>
          </p:nvPicPr>
          <p:blipFill>
            <a:blip r:embed="rId4" cstate="print"/>
            <a:stretch>
              <a:fillRect/>
            </a:stretch>
          </p:blipFill>
          <p:spPr>
            <a:xfrm>
              <a:off x="310895" y="3291840"/>
              <a:ext cx="502919" cy="502920"/>
            </a:xfrm>
            <a:prstGeom prst="rect">
              <a:avLst/>
            </a:prstGeom>
          </p:spPr>
        </p:pic>
        <p:pic>
          <p:nvPicPr>
            <p:cNvPr id="7" name="object 7"/>
            <p:cNvPicPr/>
            <p:nvPr/>
          </p:nvPicPr>
          <p:blipFill>
            <a:blip r:embed="rId5" cstate="print"/>
            <a:stretch>
              <a:fillRect/>
            </a:stretch>
          </p:blipFill>
          <p:spPr>
            <a:xfrm>
              <a:off x="201168" y="3569208"/>
              <a:ext cx="502919" cy="505968"/>
            </a:xfrm>
            <a:prstGeom prst="rect">
              <a:avLst/>
            </a:prstGeom>
          </p:spPr>
        </p:pic>
        <p:pic>
          <p:nvPicPr>
            <p:cNvPr id="8" name="object 8"/>
            <p:cNvPicPr/>
            <p:nvPr/>
          </p:nvPicPr>
          <p:blipFill>
            <a:blip r:embed="rId6" cstate="print"/>
            <a:stretch>
              <a:fillRect/>
            </a:stretch>
          </p:blipFill>
          <p:spPr>
            <a:xfrm>
              <a:off x="463295" y="3130296"/>
              <a:ext cx="335280" cy="335279"/>
            </a:xfrm>
            <a:prstGeom prst="rect">
              <a:avLst/>
            </a:prstGeom>
          </p:spPr>
        </p:pic>
        <p:pic>
          <p:nvPicPr>
            <p:cNvPr id="9" name="object 9"/>
            <p:cNvPicPr/>
            <p:nvPr/>
          </p:nvPicPr>
          <p:blipFill>
            <a:blip r:embed="rId7" cstate="print"/>
            <a:stretch>
              <a:fillRect/>
            </a:stretch>
          </p:blipFill>
          <p:spPr>
            <a:xfrm>
              <a:off x="496823" y="2691384"/>
              <a:ext cx="326136" cy="326136"/>
            </a:xfrm>
            <a:prstGeom prst="rect">
              <a:avLst/>
            </a:prstGeom>
          </p:spPr>
        </p:pic>
        <p:pic>
          <p:nvPicPr>
            <p:cNvPr id="10" name="object 10"/>
            <p:cNvPicPr/>
            <p:nvPr/>
          </p:nvPicPr>
          <p:blipFill>
            <a:blip r:embed="rId8" cstate="print"/>
            <a:stretch>
              <a:fillRect/>
            </a:stretch>
          </p:blipFill>
          <p:spPr>
            <a:xfrm>
              <a:off x="478536" y="2889504"/>
              <a:ext cx="353567" cy="353567"/>
            </a:xfrm>
            <a:prstGeom prst="rect">
              <a:avLst/>
            </a:prstGeom>
          </p:spPr>
        </p:pic>
        <p:pic>
          <p:nvPicPr>
            <p:cNvPr id="11" name="object 11"/>
            <p:cNvPicPr/>
            <p:nvPr/>
          </p:nvPicPr>
          <p:blipFill>
            <a:blip r:embed="rId9" cstate="print"/>
            <a:stretch>
              <a:fillRect/>
            </a:stretch>
          </p:blipFill>
          <p:spPr>
            <a:xfrm>
              <a:off x="5194273" y="2293058"/>
              <a:ext cx="1686641" cy="2098809"/>
            </a:xfrm>
            <a:prstGeom prst="rect">
              <a:avLst/>
            </a:prstGeom>
          </p:spPr>
        </p:pic>
        <p:sp>
          <p:nvSpPr>
            <p:cNvPr id="12" name="object 12"/>
            <p:cNvSpPr/>
            <p:nvPr/>
          </p:nvSpPr>
          <p:spPr>
            <a:xfrm>
              <a:off x="2432112" y="2829650"/>
              <a:ext cx="1076325" cy="8890"/>
            </a:xfrm>
            <a:custGeom>
              <a:avLst/>
              <a:gdLst/>
              <a:ahLst/>
              <a:cxnLst/>
              <a:rect l="l" t="t" r="r" b="b"/>
              <a:pathLst>
                <a:path w="1076325" h="8889">
                  <a:moveTo>
                    <a:pt x="1076304" y="0"/>
                  </a:moveTo>
                  <a:lnTo>
                    <a:pt x="0" y="8637"/>
                  </a:lnTo>
                </a:path>
              </a:pathLst>
            </a:custGeom>
            <a:solidFill>
              <a:srgbClr val="ECD882"/>
            </a:solidFill>
          </p:spPr>
          <p:txBody>
            <a:bodyPr wrap="square" lIns="0" tIns="0" rIns="0" bIns="0" rtlCol="0"/>
            <a:lstStyle/>
            <a:p>
              <a:endParaRPr/>
            </a:p>
          </p:txBody>
        </p:sp>
        <p:sp>
          <p:nvSpPr>
            <p:cNvPr id="13" name="object 13"/>
            <p:cNvSpPr/>
            <p:nvPr/>
          </p:nvSpPr>
          <p:spPr>
            <a:xfrm>
              <a:off x="2432111" y="2829650"/>
              <a:ext cx="1076325" cy="8890"/>
            </a:xfrm>
            <a:custGeom>
              <a:avLst/>
              <a:gdLst/>
              <a:ahLst/>
              <a:cxnLst/>
              <a:rect l="l" t="t" r="r" b="b"/>
              <a:pathLst>
                <a:path w="1076325" h="8889">
                  <a:moveTo>
                    <a:pt x="1076305" y="0"/>
                  </a:moveTo>
                  <a:lnTo>
                    <a:pt x="0" y="8637"/>
                  </a:lnTo>
                </a:path>
              </a:pathLst>
            </a:custGeom>
            <a:ln w="9525">
              <a:solidFill>
                <a:srgbClr val="40458C"/>
              </a:solidFill>
            </a:ln>
          </p:spPr>
          <p:txBody>
            <a:bodyPr wrap="square" lIns="0" tIns="0" rIns="0" bIns="0" rtlCol="0"/>
            <a:lstStyle/>
            <a:p>
              <a:endParaRPr/>
            </a:p>
          </p:txBody>
        </p:sp>
        <p:sp>
          <p:nvSpPr>
            <p:cNvPr id="14" name="object 14"/>
            <p:cNvSpPr/>
            <p:nvPr/>
          </p:nvSpPr>
          <p:spPr>
            <a:xfrm>
              <a:off x="7479936" y="3334289"/>
              <a:ext cx="1816100" cy="904875"/>
            </a:xfrm>
            <a:custGeom>
              <a:avLst/>
              <a:gdLst/>
              <a:ahLst/>
              <a:cxnLst/>
              <a:rect l="l" t="t" r="r" b="b"/>
              <a:pathLst>
                <a:path w="1816100" h="904875">
                  <a:moveTo>
                    <a:pt x="0" y="904458"/>
                  </a:moveTo>
                  <a:lnTo>
                    <a:pt x="1815828" y="904458"/>
                  </a:lnTo>
                  <a:lnTo>
                    <a:pt x="1815828" y="0"/>
                  </a:lnTo>
                  <a:lnTo>
                    <a:pt x="0" y="0"/>
                  </a:lnTo>
                  <a:lnTo>
                    <a:pt x="0" y="904458"/>
                  </a:lnTo>
                  <a:close/>
                </a:path>
              </a:pathLst>
            </a:custGeom>
            <a:solidFill>
              <a:srgbClr val="FFFFFF"/>
            </a:solidFill>
          </p:spPr>
          <p:txBody>
            <a:bodyPr wrap="square" lIns="0" tIns="0" rIns="0" bIns="0" rtlCol="0"/>
            <a:lstStyle/>
            <a:p>
              <a:endParaRPr/>
            </a:p>
          </p:txBody>
        </p:sp>
        <p:sp>
          <p:nvSpPr>
            <p:cNvPr id="15" name="object 15"/>
            <p:cNvSpPr/>
            <p:nvPr/>
          </p:nvSpPr>
          <p:spPr>
            <a:xfrm>
              <a:off x="7479936" y="3334289"/>
              <a:ext cx="1816100" cy="947419"/>
            </a:xfrm>
            <a:custGeom>
              <a:avLst/>
              <a:gdLst/>
              <a:ahLst/>
              <a:cxnLst/>
              <a:rect l="l" t="t" r="r" b="b"/>
              <a:pathLst>
                <a:path w="1816100" h="947420">
                  <a:moveTo>
                    <a:pt x="0" y="0"/>
                  </a:moveTo>
                  <a:lnTo>
                    <a:pt x="1815829" y="0"/>
                  </a:lnTo>
                  <a:lnTo>
                    <a:pt x="1815829" y="946824"/>
                  </a:lnTo>
                  <a:lnTo>
                    <a:pt x="0" y="946824"/>
                  </a:lnTo>
                  <a:lnTo>
                    <a:pt x="0" y="0"/>
                  </a:lnTo>
                  <a:close/>
                </a:path>
              </a:pathLst>
            </a:custGeom>
            <a:ln w="9525">
              <a:solidFill>
                <a:srgbClr val="40458C"/>
              </a:solidFill>
            </a:ln>
          </p:spPr>
          <p:txBody>
            <a:bodyPr wrap="square" lIns="0" tIns="0" rIns="0" bIns="0" rtlCol="0"/>
            <a:lstStyle/>
            <a:p>
              <a:endParaRPr/>
            </a:p>
          </p:txBody>
        </p:sp>
        <p:pic>
          <p:nvPicPr>
            <p:cNvPr id="16" name="object 16"/>
            <p:cNvPicPr/>
            <p:nvPr/>
          </p:nvPicPr>
          <p:blipFill>
            <a:blip r:embed="rId10" cstate="print"/>
            <a:stretch>
              <a:fillRect/>
            </a:stretch>
          </p:blipFill>
          <p:spPr>
            <a:xfrm>
              <a:off x="2139695" y="3459480"/>
              <a:ext cx="515112" cy="515112"/>
            </a:xfrm>
            <a:prstGeom prst="rect">
              <a:avLst/>
            </a:prstGeom>
          </p:spPr>
        </p:pic>
        <p:pic>
          <p:nvPicPr>
            <p:cNvPr id="17" name="object 17"/>
            <p:cNvPicPr/>
            <p:nvPr/>
          </p:nvPicPr>
          <p:blipFill>
            <a:blip r:embed="rId11" cstate="print"/>
            <a:stretch>
              <a:fillRect/>
            </a:stretch>
          </p:blipFill>
          <p:spPr>
            <a:xfrm>
              <a:off x="2148839" y="3112008"/>
              <a:ext cx="518160" cy="518159"/>
            </a:xfrm>
            <a:prstGeom prst="rect">
              <a:avLst/>
            </a:prstGeom>
          </p:spPr>
        </p:pic>
        <p:sp>
          <p:nvSpPr>
            <p:cNvPr id="18" name="object 18"/>
            <p:cNvSpPr/>
            <p:nvPr/>
          </p:nvSpPr>
          <p:spPr>
            <a:xfrm>
              <a:off x="9302640" y="2642575"/>
              <a:ext cx="1779270" cy="1253490"/>
            </a:xfrm>
            <a:custGeom>
              <a:avLst/>
              <a:gdLst/>
              <a:ahLst/>
              <a:cxnLst/>
              <a:rect l="l" t="t" r="r" b="b"/>
              <a:pathLst>
                <a:path w="1779270" h="1253489">
                  <a:moveTo>
                    <a:pt x="0" y="1253186"/>
                  </a:moveTo>
                  <a:lnTo>
                    <a:pt x="1778963" y="1253186"/>
                  </a:lnTo>
                  <a:lnTo>
                    <a:pt x="1778963" y="0"/>
                  </a:lnTo>
                  <a:lnTo>
                    <a:pt x="0" y="0"/>
                  </a:lnTo>
                  <a:lnTo>
                    <a:pt x="0" y="1253186"/>
                  </a:lnTo>
                  <a:close/>
                </a:path>
              </a:pathLst>
            </a:custGeom>
            <a:solidFill>
              <a:srgbClr val="FFFFFF"/>
            </a:solidFill>
          </p:spPr>
          <p:txBody>
            <a:bodyPr wrap="square" lIns="0" tIns="0" rIns="0" bIns="0" rtlCol="0"/>
            <a:lstStyle/>
            <a:p>
              <a:endParaRPr/>
            </a:p>
          </p:txBody>
        </p:sp>
        <p:sp>
          <p:nvSpPr>
            <p:cNvPr id="19" name="object 19"/>
            <p:cNvSpPr/>
            <p:nvPr/>
          </p:nvSpPr>
          <p:spPr>
            <a:xfrm>
              <a:off x="9302640" y="2642575"/>
              <a:ext cx="1779270" cy="1568450"/>
            </a:xfrm>
            <a:custGeom>
              <a:avLst/>
              <a:gdLst/>
              <a:ahLst/>
              <a:cxnLst/>
              <a:rect l="l" t="t" r="r" b="b"/>
              <a:pathLst>
                <a:path w="1779270" h="1568450">
                  <a:moveTo>
                    <a:pt x="0" y="0"/>
                  </a:moveTo>
                  <a:lnTo>
                    <a:pt x="1778964" y="0"/>
                  </a:lnTo>
                  <a:lnTo>
                    <a:pt x="1778964" y="1568049"/>
                  </a:lnTo>
                  <a:lnTo>
                    <a:pt x="0" y="1568049"/>
                  </a:lnTo>
                  <a:lnTo>
                    <a:pt x="0" y="0"/>
                  </a:lnTo>
                  <a:close/>
                </a:path>
              </a:pathLst>
            </a:custGeom>
            <a:ln w="9525">
              <a:solidFill>
                <a:srgbClr val="40458C"/>
              </a:solidFill>
            </a:ln>
          </p:spPr>
          <p:txBody>
            <a:bodyPr wrap="square" lIns="0" tIns="0" rIns="0" bIns="0" rtlCol="0"/>
            <a:lstStyle/>
            <a:p>
              <a:endParaRPr/>
            </a:p>
          </p:txBody>
        </p:sp>
        <p:sp>
          <p:nvSpPr>
            <p:cNvPr id="20" name="object 20"/>
            <p:cNvSpPr/>
            <p:nvPr/>
          </p:nvSpPr>
          <p:spPr>
            <a:xfrm>
              <a:off x="7473400" y="2642077"/>
              <a:ext cx="1821814" cy="767080"/>
            </a:xfrm>
            <a:custGeom>
              <a:avLst/>
              <a:gdLst/>
              <a:ahLst/>
              <a:cxnLst/>
              <a:rect l="l" t="t" r="r" b="b"/>
              <a:pathLst>
                <a:path w="1821815" h="767079">
                  <a:moveTo>
                    <a:pt x="1821765" y="0"/>
                  </a:moveTo>
                  <a:lnTo>
                    <a:pt x="0" y="0"/>
                  </a:lnTo>
                  <a:lnTo>
                    <a:pt x="0" y="766688"/>
                  </a:lnTo>
                  <a:lnTo>
                    <a:pt x="1821765" y="766688"/>
                  </a:lnTo>
                  <a:lnTo>
                    <a:pt x="1821765" y="0"/>
                  </a:lnTo>
                  <a:close/>
                </a:path>
              </a:pathLst>
            </a:custGeom>
            <a:solidFill>
              <a:srgbClr val="FFFFFF"/>
            </a:solidFill>
          </p:spPr>
          <p:txBody>
            <a:bodyPr wrap="square" lIns="0" tIns="0" rIns="0" bIns="0" rtlCol="0"/>
            <a:lstStyle/>
            <a:p>
              <a:endParaRPr/>
            </a:p>
          </p:txBody>
        </p:sp>
        <p:sp>
          <p:nvSpPr>
            <p:cNvPr id="21" name="object 21"/>
            <p:cNvSpPr/>
            <p:nvPr/>
          </p:nvSpPr>
          <p:spPr>
            <a:xfrm>
              <a:off x="7473400" y="2642077"/>
              <a:ext cx="1821814" cy="767080"/>
            </a:xfrm>
            <a:custGeom>
              <a:avLst/>
              <a:gdLst/>
              <a:ahLst/>
              <a:cxnLst/>
              <a:rect l="l" t="t" r="r" b="b"/>
              <a:pathLst>
                <a:path w="1821815" h="767079">
                  <a:moveTo>
                    <a:pt x="0" y="0"/>
                  </a:moveTo>
                  <a:lnTo>
                    <a:pt x="1821766" y="0"/>
                  </a:lnTo>
                  <a:lnTo>
                    <a:pt x="1821766" y="766689"/>
                  </a:lnTo>
                  <a:lnTo>
                    <a:pt x="0" y="766689"/>
                  </a:lnTo>
                  <a:lnTo>
                    <a:pt x="0" y="0"/>
                  </a:lnTo>
                  <a:close/>
                </a:path>
              </a:pathLst>
            </a:custGeom>
            <a:ln w="9525">
              <a:solidFill>
                <a:srgbClr val="40458C"/>
              </a:solidFill>
            </a:ln>
          </p:spPr>
          <p:txBody>
            <a:bodyPr wrap="square" lIns="0" tIns="0" rIns="0" bIns="0" rtlCol="0"/>
            <a:lstStyle/>
            <a:p>
              <a:endParaRPr/>
            </a:p>
          </p:txBody>
        </p:sp>
      </p:grpSp>
      <p:sp>
        <p:nvSpPr>
          <p:cNvPr id="22" name="object 22"/>
          <p:cNvSpPr txBox="1"/>
          <p:nvPr/>
        </p:nvSpPr>
        <p:spPr>
          <a:xfrm>
            <a:off x="5547064" y="5248147"/>
            <a:ext cx="603885" cy="299720"/>
          </a:xfrm>
          <a:prstGeom prst="rect">
            <a:avLst/>
          </a:prstGeom>
        </p:spPr>
        <p:txBody>
          <a:bodyPr vert="horz" wrap="square" lIns="0" tIns="12700" rIns="0" bIns="0" rtlCol="0">
            <a:spAutoFit/>
          </a:bodyPr>
          <a:lstStyle/>
          <a:p>
            <a:pPr marL="12700">
              <a:lnSpc>
                <a:spcPct val="100000"/>
              </a:lnSpc>
              <a:spcBef>
                <a:spcPts val="100"/>
              </a:spcBef>
            </a:pPr>
            <a:r>
              <a:rPr sz="1800" spc="-20" dirty="0">
                <a:latin typeface="游ゴシック"/>
                <a:cs typeface="游ゴシック"/>
              </a:rPr>
              <a:t>360m</a:t>
            </a:r>
            <a:endParaRPr sz="1800">
              <a:latin typeface="游ゴシック"/>
              <a:cs typeface="游ゴシック"/>
            </a:endParaRPr>
          </a:p>
        </p:txBody>
      </p:sp>
      <p:sp>
        <p:nvSpPr>
          <p:cNvPr id="23" name="object 23"/>
          <p:cNvSpPr/>
          <p:nvPr/>
        </p:nvSpPr>
        <p:spPr>
          <a:xfrm>
            <a:off x="11504676" y="2662821"/>
            <a:ext cx="145415" cy="1691005"/>
          </a:xfrm>
          <a:custGeom>
            <a:avLst/>
            <a:gdLst/>
            <a:ahLst/>
            <a:cxnLst/>
            <a:rect l="l" t="t" r="r" b="b"/>
            <a:pathLst>
              <a:path w="145415" h="1691004">
                <a:moveTo>
                  <a:pt x="145288" y="629132"/>
                </a:moveTo>
                <a:lnTo>
                  <a:pt x="138938" y="616432"/>
                </a:lnTo>
                <a:lnTo>
                  <a:pt x="107188" y="552932"/>
                </a:lnTo>
                <a:lnTo>
                  <a:pt x="69088" y="629132"/>
                </a:lnTo>
                <a:lnTo>
                  <a:pt x="102425" y="629132"/>
                </a:lnTo>
                <a:lnTo>
                  <a:pt x="102425" y="1614297"/>
                </a:lnTo>
                <a:lnTo>
                  <a:pt x="74015" y="1614297"/>
                </a:lnTo>
                <a:lnTo>
                  <a:pt x="76200" y="1609928"/>
                </a:lnTo>
                <a:lnTo>
                  <a:pt x="42862" y="1609928"/>
                </a:lnTo>
                <a:lnTo>
                  <a:pt x="42862" y="76200"/>
                </a:lnTo>
                <a:lnTo>
                  <a:pt x="76200" y="76200"/>
                </a:lnTo>
                <a:lnTo>
                  <a:pt x="69850" y="63500"/>
                </a:lnTo>
                <a:lnTo>
                  <a:pt x="38100" y="0"/>
                </a:lnTo>
                <a:lnTo>
                  <a:pt x="0" y="76200"/>
                </a:lnTo>
                <a:lnTo>
                  <a:pt x="33337" y="76200"/>
                </a:lnTo>
                <a:lnTo>
                  <a:pt x="33337" y="1609928"/>
                </a:lnTo>
                <a:lnTo>
                  <a:pt x="0" y="1609928"/>
                </a:lnTo>
                <a:lnTo>
                  <a:pt x="38100" y="1686128"/>
                </a:lnTo>
                <a:lnTo>
                  <a:pt x="69850" y="1622628"/>
                </a:lnTo>
                <a:lnTo>
                  <a:pt x="71551" y="1619224"/>
                </a:lnTo>
                <a:lnTo>
                  <a:pt x="107188" y="1690497"/>
                </a:lnTo>
                <a:lnTo>
                  <a:pt x="138938" y="1626997"/>
                </a:lnTo>
                <a:lnTo>
                  <a:pt x="145288" y="1614297"/>
                </a:lnTo>
                <a:lnTo>
                  <a:pt x="111950" y="1614297"/>
                </a:lnTo>
                <a:lnTo>
                  <a:pt x="111950" y="629132"/>
                </a:lnTo>
                <a:lnTo>
                  <a:pt x="145288" y="629132"/>
                </a:lnTo>
                <a:close/>
              </a:path>
            </a:pathLst>
          </a:custGeom>
          <a:solidFill>
            <a:srgbClr val="40458C"/>
          </a:solidFill>
        </p:spPr>
        <p:txBody>
          <a:bodyPr wrap="square" lIns="0" tIns="0" rIns="0" bIns="0" rtlCol="0"/>
          <a:lstStyle/>
          <a:p>
            <a:endParaRPr/>
          </a:p>
        </p:txBody>
      </p:sp>
      <p:sp>
        <p:nvSpPr>
          <p:cNvPr id="24" name="object 24"/>
          <p:cNvSpPr txBox="1"/>
          <p:nvPr/>
        </p:nvSpPr>
        <p:spPr>
          <a:xfrm>
            <a:off x="11627659" y="2797555"/>
            <a:ext cx="324485" cy="208279"/>
          </a:xfrm>
          <a:prstGeom prst="rect">
            <a:avLst/>
          </a:prstGeom>
        </p:spPr>
        <p:txBody>
          <a:bodyPr vert="horz" wrap="square" lIns="0" tIns="12700" rIns="0" bIns="0" rtlCol="0">
            <a:spAutoFit/>
          </a:bodyPr>
          <a:lstStyle/>
          <a:p>
            <a:pPr marL="12700">
              <a:lnSpc>
                <a:spcPct val="100000"/>
              </a:lnSpc>
              <a:spcBef>
                <a:spcPts val="100"/>
              </a:spcBef>
            </a:pPr>
            <a:r>
              <a:rPr sz="1200" spc="-25" dirty="0">
                <a:latin typeface="游ゴシック"/>
                <a:cs typeface="游ゴシック"/>
              </a:rPr>
              <a:t>63m</a:t>
            </a:r>
            <a:endParaRPr sz="1200">
              <a:latin typeface="游ゴシック"/>
              <a:cs typeface="游ゴシック"/>
            </a:endParaRPr>
          </a:p>
        </p:txBody>
      </p:sp>
      <p:sp>
        <p:nvSpPr>
          <p:cNvPr id="25" name="object 25"/>
          <p:cNvSpPr txBox="1"/>
          <p:nvPr/>
        </p:nvSpPr>
        <p:spPr>
          <a:xfrm>
            <a:off x="11671954" y="3398011"/>
            <a:ext cx="324485" cy="208279"/>
          </a:xfrm>
          <a:prstGeom prst="rect">
            <a:avLst/>
          </a:prstGeom>
        </p:spPr>
        <p:txBody>
          <a:bodyPr vert="horz" wrap="square" lIns="0" tIns="12700" rIns="0" bIns="0" rtlCol="0">
            <a:spAutoFit/>
          </a:bodyPr>
          <a:lstStyle/>
          <a:p>
            <a:pPr marL="12700">
              <a:lnSpc>
                <a:spcPct val="100000"/>
              </a:lnSpc>
              <a:spcBef>
                <a:spcPts val="100"/>
              </a:spcBef>
            </a:pPr>
            <a:r>
              <a:rPr sz="1200" spc="-25" dirty="0">
                <a:latin typeface="游ゴシック"/>
                <a:cs typeface="游ゴシック"/>
              </a:rPr>
              <a:t>35m</a:t>
            </a:r>
            <a:endParaRPr sz="1200">
              <a:latin typeface="游ゴシック"/>
              <a:cs typeface="游ゴシック"/>
            </a:endParaRPr>
          </a:p>
        </p:txBody>
      </p:sp>
      <p:sp>
        <p:nvSpPr>
          <p:cNvPr id="26" name="object 26"/>
          <p:cNvSpPr/>
          <p:nvPr/>
        </p:nvSpPr>
        <p:spPr>
          <a:xfrm>
            <a:off x="700122" y="5195276"/>
            <a:ext cx="10369550" cy="76200"/>
          </a:xfrm>
          <a:custGeom>
            <a:avLst/>
            <a:gdLst/>
            <a:ahLst/>
            <a:cxnLst/>
            <a:rect l="l" t="t" r="r" b="b"/>
            <a:pathLst>
              <a:path w="10369550" h="76200">
                <a:moveTo>
                  <a:pt x="10293019" y="1"/>
                </a:moveTo>
                <a:lnTo>
                  <a:pt x="10293019" y="76201"/>
                </a:lnTo>
                <a:lnTo>
                  <a:pt x="10359694" y="42863"/>
                </a:lnTo>
                <a:lnTo>
                  <a:pt x="10305727" y="42863"/>
                </a:lnTo>
                <a:lnTo>
                  <a:pt x="10305727" y="33338"/>
                </a:lnTo>
                <a:lnTo>
                  <a:pt x="10359694" y="33338"/>
                </a:lnTo>
                <a:lnTo>
                  <a:pt x="10293019" y="1"/>
                </a:lnTo>
                <a:close/>
              </a:path>
              <a:path w="10369550" h="76200">
                <a:moveTo>
                  <a:pt x="76200" y="0"/>
                </a:moveTo>
                <a:lnTo>
                  <a:pt x="0" y="38099"/>
                </a:lnTo>
                <a:lnTo>
                  <a:pt x="76200" y="76199"/>
                </a:lnTo>
                <a:lnTo>
                  <a:pt x="76200" y="42862"/>
                </a:lnTo>
                <a:lnTo>
                  <a:pt x="63491" y="42862"/>
                </a:lnTo>
                <a:lnTo>
                  <a:pt x="63491" y="33337"/>
                </a:lnTo>
                <a:lnTo>
                  <a:pt x="76200" y="33337"/>
                </a:lnTo>
                <a:lnTo>
                  <a:pt x="76200" y="0"/>
                </a:lnTo>
                <a:close/>
              </a:path>
              <a:path w="10369550" h="76200">
                <a:moveTo>
                  <a:pt x="76200" y="33337"/>
                </a:moveTo>
                <a:lnTo>
                  <a:pt x="76200" y="42862"/>
                </a:lnTo>
                <a:lnTo>
                  <a:pt x="10305727" y="42863"/>
                </a:lnTo>
                <a:lnTo>
                  <a:pt x="10293019" y="42863"/>
                </a:lnTo>
                <a:lnTo>
                  <a:pt x="10293019" y="33338"/>
                </a:lnTo>
                <a:lnTo>
                  <a:pt x="10305727" y="33338"/>
                </a:lnTo>
                <a:lnTo>
                  <a:pt x="76200" y="33337"/>
                </a:lnTo>
                <a:close/>
              </a:path>
              <a:path w="10369550" h="76200">
                <a:moveTo>
                  <a:pt x="10359694" y="33338"/>
                </a:moveTo>
                <a:lnTo>
                  <a:pt x="10305727" y="33338"/>
                </a:lnTo>
                <a:lnTo>
                  <a:pt x="10305727" y="42863"/>
                </a:lnTo>
                <a:lnTo>
                  <a:pt x="10359697" y="42862"/>
                </a:lnTo>
                <a:lnTo>
                  <a:pt x="10369219" y="38101"/>
                </a:lnTo>
                <a:lnTo>
                  <a:pt x="10359694" y="33338"/>
                </a:lnTo>
                <a:close/>
              </a:path>
              <a:path w="10369550" h="76200">
                <a:moveTo>
                  <a:pt x="76200" y="33337"/>
                </a:moveTo>
                <a:lnTo>
                  <a:pt x="63491" y="33337"/>
                </a:lnTo>
                <a:lnTo>
                  <a:pt x="63491" y="42862"/>
                </a:lnTo>
                <a:lnTo>
                  <a:pt x="76200" y="42862"/>
                </a:lnTo>
                <a:lnTo>
                  <a:pt x="76200" y="33337"/>
                </a:lnTo>
                <a:close/>
              </a:path>
            </a:pathLst>
          </a:custGeom>
          <a:solidFill>
            <a:srgbClr val="40458C"/>
          </a:solidFill>
        </p:spPr>
        <p:txBody>
          <a:bodyPr wrap="square" lIns="0" tIns="0" rIns="0" bIns="0" rtlCol="0"/>
          <a:lstStyle/>
          <a:p>
            <a:endParaRPr/>
          </a:p>
        </p:txBody>
      </p:sp>
      <p:sp>
        <p:nvSpPr>
          <p:cNvPr id="27" name="object 27"/>
          <p:cNvSpPr txBox="1">
            <a:spLocks noGrp="1"/>
          </p:cNvSpPr>
          <p:nvPr>
            <p:ph type="title" idx="4294967295"/>
          </p:nvPr>
        </p:nvSpPr>
        <p:spPr>
          <a:xfrm>
            <a:off x="854201" y="978587"/>
            <a:ext cx="10515600" cy="689932"/>
          </a:xfrm>
          <a:prstGeom prst="rect">
            <a:avLst/>
          </a:prstGeom>
        </p:spPr>
        <p:txBody>
          <a:bodyPr vert="horz" wrap="square" lIns="0" tIns="12700" rIns="0" bIns="0" rtlCol="0">
            <a:spAutoFit/>
          </a:bodyPr>
          <a:lstStyle/>
          <a:p>
            <a:pPr marL="12700">
              <a:lnSpc>
                <a:spcPct val="100000"/>
              </a:lnSpc>
              <a:spcBef>
                <a:spcPts val="100"/>
              </a:spcBef>
            </a:pPr>
            <a:r>
              <a:rPr spc="-5" dirty="0" err="1"/>
              <a:t>浮体基本配置</a:t>
            </a:r>
            <a:r>
              <a:rPr lang="ja-JP" altLang="en-US" spc="-5" dirty="0"/>
              <a:t>（横</a:t>
            </a:r>
            <a:r>
              <a:rPr spc="-5" dirty="0"/>
              <a:t>横</a:t>
            </a:r>
            <a:r>
              <a:rPr lang="ja-JP" altLang="en-US" spc="-5" dirty="0"/>
              <a:t>図面）</a:t>
            </a:r>
            <a:endParaRPr spc="-50" dirty="0"/>
          </a:p>
        </p:txBody>
      </p:sp>
      <p:sp>
        <p:nvSpPr>
          <p:cNvPr id="28" name="object 28"/>
          <p:cNvSpPr/>
          <p:nvPr/>
        </p:nvSpPr>
        <p:spPr>
          <a:xfrm>
            <a:off x="11660533" y="3738266"/>
            <a:ext cx="76200" cy="612775"/>
          </a:xfrm>
          <a:custGeom>
            <a:avLst/>
            <a:gdLst/>
            <a:ahLst/>
            <a:cxnLst/>
            <a:rect l="l" t="t" r="r" b="b"/>
            <a:pathLst>
              <a:path w="76200" h="612775">
                <a:moveTo>
                  <a:pt x="33338" y="535999"/>
                </a:moveTo>
                <a:lnTo>
                  <a:pt x="1" y="535999"/>
                </a:lnTo>
                <a:lnTo>
                  <a:pt x="38101" y="612199"/>
                </a:lnTo>
                <a:lnTo>
                  <a:pt x="69851" y="548699"/>
                </a:lnTo>
                <a:lnTo>
                  <a:pt x="33338" y="548699"/>
                </a:lnTo>
                <a:lnTo>
                  <a:pt x="33338" y="535999"/>
                </a:lnTo>
                <a:close/>
              </a:path>
              <a:path w="76200" h="612775">
                <a:moveTo>
                  <a:pt x="42862" y="63500"/>
                </a:moveTo>
                <a:lnTo>
                  <a:pt x="33337" y="63500"/>
                </a:lnTo>
                <a:lnTo>
                  <a:pt x="33338" y="548699"/>
                </a:lnTo>
                <a:lnTo>
                  <a:pt x="42863" y="548699"/>
                </a:lnTo>
                <a:lnTo>
                  <a:pt x="42862" y="63500"/>
                </a:lnTo>
                <a:close/>
              </a:path>
              <a:path w="76200" h="612775">
                <a:moveTo>
                  <a:pt x="76201" y="535999"/>
                </a:moveTo>
                <a:lnTo>
                  <a:pt x="42863" y="535999"/>
                </a:lnTo>
                <a:lnTo>
                  <a:pt x="42863" y="548699"/>
                </a:lnTo>
                <a:lnTo>
                  <a:pt x="69851" y="548699"/>
                </a:lnTo>
                <a:lnTo>
                  <a:pt x="76201" y="535999"/>
                </a:lnTo>
                <a:close/>
              </a:path>
              <a:path w="76200" h="612775">
                <a:moveTo>
                  <a:pt x="38100" y="0"/>
                </a:moveTo>
                <a:lnTo>
                  <a:pt x="0" y="76200"/>
                </a:lnTo>
                <a:lnTo>
                  <a:pt x="33337" y="76200"/>
                </a:lnTo>
                <a:lnTo>
                  <a:pt x="33337" y="63500"/>
                </a:lnTo>
                <a:lnTo>
                  <a:pt x="69850" y="63500"/>
                </a:lnTo>
                <a:lnTo>
                  <a:pt x="38100" y="0"/>
                </a:lnTo>
                <a:close/>
              </a:path>
              <a:path w="76200" h="612775">
                <a:moveTo>
                  <a:pt x="69850" y="63500"/>
                </a:moveTo>
                <a:lnTo>
                  <a:pt x="42862" y="63500"/>
                </a:lnTo>
                <a:lnTo>
                  <a:pt x="42862" y="76200"/>
                </a:lnTo>
                <a:lnTo>
                  <a:pt x="76200" y="76200"/>
                </a:lnTo>
                <a:lnTo>
                  <a:pt x="69850" y="63500"/>
                </a:lnTo>
                <a:close/>
              </a:path>
            </a:pathLst>
          </a:custGeom>
          <a:solidFill>
            <a:srgbClr val="40458C"/>
          </a:solidFill>
        </p:spPr>
        <p:txBody>
          <a:bodyPr wrap="square" lIns="0" tIns="0" rIns="0" bIns="0" rtlCol="0"/>
          <a:lstStyle/>
          <a:p>
            <a:endParaRPr/>
          </a:p>
        </p:txBody>
      </p:sp>
      <p:sp>
        <p:nvSpPr>
          <p:cNvPr id="29" name="object 29"/>
          <p:cNvSpPr txBox="1"/>
          <p:nvPr/>
        </p:nvSpPr>
        <p:spPr>
          <a:xfrm>
            <a:off x="11733832" y="3879595"/>
            <a:ext cx="324485" cy="208279"/>
          </a:xfrm>
          <a:prstGeom prst="rect">
            <a:avLst/>
          </a:prstGeom>
        </p:spPr>
        <p:txBody>
          <a:bodyPr vert="horz" wrap="square" lIns="0" tIns="12700" rIns="0" bIns="0" rtlCol="0">
            <a:spAutoFit/>
          </a:bodyPr>
          <a:lstStyle/>
          <a:p>
            <a:pPr marL="12700">
              <a:lnSpc>
                <a:spcPct val="100000"/>
              </a:lnSpc>
              <a:spcBef>
                <a:spcPts val="100"/>
              </a:spcBef>
            </a:pPr>
            <a:r>
              <a:rPr sz="1200" spc="-25" dirty="0">
                <a:latin typeface="游ゴシック"/>
                <a:cs typeface="游ゴシック"/>
              </a:rPr>
              <a:t>20m</a:t>
            </a:r>
            <a:endParaRPr sz="1200">
              <a:latin typeface="游ゴシック"/>
              <a:cs typeface="游ゴシック"/>
            </a:endParaRPr>
          </a:p>
        </p:txBody>
      </p:sp>
      <p:sp>
        <p:nvSpPr>
          <p:cNvPr id="30" name="object 30"/>
          <p:cNvSpPr txBox="1"/>
          <p:nvPr/>
        </p:nvSpPr>
        <p:spPr>
          <a:xfrm>
            <a:off x="9567350" y="674115"/>
            <a:ext cx="1419860" cy="510540"/>
          </a:xfrm>
          <a:prstGeom prst="rect">
            <a:avLst/>
          </a:prstGeom>
        </p:spPr>
        <p:txBody>
          <a:bodyPr vert="horz" wrap="square" lIns="0" tIns="22860" rIns="0" bIns="0" rtlCol="0">
            <a:spAutoFit/>
          </a:bodyPr>
          <a:lstStyle/>
          <a:p>
            <a:pPr marL="12700" marR="5080">
              <a:lnSpc>
                <a:spcPts val="1900"/>
              </a:lnSpc>
              <a:spcBef>
                <a:spcPts val="180"/>
              </a:spcBef>
            </a:pPr>
            <a:r>
              <a:rPr sz="1600" spc="-5" dirty="0">
                <a:solidFill>
                  <a:srgbClr val="40458C"/>
                </a:solidFill>
                <a:latin typeface="游ゴシック"/>
                <a:cs typeface="游ゴシック"/>
              </a:rPr>
              <a:t>内外殻外幅５</a:t>
            </a:r>
            <a:r>
              <a:rPr sz="1600" spc="-25" dirty="0">
                <a:solidFill>
                  <a:srgbClr val="40458C"/>
                </a:solidFill>
                <a:latin typeface="游ゴシック"/>
                <a:cs typeface="游ゴシック"/>
              </a:rPr>
              <a:t>m</a:t>
            </a:r>
            <a:r>
              <a:rPr sz="1600" spc="-5" dirty="0">
                <a:solidFill>
                  <a:srgbClr val="40458C"/>
                </a:solidFill>
                <a:latin typeface="游ゴシック"/>
                <a:cs typeface="游ゴシック"/>
              </a:rPr>
              <a:t>内外殻内幅４</a:t>
            </a:r>
            <a:r>
              <a:rPr sz="1600" spc="-25" dirty="0">
                <a:solidFill>
                  <a:srgbClr val="40458C"/>
                </a:solidFill>
                <a:latin typeface="游ゴシック"/>
                <a:cs typeface="游ゴシック"/>
              </a:rPr>
              <a:t>m</a:t>
            </a:r>
            <a:endParaRPr sz="1600">
              <a:latin typeface="游ゴシック"/>
              <a:cs typeface="游ゴシック"/>
            </a:endParaRPr>
          </a:p>
        </p:txBody>
      </p:sp>
      <p:sp>
        <p:nvSpPr>
          <p:cNvPr id="31" name="object 31"/>
          <p:cNvSpPr txBox="1"/>
          <p:nvPr/>
        </p:nvSpPr>
        <p:spPr>
          <a:xfrm>
            <a:off x="7933589" y="3685032"/>
            <a:ext cx="863600" cy="193040"/>
          </a:xfrm>
          <a:prstGeom prst="rect">
            <a:avLst/>
          </a:prstGeom>
        </p:spPr>
        <p:txBody>
          <a:bodyPr vert="horz" wrap="square" lIns="0" tIns="12700" rIns="0" bIns="0" rtlCol="0">
            <a:spAutoFit/>
          </a:bodyPr>
          <a:lstStyle/>
          <a:p>
            <a:pPr marL="12700">
              <a:lnSpc>
                <a:spcPct val="100000"/>
              </a:lnSpc>
              <a:spcBef>
                <a:spcPts val="100"/>
              </a:spcBef>
            </a:pPr>
            <a:r>
              <a:rPr sz="1100" spc="-10" dirty="0">
                <a:solidFill>
                  <a:srgbClr val="40458C"/>
                </a:solidFill>
                <a:latin typeface="游ゴシック"/>
                <a:cs typeface="游ゴシック"/>
              </a:rPr>
              <a:t>廃棄物処理室</a:t>
            </a:r>
            <a:endParaRPr sz="1100">
              <a:latin typeface="游ゴシック"/>
              <a:cs typeface="游ゴシック"/>
            </a:endParaRPr>
          </a:p>
        </p:txBody>
      </p:sp>
      <p:sp>
        <p:nvSpPr>
          <p:cNvPr id="32" name="object 32"/>
          <p:cNvSpPr txBox="1"/>
          <p:nvPr/>
        </p:nvSpPr>
        <p:spPr>
          <a:xfrm>
            <a:off x="7861626" y="2916935"/>
            <a:ext cx="1003300" cy="358140"/>
          </a:xfrm>
          <a:prstGeom prst="rect">
            <a:avLst/>
          </a:prstGeom>
        </p:spPr>
        <p:txBody>
          <a:bodyPr vert="horz" wrap="square" lIns="0" tIns="12700" rIns="0" bIns="0" rtlCol="0">
            <a:spAutoFit/>
          </a:bodyPr>
          <a:lstStyle/>
          <a:p>
            <a:pPr marL="12700">
              <a:lnSpc>
                <a:spcPts val="1310"/>
              </a:lnSpc>
              <a:spcBef>
                <a:spcPts val="100"/>
              </a:spcBef>
            </a:pPr>
            <a:r>
              <a:rPr sz="1100" spc="-10" dirty="0">
                <a:latin typeface="游ゴシック"/>
                <a:cs typeface="游ゴシック"/>
              </a:rPr>
              <a:t>中央制御室</a:t>
            </a:r>
            <a:endParaRPr sz="1100">
              <a:latin typeface="游ゴシック"/>
              <a:cs typeface="游ゴシック"/>
            </a:endParaRPr>
          </a:p>
          <a:p>
            <a:pPr marL="12700">
              <a:lnSpc>
                <a:spcPts val="1310"/>
              </a:lnSpc>
            </a:pPr>
            <a:r>
              <a:rPr sz="1100" spc="-10" dirty="0">
                <a:latin typeface="游ゴシック"/>
                <a:cs typeface="游ゴシック"/>
              </a:rPr>
              <a:t>⼊退域管理区画</a:t>
            </a:r>
            <a:endParaRPr sz="1100">
              <a:latin typeface="游ゴシック"/>
              <a:cs typeface="游ゴシック"/>
            </a:endParaRPr>
          </a:p>
        </p:txBody>
      </p:sp>
      <p:sp>
        <p:nvSpPr>
          <p:cNvPr id="33" name="object 33"/>
          <p:cNvSpPr txBox="1"/>
          <p:nvPr/>
        </p:nvSpPr>
        <p:spPr>
          <a:xfrm>
            <a:off x="9780891" y="3034284"/>
            <a:ext cx="736600" cy="238760"/>
          </a:xfrm>
          <a:prstGeom prst="rect">
            <a:avLst/>
          </a:prstGeom>
        </p:spPr>
        <p:txBody>
          <a:bodyPr vert="horz" wrap="square" lIns="0" tIns="12700" rIns="0" bIns="0" rtlCol="0">
            <a:spAutoFit/>
          </a:bodyPr>
          <a:lstStyle/>
          <a:p>
            <a:pPr marL="12700">
              <a:lnSpc>
                <a:spcPct val="100000"/>
              </a:lnSpc>
              <a:spcBef>
                <a:spcPts val="100"/>
              </a:spcBef>
            </a:pPr>
            <a:r>
              <a:rPr sz="1400" spc="-15" dirty="0">
                <a:latin typeface="游ゴシック"/>
                <a:cs typeface="游ゴシック"/>
              </a:rPr>
              <a:t>居住区画</a:t>
            </a:r>
            <a:endParaRPr sz="1400">
              <a:latin typeface="游ゴシック"/>
              <a:cs typeface="游ゴシック"/>
            </a:endParaRPr>
          </a:p>
        </p:txBody>
      </p:sp>
      <p:grpSp>
        <p:nvGrpSpPr>
          <p:cNvPr id="34" name="object 34"/>
          <p:cNvGrpSpPr/>
          <p:nvPr/>
        </p:nvGrpSpPr>
        <p:grpSpPr>
          <a:xfrm>
            <a:off x="722861" y="2595425"/>
            <a:ext cx="4224020" cy="1714500"/>
            <a:chOff x="722861" y="2595425"/>
            <a:chExt cx="4224020" cy="1714500"/>
          </a:xfrm>
        </p:grpSpPr>
        <p:pic>
          <p:nvPicPr>
            <p:cNvPr id="35" name="object 35"/>
            <p:cNvPicPr/>
            <p:nvPr/>
          </p:nvPicPr>
          <p:blipFill>
            <a:blip r:embed="rId12" cstate="print"/>
            <a:stretch>
              <a:fillRect/>
            </a:stretch>
          </p:blipFill>
          <p:spPr>
            <a:xfrm>
              <a:off x="2126373" y="2595425"/>
              <a:ext cx="2820440" cy="1699059"/>
            </a:xfrm>
            <a:prstGeom prst="rect">
              <a:avLst/>
            </a:prstGeom>
          </p:spPr>
        </p:pic>
        <p:sp>
          <p:nvSpPr>
            <p:cNvPr id="36" name="object 36"/>
            <p:cNvSpPr/>
            <p:nvPr/>
          </p:nvSpPr>
          <p:spPr>
            <a:xfrm>
              <a:off x="727623" y="2645112"/>
              <a:ext cx="1441450" cy="1593850"/>
            </a:xfrm>
            <a:custGeom>
              <a:avLst/>
              <a:gdLst/>
              <a:ahLst/>
              <a:cxnLst/>
              <a:rect l="l" t="t" r="r" b="b"/>
              <a:pathLst>
                <a:path w="1441450" h="1593850">
                  <a:moveTo>
                    <a:pt x="0" y="1593635"/>
                  </a:moveTo>
                  <a:lnTo>
                    <a:pt x="1441010" y="1593635"/>
                  </a:lnTo>
                  <a:lnTo>
                    <a:pt x="1441010" y="0"/>
                  </a:lnTo>
                  <a:lnTo>
                    <a:pt x="0" y="0"/>
                  </a:lnTo>
                  <a:lnTo>
                    <a:pt x="0" y="1593635"/>
                  </a:lnTo>
                  <a:close/>
                </a:path>
              </a:pathLst>
            </a:custGeom>
            <a:solidFill>
              <a:srgbClr val="FFFFFF"/>
            </a:solidFill>
          </p:spPr>
          <p:txBody>
            <a:bodyPr wrap="square" lIns="0" tIns="0" rIns="0" bIns="0" rtlCol="0"/>
            <a:lstStyle/>
            <a:p>
              <a:endParaRPr/>
            </a:p>
          </p:txBody>
        </p:sp>
        <p:sp>
          <p:nvSpPr>
            <p:cNvPr id="37" name="object 37"/>
            <p:cNvSpPr/>
            <p:nvPr/>
          </p:nvSpPr>
          <p:spPr>
            <a:xfrm>
              <a:off x="727623" y="2645112"/>
              <a:ext cx="1441450" cy="1659889"/>
            </a:xfrm>
            <a:custGeom>
              <a:avLst/>
              <a:gdLst/>
              <a:ahLst/>
              <a:cxnLst/>
              <a:rect l="l" t="t" r="r" b="b"/>
              <a:pathLst>
                <a:path w="1441450" h="1659889">
                  <a:moveTo>
                    <a:pt x="0" y="0"/>
                  </a:moveTo>
                  <a:lnTo>
                    <a:pt x="1441010" y="0"/>
                  </a:lnTo>
                  <a:lnTo>
                    <a:pt x="1441010" y="1659496"/>
                  </a:lnTo>
                  <a:lnTo>
                    <a:pt x="0" y="1659496"/>
                  </a:lnTo>
                  <a:lnTo>
                    <a:pt x="0" y="0"/>
                  </a:lnTo>
                  <a:close/>
                </a:path>
              </a:pathLst>
            </a:custGeom>
            <a:ln w="9525">
              <a:solidFill>
                <a:srgbClr val="40458C"/>
              </a:solidFill>
            </a:ln>
          </p:spPr>
          <p:txBody>
            <a:bodyPr wrap="square" lIns="0" tIns="0" rIns="0" bIns="0" rtlCol="0"/>
            <a:lstStyle/>
            <a:p>
              <a:endParaRPr/>
            </a:p>
          </p:txBody>
        </p:sp>
        <p:sp>
          <p:nvSpPr>
            <p:cNvPr id="38" name="object 38"/>
            <p:cNvSpPr/>
            <p:nvPr/>
          </p:nvSpPr>
          <p:spPr>
            <a:xfrm>
              <a:off x="765893" y="2693020"/>
              <a:ext cx="357505" cy="653415"/>
            </a:xfrm>
            <a:custGeom>
              <a:avLst/>
              <a:gdLst/>
              <a:ahLst/>
              <a:cxnLst/>
              <a:rect l="l" t="t" r="r" b="b"/>
              <a:pathLst>
                <a:path w="357505" h="653414">
                  <a:moveTo>
                    <a:pt x="0" y="0"/>
                  </a:moveTo>
                  <a:lnTo>
                    <a:pt x="356963" y="0"/>
                  </a:lnTo>
                  <a:lnTo>
                    <a:pt x="356963" y="652806"/>
                  </a:lnTo>
                  <a:lnTo>
                    <a:pt x="0" y="652806"/>
                  </a:lnTo>
                  <a:lnTo>
                    <a:pt x="0" y="0"/>
                  </a:lnTo>
                  <a:close/>
                </a:path>
              </a:pathLst>
            </a:custGeom>
            <a:ln w="9525">
              <a:solidFill>
                <a:srgbClr val="40458C"/>
              </a:solidFill>
            </a:ln>
          </p:spPr>
          <p:txBody>
            <a:bodyPr wrap="square" lIns="0" tIns="0" rIns="0" bIns="0" rtlCol="0"/>
            <a:lstStyle/>
            <a:p>
              <a:endParaRPr/>
            </a:p>
          </p:txBody>
        </p:sp>
        <p:sp>
          <p:nvSpPr>
            <p:cNvPr id="39" name="object 39"/>
            <p:cNvSpPr/>
            <p:nvPr/>
          </p:nvSpPr>
          <p:spPr>
            <a:xfrm>
              <a:off x="1145609" y="2696123"/>
              <a:ext cx="357505" cy="653415"/>
            </a:xfrm>
            <a:custGeom>
              <a:avLst/>
              <a:gdLst/>
              <a:ahLst/>
              <a:cxnLst/>
              <a:rect l="l" t="t" r="r" b="b"/>
              <a:pathLst>
                <a:path w="357505" h="653414">
                  <a:moveTo>
                    <a:pt x="0" y="0"/>
                  </a:moveTo>
                  <a:lnTo>
                    <a:pt x="356963" y="0"/>
                  </a:lnTo>
                  <a:lnTo>
                    <a:pt x="356963" y="652806"/>
                  </a:lnTo>
                  <a:lnTo>
                    <a:pt x="0" y="652806"/>
                  </a:lnTo>
                  <a:lnTo>
                    <a:pt x="0" y="0"/>
                  </a:lnTo>
                  <a:close/>
                </a:path>
              </a:pathLst>
            </a:custGeom>
            <a:ln w="9525">
              <a:solidFill>
                <a:srgbClr val="40458C"/>
              </a:solidFill>
            </a:ln>
          </p:spPr>
          <p:txBody>
            <a:bodyPr wrap="square" lIns="0" tIns="0" rIns="0" bIns="0" rtlCol="0"/>
            <a:lstStyle/>
            <a:p>
              <a:endParaRPr/>
            </a:p>
          </p:txBody>
        </p:sp>
      </p:grpSp>
      <p:sp>
        <p:nvSpPr>
          <p:cNvPr id="40" name="object 40"/>
          <p:cNvSpPr txBox="1"/>
          <p:nvPr/>
        </p:nvSpPr>
        <p:spPr>
          <a:xfrm>
            <a:off x="1267972" y="2765551"/>
            <a:ext cx="179705" cy="444500"/>
          </a:xfrm>
          <a:prstGeom prst="rect">
            <a:avLst/>
          </a:prstGeom>
        </p:spPr>
        <p:txBody>
          <a:bodyPr vert="vert270" wrap="square" lIns="0" tIns="0" rIns="0" bIns="0" rtlCol="0">
            <a:spAutoFit/>
          </a:bodyPr>
          <a:lstStyle/>
          <a:p>
            <a:pPr marL="12700">
              <a:lnSpc>
                <a:spcPts val="1290"/>
              </a:lnSpc>
            </a:pPr>
            <a:r>
              <a:rPr sz="1100" spc="-20" dirty="0">
                <a:latin typeface="游ゴシック"/>
                <a:cs typeface="游ゴシック"/>
              </a:rPr>
              <a:t>変圧器</a:t>
            </a:r>
            <a:endParaRPr sz="1100">
              <a:latin typeface="游ゴシック"/>
              <a:cs typeface="游ゴシック"/>
            </a:endParaRPr>
          </a:p>
        </p:txBody>
      </p:sp>
      <p:sp>
        <p:nvSpPr>
          <p:cNvPr id="41" name="object 41"/>
          <p:cNvSpPr txBox="1"/>
          <p:nvPr/>
        </p:nvSpPr>
        <p:spPr>
          <a:xfrm>
            <a:off x="854201" y="2796032"/>
            <a:ext cx="179705" cy="444500"/>
          </a:xfrm>
          <a:prstGeom prst="rect">
            <a:avLst/>
          </a:prstGeom>
        </p:spPr>
        <p:txBody>
          <a:bodyPr vert="vert270" wrap="square" lIns="0" tIns="0" rIns="0" bIns="0" rtlCol="0">
            <a:spAutoFit/>
          </a:bodyPr>
          <a:lstStyle/>
          <a:p>
            <a:pPr marL="12700">
              <a:lnSpc>
                <a:spcPts val="1290"/>
              </a:lnSpc>
            </a:pPr>
            <a:r>
              <a:rPr sz="1100" spc="-20" dirty="0">
                <a:latin typeface="游ゴシック"/>
                <a:cs typeface="游ゴシック"/>
              </a:rPr>
              <a:t>ボイラ</a:t>
            </a:r>
            <a:endParaRPr sz="1100">
              <a:latin typeface="游ゴシック"/>
              <a:cs typeface="游ゴシック"/>
            </a:endParaRPr>
          </a:p>
        </p:txBody>
      </p:sp>
      <p:grpSp>
        <p:nvGrpSpPr>
          <p:cNvPr id="42" name="object 42"/>
          <p:cNvGrpSpPr/>
          <p:nvPr/>
        </p:nvGrpSpPr>
        <p:grpSpPr>
          <a:xfrm>
            <a:off x="729736" y="2291947"/>
            <a:ext cx="10361295" cy="2070100"/>
            <a:chOff x="729736" y="2291947"/>
            <a:chExt cx="10361295" cy="2070100"/>
          </a:xfrm>
        </p:grpSpPr>
        <p:sp>
          <p:nvSpPr>
            <p:cNvPr id="43" name="object 43"/>
            <p:cNvSpPr/>
            <p:nvPr/>
          </p:nvSpPr>
          <p:spPr>
            <a:xfrm>
              <a:off x="6805183" y="2641760"/>
              <a:ext cx="2504440" cy="0"/>
            </a:xfrm>
            <a:custGeom>
              <a:avLst/>
              <a:gdLst/>
              <a:ahLst/>
              <a:cxnLst/>
              <a:rect l="l" t="t" r="r" b="b"/>
              <a:pathLst>
                <a:path w="2504440">
                  <a:moveTo>
                    <a:pt x="2504050" y="1"/>
                  </a:moveTo>
                  <a:lnTo>
                    <a:pt x="0" y="0"/>
                  </a:lnTo>
                </a:path>
              </a:pathLst>
            </a:custGeom>
            <a:solidFill>
              <a:srgbClr val="ECD882"/>
            </a:solidFill>
          </p:spPr>
          <p:txBody>
            <a:bodyPr wrap="square" lIns="0" tIns="0" rIns="0" bIns="0" rtlCol="0"/>
            <a:lstStyle/>
            <a:p>
              <a:endParaRPr/>
            </a:p>
          </p:txBody>
        </p:sp>
        <p:sp>
          <p:nvSpPr>
            <p:cNvPr id="44" name="object 44"/>
            <p:cNvSpPr/>
            <p:nvPr/>
          </p:nvSpPr>
          <p:spPr>
            <a:xfrm>
              <a:off x="6805183" y="2641760"/>
              <a:ext cx="2504440" cy="0"/>
            </a:xfrm>
            <a:custGeom>
              <a:avLst/>
              <a:gdLst/>
              <a:ahLst/>
              <a:cxnLst/>
              <a:rect l="l" t="t" r="r" b="b"/>
              <a:pathLst>
                <a:path w="2504440">
                  <a:moveTo>
                    <a:pt x="0" y="0"/>
                  </a:moveTo>
                  <a:lnTo>
                    <a:pt x="2504050" y="1"/>
                  </a:lnTo>
                </a:path>
              </a:pathLst>
            </a:custGeom>
            <a:ln w="9525">
              <a:solidFill>
                <a:srgbClr val="40458C"/>
              </a:solidFill>
            </a:ln>
          </p:spPr>
          <p:txBody>
            <a:bodyPr wrap="square" lIns="0" tIns="0" rIns="0" bIns="0" rtlCol="0"/>
            <a:lstStyle/>
            <a:p>
              <a:endParaRPr/>
            </a:p>
          </p:txBody>
        </p:sp>
        <p:sp>
          <p:nvSpPr>
            <p:cNvPr id="45" name="object 45"/>
            <p:cNvSpPr/>
            <p:nvPr/>
          </p:nvSpPr>
          <p:spPr>
            <a:xfrm>
              <a:off x="734498" y="4238748"/>
              <a:ext cx="10351770" cy="118745"/>
            </a:xfrm>
            <a:custGeom>
              <a:avLst/>
              <a:gdLst/>
              <a:ahLst/>
              <a:cxnLst/>
              <a:rect l="l" t="t" r="r" b="b"/>
              <a:pathLst>
                <a:path w="10351770" h="118745">
                  <a:moveTo>
                    <a:pt x="10351545" y="0"/>
                  </a:moveTo>
                  <a:lnTo>
                    <a:pt x="0" y="0"/>
                  </a:lnTo>
                  <a:lnTo>
                    <a:pt x="0" y="118285"/>
                  </a:lnTo>
                  <a:lnTo>
                    <a:pt x="10351545" y="118285"/>
                  </a:lnTo>
                  <a:lnTo>
                    <a:pt x="10351545" y="0"/>
                  </a:lnTo>
                  <a:close/>
                </a:path>
              </a:pathLst>
            </a:custGeom>
            <a:solidFill>
              <a:srgbClr val="73FEFF"/>
            </a:solidFill>
          </p:spPr>
          <p:txBody>
            <a:bodyPr wrap="square" lIns="0" tIns="0" rIns="0" bIns="0" rtlCol="0"/>
            <a:lstStyle/>
            <a:p>
              <a:endParaRPr/>
            </a:p>
          </p:txBody>
        </p:sp>
        <p:sp>
          <p:nvSpPr>
            <p:cNvPr id="46" name="object 46"/>
            <p:cNvSpPr/>
            <p:nvPr/>
          </p:nvSpPr>
          <p:spPr>
            <a:xfrm>
              <a:off x="734498" y="4238748"/>
              <a:ext cx="10351770" cy="118745"/>
            </a:xfrm>
            <a:custGeom>
              <a:avLst/>
              <a:gdLst/>
              <a:ahLst/>
              <a:cxnLst/>
              <a:rect l="l" t="t" r="r" b="b"/>
              <a:pathLst>
                <a:path w="10351770" h="118745">
                  <a:moveTo>
                    <a:pt x="0" y="0"/>
                  </a:moveTo>
                  <a:lnTo>
                    <a:pt x="10351546" y="0"/>
                  </a:lnTo>
                  <a:lnTo>
                    <a:pt x="10351546" y="118285"/>
                  </a:lnTo>
                  <a:lnTo>
                    <a:pt x="0" y="118285"/>
                  </a:lnTo>
                  <a:lnTo>
                    <a:pt x="0" y="0"/>
                  </a:lnTo>
                  <a:close/>
                </a:path>
              </a:pathLst>
            </a:custGeom>
            <a:ln w="9525">
              <a:solidFill>
                <a:srgbClr val="40458C"/>
              </a:solidFill>
            </a:ln>
          </p:spPr>
          <p:txBody>
            <a:bodyPr wrap="square" lIns="0" tIns="0" rIns="0" bIns="0" rtlCol="0"/>
            <a:lstStyle/>
            <a:p>
              <a:endParaRPr/>
            </a:p>
          </p:txBody>
        </p:sp>
        <p:sp>
          <p:nvSpPr>
            <p:cNvPr id="47" name="object 47"/>
            <p:cNvSpPr/>
            <p:nvPr/>
          </p:nvSpPr>
          <p:spPr>
            <a:xfrm>
              <a:off x="1603973" y="2296710"/>
              <a:ext cx="533400" cy="321310"/>
            </a:xfrm>
            <a:custGeom>
              <a:avLst/>
              <a:gdLst/>
              <a:ahLst/>
              <a:cxnLst/>
              <a:rect l="l" t="t" r="r" b="b"/>
              <a:pathLst>
                <a:path w="533400" h="321310">
                  <a:moveTo>
                    <a:pt x="0" y="0"/>
                  </a:moveTo>
                  <a:lnTo>
                    <a:pt x="533063" y="0"/>
                  </a:lnTo>
                  <a:lnTo>
                    <a:pt x="533063" y="320900"/>
                  </a:lnTo>
                  <a:lnTo>
                    <a:pt x="0" y="320900"/>
                  </a:lnTo>
                  <a:lnTo>
                    <a:pt x="0" y="0"/>
                  </a:lnTo>
                  <a:close/>
                </a:path>
              </a:pathLst>
            </a:custGeom>
            <a:ln w="9525">
              <a:solidFill>
                <a:srgbClr val="40458C"/>
              </a:solidFill>
            </a:ln>
          </p:spPr>
          <p:txBody>
            <a:bodyPr wrap="square" lIns="0" tIns="0" rIns="0" bIns="0" rtlCol="0"/>
            <a:lstStyle/>
            <a:p>
              <a:endParaRPr/>
            </a:p>
          </p:txBody>
        </p:sp>
      </p:grpSp>
      <p:sp>
        <p:nvSpPr>
          <p:cNvPr id="48" name="object 48"/>
          <p:cNvSpPr txBox="1"/>
          <p:nvPr/>
        </p:nvSpPr>
        <p:spPr>
          <a:xfrm>
            <a:off x="1644511" y="2261615"/>
            <a:ext cx="444500" cy="358140"/>
          </a:xfrm>
          <a:prstGeom prst="rect">
            <a:avLst/>
          </a:prstGeom>
        </p:spPr>
        <p:txBody>
          <a:bodyPr vert="horz" wrap="square" lIns="0" tIns="20320" rIns="0" bIns="0" rtlCol="0">
            <a:spAutoFit/>
          </a:bodyPr>
          <a:lstStyle/>
          <a:p>
            <a:pPr marL="12700" marR="5080" indent="69850">
              <a:lnSpc>
                <a:spcPts val="1300"/>
              </a:lnSpc>
              <a:spcBef>
                <a:spcPts val="160"/>
              </a:spcBef>
            </a:pPr>
            <a:r>
              <a:rPr sz="1100" spc="-25" dirty="0">
                <a:latin typeface="游ゴシック"/>
                <a:cs typeface="游ゴシック"/>
              </a:rPr>
              <a:t>軽油</a:t>
            </a:r>
            <a:r>
              <a:rPr sz="1100" spc="-20" dirty="0">
                <a:latin typeface="游ゴシック"/>
                <a:cs typeface="游ゴシック"/>
              </a:rPr>
              <a:t>タンク</a:t>
            </a:r>
            <a:endParaRPr sz="1100">
              <a:latin typeface="游ゴシック"/>
              <a:cs typeface="游ゴシック"/>
            </a:endParaRPr>
          </a:p>
        </p:txBody>
      </p:sp>
      <p:grpSp>
        <p:nvGrpSpPr>
          <p:cNvPr id="49" name="object 49"/>
          <p:cNvGrpSpPr/>
          <p:nvPr/>
        </p:nvGrpSpPr>
        <p:grpSpPr>
          <a:xfrm>
            <a:off x="721933" y="2630548"/>
            <a:ext cx="10355580" cy="1607820"/>
            <a:chOff x="721933" y="2630548"/>
            <a:chExt cx="10355580" cy="1607820"/>
          </a:xfrm>
        </p:grpSpPr>
        <p:sp>
          <p:nvSpPr>
            <p:cNvPr id="50" name="object 50"/>
            <p:cNvSpPr/>
            <p:nvPr/>
          </p:nvSpPr>
          <p:spPr>
            <a:xfrm>
              <a:off x="6846539" y="3002620"/>
              <a:ext cx="626110" cy="556895"/>
            </a:xfrm>
            <a:custGeom>
              <a:avLst/>
              <a:gdLst/>
              <a:ahLst/>
              <a:cxnLst/>
              <a:rect l="l" t="t" r="r" b="b"/>
              <a:pathLst>
                <a:path w="626109" h="556895">
                  <a:moveTo>
                    <a:pt x="625643" y="0"/>
                  </a:moveTo>
                  <a:lnTo>
                    <a:pt x="0" y="0"/>
                  </a:lnTo>
                  <a:lnTo>
                    <a:pt x="0" y="556891"/>
                  </a:lnTo>
                  <a:lnTo>
                    <a:pt x="625643" y="556891"/>
                  </a:lnTo>
                  <a:lnTo>
                    <a:pt x="625643" y="0"/>
                  </a:lnTo>
                  <a:close/>
                </a:path>
              </a:pathLst>
            </a:custGeom>
            <a:solidFill>
              <a:srgbClr val="73FEFF"/>
            </a:solidFill>
          </p:spPr>
          <p:txBody>
            <a:bodyPr wrap="square" lIns="0" tIns="0" rIns="0" bIns="0" rtlCol="0"/>
            <a:lstStyle/>
            <a:p>
              <a:endParaRPr/>
            </a:p>
          </p:txBody>
        </p:sp>
        <p:sp>
          <p:nvSpPr>
            <p:cNvPr id="51" name="object 51"/>
            <p:cNvSpPr/>
            <p:nvPr/>
          </p:nvSpPr>
          <p:spPr>
            <a:xfrm>
              <a:off x="6846539" y="3002620"/>
              <a:ext cx="626110" cy="556895"/>
            </a:xfrm>
            <a:custGeom>
              <a:avLst/>
              <a:gdLst/>
              <a:ahLst/>
              <a:cxnLst/>
              <a:rect l="l" t="t" r="r" b="b"/>
              <a:pathLst>
                <a:path w="626109" h="556895">
                  <a:moveTo>
                    <a:pt x="0" y="0"/>
                  </a:moveTo>
                  <a:lnTo>
                    <a:pt x="625643" y="0"/>
                  </a:lnTo>
                  <a:lnTo>
                    <a:pt x="625643" y="556891"/>
                  </a:lnTo>
                  <a:lnTo>
                    <a:pt x="0" y="556891"/>
                  </a:lnTo>
                  <a:lnTo>
                    <a:pt x="0" y="0"/>
                  </a:lnTo>
                  <a:close/>
                </a:path>
              </a:pathLst>
            </a:custGeom>
            <a:ln w="9525">
              <a:solidFill>
                <a:srgbClr val="000000"/>
              </a:solidFill>
            </a:ln>
          </p:spPr>
          <p:txBody>
            <a:bodyPr wrap="square" lIns="0" tIns="0" rIns="0" bIns="0" rtlCol="0"/>
            <a:lstStyle/>
            <a:p>
              <a:endParaRPr/>
            </a:p>
          </p:txBody>
        </p:sp>
        <p:sp>
          <p:nvSpPr>
            <p:cNvPr id="52" name="object 52"/>
            <p:cNvSpPr/>
            <p:nvPr/>
          </p:nvSpPr>
          <p:spPr>
            <a:xfrm>
              <a:off x="731458" y="3354076"/>
              <a:ext cx="1468755" cy="0"/>
            </a:xfrm>
            <a:custGeom>
              <a:avLst/>
              <a:gdLst/>
              <a:ahLst/>
              <a:cxnLst/>
              <a:rect l="l" t="t" r="r" b="b"/>
              <a:pathLst>
                <a:path w="1468755">
                  <a:moveTo>
                    <a:pt x="1468430" y="0"/>
                  </a:moveTo>
                  <a:lnTo>
                    <a:pt x="0" y="0"/>
                  </a:lnTo>
                </a:path>
              </a:pathLst>
            </a:custGeom>
            <a:solidFill>
              <a:srgbClr val="ECD882"/>
            </a:solidFill>
          </p:spPr>
          <p:txBody>
            <a:bodyPr wrap="square" lIns="0" tIns="0" rIns="0" bIns="0" rtlCol="0"/>
            <a:lstStyle/>
            <a:p>
              <a:endParaRPr/>
            </a:p>
          </p:txBody>
        </p:sp>
        <p:sp>
          <p:nvSpPr>
            <p:cNvPr id="53" name="object 53"/>
            <p:cNvSpPr/>
            <p:nvPr/>
          </p:nvSpPr>
          <p:spPr>
            <a:xfrm>
              <a:off x="731458" y="3354076"/>
              <a:ext cx="1468755" cy="0"/>
            </a:xfrm>
            <a:custGeom>
              <a:avLst/>
              <a:gdLst/>
              <a:ahLst/>
              <a:cxnLst/>
              <a:rect l="l" t="t" r="r" b="b"/>
              <a:pathLst>
                <a:path w="1468755">
                  <a:moveTo>
                    <a:pt x="1468430" y="0"/>
                  </a:moveTo>
                  <a:lnTo>
                    <a:pt x="0" y="1"/>
                  </a:lnTo>
                </a:path>
              </a:pathLst>
            </a:custGeom>
            <a:ln w="19050">
              <a:solidFill>
                <a:srgbClr val="000000"/>
              </a:solidFill>
            </a:ln>
          </p:spPr>
          <p:txBody>
            <a:bodyPr wrap="square" lIns="0" tIns="0" rIns="0" bIns="0" rtlCol="0"/>
            <a:lstStyle/>
            <a:p>
              <a:endParaRPr/>
            </a:p>
          </p:txBody>
        </p:sp>
        <p:sp>
          <p:nvSpPr>
            <p:cNvPr id="54" name="object 54"/>
            <p:cNvSpPr/>
            <p:nvPr/>
          </p:nvSpPr>
          <p:spPr>
            <a:xfrm>
              <a:off x="4942697" y="2635311"/>
              <a:ext cx="281305" cy="1014094"/>
            </a:xfrm>
            <a:custGeom>
              <a:avLst/>
              <a:gdLst/>
              <a:ahLst/>
              <a:cxnLst/>
              <a:rect l="l" t="t" r="r" b="b"/>
              <a:pathLst>
                <a:path w="281304" h="1014095">
                  <a:moveTo>
                    <a:pt x="0" y="1013578"/>
                  </a:moveTo>
                  <a:lnTo>
                    <a:pt x="281297" y="1013578"/>
                  </a:lnTo>
                  <a:lnTo>
                    <a:pt x="281297" y="0"/>
                  </a:lnTo>
                  <a:lnTo>
                    <a:pt x="0" y="0"/>
                  </a:lnTo>
                  <a:lnTo>
                    <a:pt x="0" y="1013578"/>
                  </a:lnTo>
                  <a:close/>
                </a:path>
              </a:pathLst>
            </a:custGeom>
            <a:solidFill>
              <a:srgbClr val="FFFFFF"/>
            </a:solidFill>
          </p:spPr>
          <p:txBody>
            <a:bodyPr wrap="square" lIns="0" tIns="0" rIns="0" bIns="0" rtlCol="0"/>
            <a:lstStyle/>
            <a:p>
              <a:endParaRPr/>
            </a:p>
          </p:txBody>
        </p:sp>
        <p:sp>
          <p:nvSpPr>
            <p:cNvPr id="55" name="object 55"/>
            <p:cNvSpPr/>
            <p:nvPr/>
          </p:nvSpPr>
          <p:spPr>
            <a:xfrm>
              <a:off x="4942697" y="2635311"/>
              <a:ext cx="281305" cy="1557020"/>
            </a:xfrm>
            <a:custGeom>
              <a:avLst/>
              <a:gdLst/>
              <a:ahLst/>
              <a:cxnLst/>
              <a:rect l="l" t="t" r="r" b="b"/>
              <a:pathLst>
                <a:path w="281304" h="1557020">
                  <a:moveTo>
                    <a:pt x="0" y="0"/>
                  </a:moveTo>
                  <a:lnTo>
                    <a:pt x="281297" y="0"/>
                  </a:lnTo>
                  <a:lnTo>
                    <a:pt x="281297" y="1556426"/>
                  </a:lnTo>
                  <a:lnTo>
                    <a:pt x="0" y="1556426"/>
                  </a:lnTo>
                  <a:lnTo>
                    <a:pt x="0" y="0"/>
                  </a:lnTo>
                  <a:close/>
                </a:path>
              </a:pathLst>
            </a:custGeom>
            <a:ln w="9525">
              <a:solidFill>
                <a:srgbClr val="40458C"/>
              </a:solidFill>
            </a:ln>
          </p:spPr>
          <p:txBody>
            <a:bodyPr wrap="square" lIns="0" tIns="0" rIns="0" bIns="0" rtlCol="0"/>
            <a:lstStyle/>
            <a:p>
              <a:endParaRPr/>
            </a:p>
          </p:txBody>
        </p:sp>
        <p:sp>
          <p:nvSpPr>
            <p:cNvPr id="56" name="object 56"/>
            <p:cNvSpPr/>
            <p:nvPr/>
          </p:nvSpPr>
          <p:spPr>
            <a:xfrm>
              <a:off x="9299005" y="3895761"/>
              <a:ext cx="1774189" cy="337820"/>
            </a:xfrm>
            <a:custGeom>
              <a:avLst/>
              <a:gdLst/>
              <a:ahLst/>
              <a:cxnLst/>
              <a:rect l="l" t="t" r="r" b="b"/>
              <a:pathLst>
                <a:path w="1774190" h="337820">
                  <a:moveTo>
                    <a:pt x="1773676" y="0"/>
                  </a:moveTo>
                  <a:lnTo>
                    <a:pt x="0" y="0"/>
                  </a:lnTo>
                  <a:lnTo>
                    <a:pt x="0" y="337225"/>
                  </a:lnTo>
                  <a:lnTo>
                    <a:pt x="1773676" y="337225"/>
                  </a:lnTo>
                  <a:lnTo>
                    <a:pt x="1773676" y="0"/>
                  </a:lnTo>
                  <a:close/>
                </a:path>
              </a:pathLst>
            </a:custGeom>
            <a:solidFill>
              <a:srgbClr val="73FEFF"/>
            </a:solidFill>
          </p:spPr>
          <p:txBody>
            <a:bodyPr wrap="square" lIns="0" tIns="0" rIns="0" bIns="0" rtlCol="0"/>
            <a:lstStyle/>
            <a:p>
              <a:endParaRPr/>
            </a:p>
          </p:txBody>
        </p:sp>
        <p:sp>
          <p:nvSpPr>
            <p:cNvPr id="57" name="object 57"/>
            <p:cNvSpPr/>
            <p:nvPr/>
          </p:nvSpPr>
          <p:spPr>
            <a:xfrm>
              <a:off x="9299005" y="3895761"/>
              <a:ext cx="1774189" cy="337820"/>
            </a:xfrm>
            <a:custGeom>
              <a:avLst/>
              <a:gdLst/>
              <a:ahLst/>
              <a:cxnLst/>
              <a:rect l="l" t="t" r="r" b="b"/>
              <a:pathLst>
                <a:path w="1774190" h="337820">
                  <a:moveTo>
                    <a:pt x="0" y="0"/>
                  </a:moveTo>
                  <a:lnTo>
                    <a:pt x="1773677" y="0"/>
                  </a:lnTo>
                  <a:lnTo>
                    <a:pt x="1773677" y="337226"/>
                  </a:lnTo>
                  <a:lnTo>
                    <a:pt x="0" y="337226"/>
                  </a:lnTo>
                  <a:lnTo>
                    <a:pt x="0" y="0"/>
                  </a:lnTo>
                  <a:close/>
                </a:path>
              </a:pathLst>
            </a:custGeom>
            <a:ln w="9525">
              <a:solidFill>
                <a:srgbClr val="40458C"/>
              </a:solidFill>
            </a:ln>
          </p:spPr>
          <p:txBody>
            <a:bodyPr wrap="square" lIns="0" tIns="0" rIns="0" bIns="0" rtlCol="0"/>
            <a:lstStyle/>
            <a:p>
              <a:endParaRPr/>
            </a:p>
          </p:txBody>
        </p:sp>
      </p:grpSp>
      <p:sp>
        <p:nvSpPr>
          <p:cNvPr id="58" name="object 58"/>
          <p:cNvSpPr txBox="1"/>
          <p:nvPr/>
        </p:nvSpPr>
        <p:spPr>
          <a:xfrm>
            <a:off x="7785653" y="4209796"/>
            <a:ext cx="455930" cy="177800"/>
          </a:xfrm>
          <a:prstGeom prst="rect">
            <a:avLst/>
          </a:prstGeom>
        </p:spPr>
        <p:txBody>
          <a:bodyPr vert="horz" wrap="square" lIns="0" tIns="12700" rIns="0" bIns="0" rtlCol="0">
            <a:spAutoFit/>
          </a:bodyPr>
          <a:lstStyle/>
          <a:p>
            <a:pPr marL="12700">
              <a:lnSpc>
                <a:spcPct val="100000"/>
              </a:lnSpc>
              <a:spcBef>
                <a:spcPts val="100"/>
              </a:spcBef>
            </a:pPr>
            <a:r>
              <a:rPr sz="1000" spc="-10" dirty="0">
                <a:solidFill>
                  <a:srgbClr val="40458C"/>
                </a:solidFill>
                <a:latin typeface="游ゴシック"/>
                <a:cs typeface="游ゴシック"/>
              </a:rPr>
              <a:t>90,000t</a:t>
            </a:r>
            <a:endParaRPr sz="1000">
              <a:latin typeface="游ゴシック"/>
              <a:cs typeface="游ゴシック"/>
            </a:endParaRPr>
          </a:p>
        </p:txBody>
      </p:sp>
      <p:sp>
        <p:nvSpPr>
          <p:cNvPr id="59" name="object 59"/>
          <p:cNvSpPr txBox="1"/>
          <p:nvPr/>
        </p:nvSpPr>
        <p:spPr>
          <a:xfrm>
            <a:off x="9465295" y="4008120"/>
            <a:ext cx="1338580" cy="193040"/>
          </a:xfrm>
          <a:prstGeom prst="rect">
            <a:avLst/>
          </a:prstGeom>
        </p:spPr>
        <p:txBody>
          <a:bodyPr vert="horz" wrap="square" lIns="0" tIns="12700" rIns="0" bIns="0" rtlCol="0">
            <a:spAutoFit/>
          </a:bodyPr>
          <a:lstStyle/>
          <a:p>
            <a:pPr marL="12700">
              <a:lnSpc>
                <a:spcPct val="100000"/>
              </a:lnSpc>
              <a:spcBef>
                <a:spcPts val="100"/>
              </a:spcBef>
            </a:pPr>
            <a:r>
              <a:rPr sz="1100" dirty="0">
                <a:solidFill>
                  <a:srgbClr val="40458C"/>
                </a:solidFill>
                <a:latin typeface="游ゴシック"/>
                <a:cs typeface="游ゴシック"/>
              </a:rPr>
              <a:t>船尾バラスト</a:t>
            </a:r>
            <a:r>
              <a:rPr sz="1100" spc="-10" dirty="0">
                <a:solidFill>
                  <a:srgbClr val="40458C"/>
                </a:solidFill>
                <a:latin typeface="游ゴシック"/>
                <a:cs typeface="游ゴシック"/>
              </a:rPr>
              <a:t>30,000t</a:t>
            </a:r>
            <a:endParaRPr sz="1100">
              <a:latin typeface="游ゴシック"/>
              <a:cs typeface="游ゴシック"/>
            </a:endParaRPr>
          </a:p>
        </p:txBody>
      </p:sp>
      <p:grpSp>
        <p:nvGrpSpPr>
          <p:cNvPr id="60" name="object 60"/>
          <p:cNvGrpSpPr/>
          <p:nvPr/>
        </p:nvGrpSpPr>
        <p:grpSpPr>
          <a:xfrm>
            <a:off x="736611" y="3919134"/>
            <a:ext cx="1424305" cy="311785"/>
            <a:chOff x="736611" y="3919134"/>
            <a:chExt cx="1424305" cy="311785"/>
          </a:xfrm>
        </p:grpSpPr>
        <p:sp>
          <p:nvSpPr>
            <p:cNvPr id="61" name="object 61"/>
            <p:cNvSpPr/>
            <p:nvPr/>
          </p:nvSpPr>
          <p:spPr>
            <a:xfrm>
              <a:off x="741373" y="3923897"/>
              <a:ext cx="1414780" cy="302260"/>
            </a:xfrm>
            <a:custGeom>
              <a:avLst/>
              <a:gdLst/>
              <a:ahLst/>
              <a:cxnLst/>
              <a:rect l="l" t="t" r="r" b="b"/>
              <a:pathLst>
                <a:path w="1414780" h="302260">
                  <a:moveTo>
                    <a:pt x="1414289" y="0"/>
                  </a:moveTo>
                  <a:lnTo>
                    <a:pt x="0" y="0"/>
                  </a:lnTo>
                  <a:lnTo>
                    <a:pt x="0" y="302214"/>
                  </a:lnTo>
                  <a:lnTo>
                    <a:pt x="1414289" y="302214"/>
                  </a:lnTo>
                  <a:lnTo>
                    <a:pt x="1414289" y="0"/>
                  </a:lnTo>
                  <a:close/>
                </a:path>
              </a:pathLst>
            </a:custGeom>
            <a:solidFill>
              <a:srgbClr val="73FEFF"/>
            </a:solidFill>
          </p:spPr>
          <p:txBody>
            <a:bodyPr wrap="square" lIns="0" tIns="0" rIns="0" bIns="0" rtlCol="0"/>
            <a:lstStyle/>
            <a:p>
              <a:endParaRPr/>
            </a:p>
          </p:txBody>
        </p:sp>
        <p:sp>
          <p:nvSpPr>
            <p:cNvPr id="62" name="object 62"/>
            <p:cNvSpPr/>
            <p:nvPr/>
          </p:nvSpPr>
          <p:spPr>
            <a:xfrm>
              <a:off x="741373" y="3923897"/>
              <a:ext cx="1414780" cy="302260"/>
            </a:xfrm>
            <a:custGeom>
              <a:avLst/>
              <a:gdLst/>
              <a:ahLst/>
              <a:cxnLst/>
              <a:rect l="l" t="t" r="r" b="b"/>
              <a:pathLst>
                <a:path w="1414780" h="302260">
                  <a:moveTo>
                    <a:pt x="0" y="0"/>
                  </a:moveTo>
                  <a:lnTo>
                    <a:pt x="1414290" y="0"/>
                  </a:lnTo>
                  <a:lnTo>
                    <a:pt x="1414290" y="302215"/>
                  </a:lnTo>
                  <a:lnTo>
                    <a:pt x="0" y="302215"/>
                  </a:lnTo>
                  <a:lnTo>
                    <a:pt x="0" y="0"/>
                  </a:lnTo>
                  <a:close/>
                </a:path>
              </a:pathLst>
            </a:custGeom>
            <a:ln w="9525">
              <a:solidFill>
                <a:srgbClr val="40458C"/>
              </a:solidFill>
            </a:ln>
          </p:spPr>
          <p:txBody>
            <a:bodyPr wrap="square" lIns="0" tIns="0" rIns="0" bIns="0" rtlCol="0"/>
            <a:lstStyle/>
            <a:p>
              <a:endParaRPr/>
            </a:p>
          </p:txBody>
        </p:sp>
      </p:grpSp>
      <p:sp>
        <p:nvSpPr>
          <p:cNvPr id="63" name="object 63"/>
          <p:cNvSpPr txBox="1"/>
          <p:nvPr/>
        </p:nvSpPr>
        <p:spPr>
          <a:xfrm>
            <a:off x="793086" y="4038600"/>
            <a:ext cx="1338580" cy="193040"/>
          </a:xfrm>
          <a:prstGeom prst="rect">
            <a:avLst/>
          </a:prstGeom>
        </p:spPr>
        <p:txBody>
          <a:bodyPr vert="horz" wrap="square" lIns="0" tIns="12700" rIns="0" bIns="0" rtlCol="0">
            <a:spAutoFit/>
          </a:bodyPr>
          <a:lstStyle/>
          <a:p>
            <a:pPr marL="12700">
              <a:lnSpc>
                <a:spcPct val="100000"/>
              </a:lnSpc>
              <a:spcBef>
                <a:spcPts val="100"/>
              </a:spcBef>
            </a:pPr>
            <a:r>
              <a:rPr sz="1100" dirty="0">
                <a:solidFill>
                  <a:srgbClr val="40458C"/>
                </a:solidFill>
                <a:latin typeface="游ゴシック"/>
                <a:cs typeface="游ゴシック"/>
              </a:rPr>
              <a:t>船⾸バラスト</a:t>
            </a:r>
            <a:r>
              <a:rPr sz="1100" spc="-10" dirty="0">
                <a:solidFill>
                  <a:srgbClr val="40458C"/>
                </a:solidFill>
                <a:latin typeface="游ゴシック"/>
                <a:cs typeface="游ゴシック"/>
              </a:rPr>
              <a:t>30,000t</a:t>
            </a:r>
            <a:endParaRPr sz="1100">
              <a:latin typeface="游ゴシック"/>
              <a:cs typeface="游ゴシック"/>
            </a:endParaRPr>
          </a:p>
        </p:txBody>
      </p:sp>
      <p:grpSp>
        <p:nvGrpSpPr>
          <p:cNvPr id="64" name="object 64"/>
          <p:cNvGrpSpPr/>
          <p:nvPr/>
        </p:nvGrpSpPr>
        <p:grpSpPr>
          <a:xfrm>
            <a:off x="4937157" y="3559511"/>
            <a:ext cx="2541905" cy="687705"/>
            <a:chOff x="4937157" y="3559511"/>
            <a:chExt cx="2541905" cy="687705"/>
          </a:xfrm>
        </p:grpSpPr>
        <p:sp>
          <p:nvSpPr>
            <p:cNvPr id="65" name="object 65"/>
            <p:cNvSpPr/>
            <p:nvPr/>
          </p:nvSpPr>
          <p:spPr>
            <a:xfrm>
              <a:off x="6839663" y="3559511"/>
              <a:ext cx="639445" cy="687705"/>
            </a:xfrm>
            <a:custGeom>
              <a:avLst/>
              <a:gdLst/>
              <a:ahLst/>
              <a:cxnLst/>
              <a:rect l="l" t="t" r="r" b="b"/>
              <a:pathLst>
                <a:path w="639445" h="687704">
                  <a:moveTo>
                    <a:pt x="639392" y="0"/>
                  </a:moveTo>
                  <a:lnTo>
                    <a:pt x="0" y="0"/>
                  </a:lnTo>
                  <a:lnTo>
                    <a:pt x="0" y="687518"/>
                  </a:lnTo>
                  <a:lnTo>
                    <a:pt x="639392" y="687518"/>
                  </a:lnTo>
                  <a:lnTo>
                    <a:pt x="639392" y="0"/>
                  </a:lnTo>
                  <a:close/>
                </a:path>
              </a:pathLst>
            </a:custGeom>
            <a:solidFill>
              <a:srgbClr val="FFFFFF"/>
            </a:solidFill>
          </p:spPr>
          <p:txBody>
            <a:bodyPr wrap="square" lIns="0" tIns="0" rIns="0" bIns="0" rtlCol="0"/>
            <a:lstStyle/>
            <a:p>
              <a:endParaRPr/>
            </a:p>
          </p:txBody>
        </p:sp>
        <p:sp>
          <p:nvSpPr>
            <p:cNvPr id="66" name="object 66"/>
            <p:cNvSpPr/>
            <p:nvPr/>
          </p:nvSpPr>
          <p:spPr>
            <a:xfrm>
              <a:off x="4941920" y="3648888"/>
              <a:ext cx="282575" cy="591820"/>
            </a:xfrm>
            <a:custGeom>
              <a:avLst/>
              <a:gdLst/>
              <a:ahLst/>
              <a:cxnLst/>
              <a:rect l="l" t="t" r="r" b="b"/>
              <a:pathLst>
                <a:path w="282575" h="591820">
                  <a:moveTo>
                    <a:pt x="282075" y="0"/>
                  </a:moveTo>
                  <a:lnTo>
                    <a:pt x="0" y="0"/>
                  </a:lnTo>
                  <a:lnTo>
                    <a:pt x="0" y="591266"/>
                  </a:lnTo>
                  <a:lnTo>
                    <a:pt x="282075" y="591266"/>
                  </a:lnTo>
                  <a:lnTo>
                    <a:pt x="282075" y="0"/>
                  </a:lnTo>
                  <a:close/>
                </a:path>
              </a:pathLst>
            </a:custGeom>
            <a:solidFill>
              <a:srgbClr val="73FEFF"/>
            </a:solidFill>
          </p:spPr>
          <p:txBody>
            <a:bodyPr wrap="square" lIns="0" tIns="0" rIns="0" bIns="0" rtlCol="0"/>
            <a:lstStyle/>
            <a:p>
              <a:endParaRPr/>
            </a:p>
          </p:txBody>
        </p:sp>
        <p:sp>
          <p:nvSpPr>
            <p:cNvPr id="67" name="object 67"/>
            <p:cNvSpPr/>
            <p:nvPr/>
          </p:nvSpPr>
          <p:spPr>
            <a:xfrm>
              <a:off x="4941920" y="3648888"/>
              <a:ext cx="282575" cy="591820"/>
            </a:xfrm>
            <a:custGeom>
              <a:avLst/>
              <a:gdLst/>
              <a:ahLst/>
              <a:cxnLst/>
              <a:rect l="l" t="t" r="r" b="b"/>
              <a:pathLst>
                <a:path w="282575" h="591820">
                  <a:moveTo>
                    <a:pt x="0" y="0"/>
                  </a:moveTo>
                  <a:lnTo>
                    <a:pt x="282076" y="0"/>
                  </a:lnTo>
                  <a:lnTo>
                    <a:pt x="282076" y="591266"/>
                  </a:lnTo>
                  <a:lnTo>
                    <a:pt x="0" y="591266"/>
                  </a:lnTo>
                  <a:lnTo>
                    <a:pt x="0" y="0"/>
                  </a:lnTo>
                  <a:close/>
                </a:path>
              </a:pathLst>
            </a:custGeom>
            <a:ln w="9525">
              <a:solidFill>
                <a:srgbClr val="40458C"/>
              </a:solidFill>
            </a:ln>
          </p:spPr>
          <p:txBody>
            <a:bodyPr wrap="square" lIns="0" tIns="0" rIns="0" bIns="0" rtlCol="0"/>
            <a:lstStyle/>
            <a:p>
              <a:endParaRPr/>
            </a:p>
          </p:txBody>
        </p:sp>
      </p:grpSp>
      <p:sp>
        <p:nvSpPr>
          <p:cNvPr id="68" name="object 68"/>
          <p:cNvSpPr txBox="1"/>
          <p:nvPr/>
        </p:nvSpPr>
        <p:spPr>
          <a:xfrm>
            <a:off x="7025725" y="3130803"/>
            <a:ext cx="237490" cy="177800"/>
          </a:xfrm>
          <a:prstGeom prst="rect">
            <a:avLst/>
          </a:prstGeom>
        </p:spPr>
        <p:txBody>
          <a:bodyPr vert="horz" wrap="square" lIns="0" tIns="12700" rIns="0" bIns="0" rtlCol="0">
            <a:spAutoFit/>
          </a:bodyPr>
          <a:lstStyle/>
          <a:p>
            <a:pPr marL="12700">
              <a:lnSpc>
                <a:spcPct val="100000"/>
              </a:lnSpc>
              <a:spcBef>
                <a:spcPts val="100"/>
              </a:spcBef>
            </a:pPr>
            <a:r>
              <a:rPr sz="1000" dirty="0">
                <a:latin typeface="Tahoma"/>
                <a:cs typeface="Tahoma"/>
              </a:rPr>
              <a:t>IC</a:t>
            </a:r>
            <a:r>
              <a:rPr sz="1000" spc="-15" dirty="0">
                <a:latin typeface="Tahoma"/>
                <a:cs typeface="Tahoma"/>
              </a:rPr>
              <a:t> </a:t>
            </a:r>
            <a:r>
              <a:rPr sz="1000" spc="-50" dirty="0">
                <a:latin typeface="Tahoma"/>
                <a:cs typeface="Tahoma"/>
              </a:rPr>
              <a:t>/</a:t>
            </a:r>
            <a:endParaRPr sz="1000">
              <a:latin typeface="Tahoma"/>
              <a:cs typeface="Tahoma"/>
            </a:endParaRPr>
          </a:p>
        </p:txBody>
      </p:sp>
      <p:sp>
        <p:nvSpPr>
          <p:cNvPr id="69" name="object 69"/>
          <p:cNvSpPr txBox="1"/>
          <p:nvPr/>
        </p:nvSpPr>
        <p:spPr>
          <a:xfrm>
            <a:off x="7025725" y="3283203"/>
            <a:ext cx="318770" cy="177800"/>
          </a:xfrm>
          <a:prstGeom prst="rect">
            <a:avLst/>
          </a:prstGeom>
        </p:spPr>
        <p:txBody>
          <a:bodyPr vert="horz" wrap="square" lIns="0" tIns="12700" rIns="0" bIns="0" rtlCol="0">
            <a:spAutoFit/>
          </a:bodyPr>
          <a:lstStyle/>
          <a:p>
            <a:pPr marL="12700">
              <a:lnSpc>
                <a:spcPct val="100000"/>
              </a:lnSpc>
              <a:spcBef>
                <a:spcPts val="100"/>
              </a:spcBef>
            </a:pPr>
            <a:r>
              <a:rPr sz="1000" spc="-20" dirty="0">
                <a:latin typeface="Tahoma"/>
                <a:cs typeface="Tahoma"/>
              </a:rPr>
              <a:t>PCCS</a:t>
            </a:r>
            <a:endParaRPr sz="1000">
              <a:latin typeface="Tahoma"/>
              <a:cs typeface="Tahoma"/>
            </a:endParaRPr>
          </a:p>
        </p:txBody>
      </p:sp>
      <p:sp>
        <p:nvSpPr>
          <p:cNvPr id="70" name="object 70"/>
          <p:cNvSpPr txBox="1"/>
          <p:nvPr/>
        </p:nvSpPr>
        <p:spPr>
          <a:xfrm>
            <a:off x="4993777" y="3801054"/>
            <a:ext cx="179070" cy="247650"/>
          </a:xfrm>
          <a:prstGeom prst="rect">
            <a:avLst/>
          </a:prstGeom>
        </p:spPr>
        <p:txBody>
          <a:bodyPr vert="vert270" wrap="square" lIns="0" tIns="12700" rIns="0" bIns="0" rtlCol="0">
            <a:spAutoFit/>
          </a:bodyPr>
          <a:lstStyle/>
          <a:p>
            <a:pPr marL="12700">
              <a:lnSpc>
                <a:spcPct val="100000"/>
              </a:lnSpc>
              <a:spcBef>
                <a:spcPts val="100"/>
              </a:spcBef>
            </a:pPr>
            <a:r>
              <a:rPr sz="1000" spc="-25" dirty="0">
                <a:solidFill>
                  <a:srgbClr val="40458C"/>
                </a:solidFill>
                <a:latin typeface="Tahoma"/>
                <a:cs typeface="Tahoma"/>
              </a:rPr>
              <a:t>CST</a:t>
            </a:r>
            <a:endParaRPr sz="1000">
              <a:latin typeface="Tahoma"/>
              <a:cs typeface="Tahoma"/>
            </a:endParaRPr>
          </a:p>
        </p:txBody>
      </p:sp>
      <p:grpSp>
        <p:nvGrpSpPr>
          <p:cNvPr id="71" name="object 71"/>
          <p:cNvGrpSpPr/>
          <p:nvPr/>
        </p:nvGrpSpPr>
        <p:grpSpPr>
          <a:xfrm>
            <a:off x="5824250" y="2062833"/>
            <a:ext cx="869315" cy="573405"/>
            <a:chOff x="5824250" y="2062833"/>
            <a:chExt cx="869315" cy="573405"/>
          </a:xfrm>
        </p:grpSpPr>
        <p:sp>
          <p:nvSpPr>
            <p:cNvPr id="72" name="object 72"/>
            <p:cNvSpPr/>
            <p:nvPr/>
          </p:nvSpPr>
          <p:spPr>
            <a:xfrm>
              <a:off x="5829012" y="2177599"/>
              <a:ext cx="653415" cy="454025"/>
            </a:xfrm>
            <a:custGeom>
              <a:avLst/>
              <a:gdLst/>
              <a:ahLst/>
              <a:cxnLst/>
              <a:rect l="l" t="t" r="r" b="b"/>
              <a:pathLst>
                <a:path w="653414" h="454025">
                  <a:moveTo>
                    <a:pt x="0" y="226881"/>
                  </a:moveTo>
                  <a:lnTo>
                    <a:pt x="16648" y="155169"/>
                  </a:lnTo>
                  <a:lnTo>
                    <a:pt x="36451" y="122616"/>
                  </a:lnTo>
                  <a:lnTo>
                    <a:pt x="63009" y="92888"/>
                  </a:lnTo>
                  <a:lnTo>
                    <a:pt x="95650" y="66452"/>
                  </a:lnTo>
                  <a:lnTo>
                    <a:pt x="133702" y="43774"/>
                  </a:lnTo>
                  <a:lnTo>
                    <a:pt x="176493" y="25324"/>
                  </a:lnTo>
                  <a:lnTo>
                    <a:pt x="223349" y="11566"/>
                  </a:lnTo>
                  <a:lnTo>
                    <a:pt x="273599" y="2969"/>
                  </a:lnTo>
                  <a:lnTo>
                    <a:pt x="326571" y="0"/>
                  </a:lnTo>
                  <a:lnTo>
                    <a:pt x="379543" y="2969"/>
                  </a:lnTo>
                  <a:lnTo>
                    <a:pt x="429793" y="11566"/>
                  </a:lnTo>
                  <a:lnTo>
                    <a:pt x="476649" y="25324"/>
                  </a:lnTo>
                  <a:lnTo>
                    <a:pt x="519440" y="43774"/>
                  </a:lnTo>
                  <a:lnTo>
                    <a:pt x="557492" y="66452"/>
                  </a:lnTo>
                  <a:lnTo>
                    <a:pt x="590133" y="92888"/>
                  </a:lnTo>
                  <a:lnTo>
                    <a:pt x="616691" y="122616"/>
                  </a:lnTo>
                  <a:lnTo>
                    <a:pt x="636494" y="155169"/>
                  </a:lnTo>
                  <a:lnTo>
                    <a:pt x="653143" y="226881"/>
                  </a:lnTo>
                  <a:lnTo>
                    <a:pt x="648868" y="263682"/>
                  </a:lnTo>
                  <a:lnTo>
                    <a:pt x="616691" y="331146"/>
                  </a:lnTo>
                  <a:lnTo>
                    <a:pt x="590133" y="360874"/>
                  </a:lnTo>
                  <a:lnTo>
                    <a:pt x="557492" y="387310"/>
                  </a:lnTo>
                  <a:lnTo>
                    <a:pt x="519440" y="409988"/>
                  </a:lnTo>
                  <a:lnTo>
                    <a:pt x="476649" y="428438"/>
                  </a:lnTo>
                  <a:lnTo>
                    <a:pt x="429793" y="442196"/>
                  </a:lnTo>
                  <a:lnTo>
                    <a:pt x="379543" y="450793"/>
                  </a:lnTo>
                  <a:lnTo>
                    <a:pt x="326571" y="453763"/>
                  </a:lnTo>
                  <a:lnTo>
                    <a:pt x="273599" y="450793"/>
                  </a:lnTo>
                  <a:lnTo>
                    <a:pt x="223349" y="442196"/>
                  </a:lnTo>
                  <a:lnTo>
                    <a:pt x="176493" y="428438"/>
                  </a:lnTo>
                  <a:lnTo>
                    <a:pt x="133702" y="409988"/>
                  </a:lnTo>
                  <a:lnTo>
                    <a:pt x="95650" y="387310"/>
                  </a:lnTo>
                  <a:lnTo>
                    <a:pt x="63009" y="360874"/>
                  </a:lnTo>
                  <a:lnTo>
                    <a:pt x="36451" y="331146"/>
                  </a:lnTo>
                  <a:lnTo>
                    <a:pt x="16648" y="298593"/>
                  </a:lnTo>
                  <a:lnTo>
                    <a:pt x="0" y="226881"/>
                  </a:lnTo>
                  <a:close/>
                </a:path>
              </a:pathLst>
            </a:custGeom>
            <a:ln w="9525">
              <a:solidFill>
                <a:srgbClr val="40458C"/>
              </a:solidFill>
            </a:ln>
          </p:spPr>
          <p:txBody>
            <a:bodyPr wrap="square" lIns="0" tIns="0" rIns="0" bIns="0" rtlCol="0"/>
            <a:lstStyle/>
            <a:p>
              <a:endParaRPr/>
            </a:p>
          </p:txBody>
        </p:sp>
        <p:sp>
          <p:nvSpPr>
            <p:cNvPr id="73" name="object 73"/>
            <p:cNvSpPr/>
            <p:nvPr/>
          </p:nvSpPr>
          <p:spPr>
            <a:xfrm>
              <a:off x="6372152" y="2067595"/>
              <a:ext cx="316865" cy="151765"/>
            </a:xfrm>
            <a:custGeom>
              <a:avLst/>
              <a:gdLst/>
              <a:ahLst/>
              <a:cxnLst/>
              <a:rect l="l" t="t" r="r" b="b"/>
              <a:pathLst>
                <a:path w="316865" h="151764">
                  <a:moveTo>
                    <a:pt x="240631" y="0"/>
                  </a:moveTo>
                  <a:lnTo>
                    <a:pt x="240631" y="37814"/>
                  </a:lnTo>
                  <a:lnTo>
                    <a:pt x="0" y="37814"/>
                  </a:lnTo>
                  <a:lnTo>
                    <a:pt x="0" y="113440"/>
                  </a:lnTo>
                  <a:lnTo>
                    <a:pt x="240631" y="113440"/>
                  </a:lnTo>
                  <a:lnTo>
                    <a:pt x="240631" y="151254"/>
                  </a:lnTo>
                  <a:lnTo>
                    <a:pt x="316257" y="75627"/>
                  </a:lnTo>
                  <a:lnTo>
                    <a:pt x="240631" y="0"/>
                  </a:lnTo>
                  <a:close/>
                </a:path>
              </a:pathLst>
            </a:custGeom>
            <a:solidFill>
              <a:srgbClr val="ECD882"/>
            </a:solidFill>
          </p:spPr>
          <p:txBody>
            <a:bodyPr wrap="square" lIns="0" tIns="0" rIns="0" bIns="0" rtlCol="0"/>
            <a:lstStyle/>
            <a:p>
              <a:endParaRPr/>
            </a:p>
          </p:txBody>
        </p:sp>
        <p:sp>
          <p:nvSpPr>
            <p:cNvPr id="74" name="object 74"/>
            <p:cNvSpPr/>
            <p:nvPr/>
          </p:nvSpPr>
          <p:spPr>
            <a:xfrm>
              <a:off x="6372152" y="2067595"/>
              <a:ext cx="316865" cy="151765"/>
            </a:xfrm>
            <a:custGeom>
              <a:avLst/>
              <a:gdLst/>
              <a:ahLst/>
              <a:cxnLst/>
              <a:rect l="l" t="t" r="r" b="b"/>
              <a:pathLst>
                <a:path w="316865" h="151764">
                  <a:moveTo>
                    <a:pt x="0" y="37813"/>
                  </a:moveTo>
                  <a:lnTo>
                    <a:pt x="240631" y="37813"/>
                  </a:lnTo>
                  <a:lnTo>
                    <a:pt x="240631" y="0"/>
                  </a:lnTo>
                  <a:lnTo>
                    <a:pt x="316258" y="75627"/>
                  </a:lnTo>
                  <a:lnTo>
                    <a:pt x="240631" y="151253"/>
                  </a:lnTo>
                  <a:lnTo>
                    <a:pt x="240631" y="113440"/>
                  </a:lnTo>
                  <a:lnTo>
                    <a:pt x="0" y="113440"/>
                  </a:lnTo>
                  <a:lnTo>
                    <a:pt x="0" y="37813"/>
                  </a:lnTo>
                  <a:close/>
                </a:path>
              </a:pathLst>
            </a:custGeom>
            <a:ln w="9525">
              <a:solidFill>
                <a:srgbClr val="40458C"/>
              </a:solidFill>
            </a:ln>
          </p:spPr>
          <p:txBody>
            <a:bodyPr wrap="square" lIns="0" tIns="0" rIns="0" bIns="0" rtlCol="0"/>
            <a:lstStyle/>
            <a:p>
              <a:endParaRPr/>
            </a:p>
          </p:txBody>
        </p:sp>
      </p:grpSp>
      <p:sp>
        <p:nvSpPr>
          <p:cNvPr id="75" name="object 75"/>
          <p:cNvSpPr txBox="1"/>
          <p:nvPr/>
        </p:nvSpPr>
        <p:spPr>
          <a:xfrm>
            <a:off x="6948290" y="2169667"/>
            <a:ext cx="939800" cy="299720"/>
          </a:xfrm>
          <a:prstGeom prst="rect">
            <a:avLst/>
          </a:prstGeom>
        </p:spPr>
        <p:txBody>
          <a:bodyPr vert="horz" wrap="square" lIns="0" tIns="12700" rIns="0" bIns="0" rtlCol="0">
            <a:spAutoFit/>
          </a:bodyPr>
          <a:lstStyle/>
          <a:p>
            <a:pPr marL="12700">
              <a:lnSpc>
                <a:spcPct val="100000"/>
              </a:lnSpc>
              <a:spcBef>
                <a:spcPts val="100"/>
              </a:spcBef>
            </a:pPr>
            <a:r>
              <a:rPr sz="1800" spc="-15" dirty="0">
                <a:solidFill>
                  <a:srgbClr val="40458C"/>
                </a:solidFill>
                <a:latin typeface="游ゴシック"/>
                <a:cs typeface="游ゴシック"/>
              </a:rPr>
              <a:t>海⽔中へ</a:t>
            </a:r>
            <a:endParaRPr sz="1800">
              <a:latin typeface="游ゴシック"/>
              <a:cs typeface="游ゴシック"/>
            </a:endParaRPr>
          </a:p>
        </p:txBody>
      </p:sp>
      <p:sp>
        <p:nvSpPr>
          <p:cNvPr id="79" name="正方形/長方形 78">
            <a:extLst>
              <a:ext uri="{FF2B5EF4-FFF2-40B4-BE49-F238E27FC236}">
                <a16:creationId xmlns:a16="http://schemas.microsoft.com/office/drawing/2014/main" id="{AA6A8114-5301-45BB-E1CA-F52B854F42B9}"/>
              </a:ext>
            </a:extLst>
          </p:cNvPr>
          <p:cNvSpPr/>
          <p:nvPr/>
        </p:nvSpPr>
        <p:spPr>
          <a:xfrm>
            <a:off x="0" y="5693"/>
            <a:ext cx="12192000" cy="467858"/>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浮体基本構造</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1382985" y="635619"/>
            <a:ext cx="9992995" cy="1939289"/>
          </a:xfrm>
          <a:custGeom>
            <a:avLst/>
            <a:gdLst/>
            <a:ahLst/>
            <a:cxnLst/>
            <a:rect l="l" t="t" r="r" b="b"/>
            <a:pathLst>
              <a:path w="9992995" h="1939289">
                <a:moveTo>
                  <a:pt x="0" y="0"/>
                </a:moveTo>
                <a:lnTo>
                  <a:pt x="9992877" y="0"/>
                </a:lnTo>
                <a:lnTo>
                  <a:pt x="9992877" y="1938992"/>
                </a:lnTo>
                <a:lnTo>
                  <a:pt x="0" y="1938992"/>
                </a:lnTo>
                <a:lnTo>
                  <a:pt x="0" y="0"/>
                </a:lnTo>
                <a:close/>
              </a:path>
            </a:pathLst>
          </a:custGeom>
          <a:ln w="9525">
            <a:solidFill>
              <a:srgbClr val="000000"/>
            </a:solidFill>
          </a:ln>
        </p:spPr>
        <p:txBody>
          <a:bodyPr wrap="square" lIns="0" tIns="0" rIns="0" bIns="0" rtlCol="0"/>
          <a:lstStyle/>
          <a:p>
            <a:endParaRPr/>
          </a:p>
        </p:txBody>
      </p:sp>
      <p:sp>
        <p:nvSpPr>
          <p:cNvPr id="4" name="object 4"/>
          <p:cNvSpPr txBox="1"/>
          <p:nvPr/>
        </p:nvSpPr>
        <p:spPr>
          <a:xfrm>
            <a:off x="1474425" y="605027"/>
            <a:ext cx="8229600" cy="1930400"/>
          </a:xfrm>
          <a:prstGeom prst="rect">
            <a:avLst/>
          </a:prstGeom>
        </p:spPr>
        <p:txBody>
          <a:bodyPr vert="horz" wrap="square" lIns="0" tIns="88900" rIns="0" bIns="0" rtlCol="0">
            <a:spAutoFit/>
          </a:bodyPr>
          <a:lstStyle/>
          <a:p>
            <a:pPr marL="342265" indent="-342265">
              <a:lnSpc>
                <a:spcPct val="100000"/>
              </a:lnSpc>
              <a:spcBef>
                <a:spcPts val="700"/>
              </a:spcBef>
              <a:buClr>
                <a:srgbClr val="FFC000"/>
              </a:buClr>
              <a:buFont typeface="Wingdings"/>
              <a:buChar char=""/>
              <a:tabLst>
                <a:tab pos="342265" algn="l"/>
              </a:tabLst>
            </a:pPr>
            <a:r>
              <a:rPr sz="2000" spc="-5" dirty="0">
                <a:latin typeface="HG丸ｺﾞｼｯｸM-PRO"/>
                <a:cs typeface="HG丸ｺﾞｼｯｸM-PRO"/>
              </a:rPr>
              <a:t>本体が二重船殻構造で衝突、波浪による外力に対して頑健に設計</a:t>
            </a:r>
            <a:endParaRPr sz="2000" dirty="0">
              <a:latin typeface="HG丸ｺﾞｼｯｸM-PRO"/>
              <a:cs typeface="HG丸ｺﾞｼｯｸM-PRO"/>
            </a:endParaRPr>
          </a:p>
          <a:p>
            <a:pPr marL="342265" indent="-342265">
              <a:lnSpc>
                <a:spcPct val="100000"/>
              </a:lnSpc>
              <a:spcBef>
                <a:spcPts val="600"/>
              </a:spcBef>
              <a:buClr>
                <a:srgbClr val="FFC000"/>
              </a:buClr>
              <a:buFont typeface="Wingdings"/>
              <a:buChar char=""/>
              <a:tabLst>
                <a:tab pos="342265" algn="l"/>
              </a:tabLst>
            </a:pPr>
            <a:r>
              <a:rPr sz="2000" spc="-5" dirty="0">
                <a:latin typeface="HG丸ｺﾞｼｯｸM-PRO"/>
                <a:cs typeface="HG丸ｺﾞｼｯｸM-PRO"/>
              </a:rPr>
              <a:t>船首での一点係留と流線形構造により海流への抵抗を抑制</a:t>
            </a:r>
            <a:endParaRPr sz="2000" dirty="0">
              <a:latin typeface="HG丸ｺﾞｼｯｸM-PRO"/>
              <a:cs typeface="HG丸ｺﾞｼｯｸM-PRO"/>
            </a:endParaRPr>
          </a:p>
          <a:p>
            <a:pPr marL="342265" indent="-342265">
              <a:lnSpc>
                <a:spcPct val="100000"/>
              </a:lnSpc>
              <a:spcBef>
                <a:spcPts val="600"/>
              </a:spcBef>
              <a:buClr>
                <a:srgbClr val="FFC000"/>
              </a:buClr>
              <a:buFont typeface="Wingdings"/>
              <a:buChar char=""/>
              <a:tabLst>
                <a:tab pos="342265" algn="l"/>
              </a:tabLst>
            </a:pPr>
            <a:r>
              <a:rPr sz="2000" spc="-5" dirty="0">
                <a:latin typeface="HG丸ｺﾞｼｯｸM-PRO"/>
                <a:cs typeface="HG丸ｺﾞｼｯｸM-PRO"/>
              </a:rPr>
              <a:t>タービンをタテ型に配置して、タービンミサイルのリスク低減</a:t>
            </a:r>
            <a:endParaRPr sz="2000" dirty="0">
              <a:latin typeface="HG丸ｺﾞｼｯｸM-PRO"/>
              <a:cs typeface="HG丸ｺﾞｼｯｸM-PRO"/>
            </a:endParaRPr>
          </a:p>
          <a:p>
            <a:pPr marL="253365" marR="5080" indent="-254000">
              <a:lnSpc>
                <a:spcPct val="125000"/>
              </a:lnSpc>
              <a:buFont typeface="Wingdings"/>
              <a:buChar char=""/>
              <a:tabLst>
                <a:tab pos="253365" algn="l"/>
                <a:tab pos="342265" algn="l"/>
                <a:tab pos="3125470" algn="l"/>
              </a:tabLst>
            </a:pPr>
            <a:r>
              <a:rPr sz="2000" dirty="0">
                <a:solidFill>
                  <a:srgbClr val="FFC000"/>
                </a:solidFill>
                <a:latin typeface="Times New Roman"/>
                <a:cs typeface="Times New Roman"/>
              </a:rPr>
              <a:t>	</a:t>
            </a:r>
            <a:r>
              <a:rPr sz="2000" dirty="0">
                <a:latin typeface="HG丸ｺﾞｼｯｸM-PRO"/>
                <a:cs typeface="HG丸ｺﾞｼｯｸM-PRO"/>
              </a:rPr>
              <a:t>上甲板には太陽光パネルを設置して直流電源（蓄電池）の充電を行</a:t>
            </a:r>
            <a:r>
              <a:rPr sz="2000" spc="-50" dirty="0">
                <a:latin typeface="HG丸ｺﾞｼｯｸM-PRO"/>
                <a:cs typeface="HG丸ｺﾞｼｯｸM-PRO"/>
              </a:rPr>
              <a:t>う </a:t>
            </a:r>
            <a:r>
              <a:rPr sz="2000" dirty="0">
                <a:latin typeface="HG丸ｺﾞｼｯｸM-PRO"/>
                <a:cs typeface="HG丸ｺﾞｼｯｸM-PRO"/>
              </a:rPr>
              <a:t>２０mx１００m</a:t>
            </a:r>
            <a:r>
              <a:rPr sz="2000" spc="-40" dirty="0">
                <a:latin typeface="HG丸ｺﾞｼｯｸM-PRO"/>
                <a:cs typeface="HG丸ｺﾞｼｯｸM-PRO"/>
              </a:rPr>
              <a:t> </a:t>
            </a:r>
            <a:r>
              <a:rPr sz="2000" spc="-10" dirty="0">
                <a:latin typeface="HG丸ｺﾞｼｯｸM-PRO"/>
                <a:cs typeface="HG丸ｺﾞｼｯｸM-PRO"/>
              </a:rPr>
              <a:t>x２</a:t>
            </a:r>
            <a:r>
              <a:rPr sz="2000" spc="-50" dirty="0">
                <a:latin typeface="HG丸ｺﾞｼｯｸM-PRO"/>
                <a:cs typeface="HG丸ｺﾞｼｯｸM-PRO"/>
              </a:rPr>
              <a:t>列</a:t>
            </a:r>
            <a:r>
              <a:rPr sz="2000" dirty="0">
                <a:latin typeface="HG丸ｺﾞｼｯｸM-PRO"/>
                <a:cs typeface="HG丸ｺﾞｼｯｸM-PRO"/>
              </a:rPr>
              <a:t>	</a:t>
            </a:r>
            <a:r>
              <a:rPr sz="2000" spc="-20" dirty="0">
                <a:latin typeface="HG丸ｺﾞｼｯｸM-PRO"/>
                <a:cs typeface="HG丸ｺﾞｼｯｸM-PRO"/>
              </a:rPr>
              <a:t>300kW</a:t>
            </a:r>
            <a:endParaRPr sz="2000" dirty="0">
              <a:latin typeface="HG丸ｺﾞｼｯｸM-PRO"/>
              <a:cs typeface="HG丸ｺﾞｼｯｸM-PRO"/>
            </a:endParaRPr>
          </a:p>
        </p:txBody>
      </p:sp>
      <p:sp>
        <p:nvSpPr>
          <p:cNvPr id="5" name="object 5"/>
          <p:cNvSpPr txBox="1"/>
          <p:nvPr/>
        </p:nvSpPr>
        <p:spPr>
          <a:xfrm>
            <a:off x="11284855" y="3760723"/>
            <a:ext cx="615315" cy="391160"/>
          </a:xfrm>
          <a:prstGeom prst="rect">
            <a:avLst/>
          </a:prstGeom>
        </p:spPr>
        <p:txBody>
          <a:bodyPr vert="horz" wrap="square" lIns="0" tIns="12700" rIns="0" bIns="0" rtlCol="0">
            <a:spAutoFit/>
          </a:bodyPr>
          <a:lstStyle/>
          <a:p>
            <a:pPr marL="12700">
              <a:lnSpc>
                <a:spcPct val="100000"/>
              </a:lnSpc>
              <a:spcBef>
                <a:spcPts val="100"/>
              </a:spcBef>
            </a:pPr>
            <a:r>
              <a:rPr sz="2400" spc="-25" dirty="0">
                <a:latin typeface="Tahoma"/>
                <a:cs typeface="Tahoma"/>
              </a:rPr>
              <a:t>70m</a:t>
            </a:r>
            <a:endParaRPr sz="2400">
              <a:latin typeface="Tahoma"/>
              <a:cs typeface="Tahoma"/>
            </a:endParaRPr>
          </a:p>
        </p:txBody>
      </p:sp>
      <p:grpSp>
        <p:nvGrpSpPr>
          <p:cNvPr id="6" name="object 6"/>
          <p:cNvGrpSpPr/>
          <p:nvPr/>
        </p:nvGrpSpPr>
        <p:grpSpPr>
          <a:xfrm>
            <a:off x="619445" y="2812620"/>
            <a:ext cx="10637520" cy="2311400"/>
            <a:chOff x="619445" y="2812620"/>
            <a:chExt cx="10637520" cy="2311400"/>
          </a:xfrm>
        </p:grpSpPr>
        <p:sp>
          <p:nvSpPr>
            <p:cNvPr id="7" name="object 7"/>
            <p:cNvSpPr/>
            <p:nvPr/>
          </p:nvSpPr>
          <p:spPr>
            <a:xfrm>
              <a:off x="11180443" y="3062024"/>
              <a:ext cx="76200" cy="1911350"/>
            </a:xfrm>
            <a:custGeom>
              <a:avLst/>
              <a:gdLst/>
              <a:ahLst/>
              <a:cxnLst/>
              <a:rect l="l" t="t" r="r" b="b"/>
              <a:pathLst>
                <a:path w="76200" h="1911350">
                  <a:moveTo>
                    <a:pt x="33338" y="1835101"/>
                  </a:moveTo>
                  <a:lnTo>
                    <a:pt x="1" y="1835101"/>
                  </a:lnTo>
                  <a:lnTo>
                    <a:pt x="38101" y="1911301"/>
                  </a:lnTo>
                  <a:lnTo>
                    <a:pt x="69851" y="1847800"/>
                  </a:lnTo>
                  <a:lnTo>
                    <a:pt x="33338" y="1847800"/>
                  </a:lnTo>
                  <a:lnTo>
                    <a:pt x="33338" y="1835101"/>
                  </a:lnTo>
                  <a:close/>
                </a:path>
                <a:path w="76200" h="1911350">
                  <a:moveTo>
                    <a:pt x="42862" y="63500"/>
                  </a:moveTo>
                  <a:lnTo>
                    <a:pt x="33337" y="63500"/>
                  </a:lnTo>
                  <a:lnTo>
                    <a:pt x="33338" y="1847800"/>
                  </a:lnTo>
                  <a:lnTo>
                    <a:pt x="42863" y="1847800"/>
                  </a:lnTo>
                  <a:lnTo>
                    <a:pt x="42862" y="63500"/>
                  </a:lnTo>
                  <a:close/>
                </a:path>
                <a:path w="76200" h="1911350">
                  <a:moveTo>
                    <a:pt x="76201" y="1835101"/>
                  </a:moveTo>
                  <a:lnTo>
                    <a:pt x="42863" y="1835101"/>
                  </a:lnTo>
                  <a:lnTo>
                    <a:pt x="42863" y="1847800"/>
                  </a:lnTo>
                  <a:lnTo>
                    <a:pt x="69851" y="1847800"/>
                  </a:lnTo>
                  <a:lnTo>
                    <a:pt x="76201" y="1835101"/>
                  </a:lnTo>
                  <a:close/>
                </a:path>
                <a:path w="76200" h="1911350">
                  <a:moveTo>
                    <a:pt x="38100" y="0"/>
                  </a:moveTo>
                  <a:lnTo>
                    <a:pt x="0" y="76200"/>
                  </a:lnTo>
                  <a:lnTo>
                    <a:pt x="33337" y="76200"/>
                  </a:lnTo>
                  <a:lnTo>
                    <a:pt x="33337" y="63500"/>
                  </a:lnTo>
                  <a:lnTo>
                    <a:pt x="69850" y="63500"/>
                  </a:lnTo>
                  <a:lnTo>
                    <a:pt x="38100" y="0"/>
                  </a:lnTo>
                  <a:close/>
                </a:path>
                <a:path w="76200" h="1911350">
                  <a:moveTo>
                    <a:pt x="69850" y="63500"/>
                  </a:moveTo>
                  <a:lnTo>
                    <a:pt x="42862" y="63500"/>
                  </a:lnTo>
                  <a:lnTo>
                    <a:pt x="42862" y="76200"/>
                  </a:lnTo>
                  <a:lnTo>
                    <a:pt x="76200" y="76200"/>
                  </a:lnTo>
                  <a:lnTo>
                    <a:pt x="69850" y="63500"/>
                  </a:lnTo>
                  <a:close/>
                </a:path>
              </a:pathLst>
            </a:custGeom>
            <a:solidFill>
              <a:srgbClr val="40458C"/>
            </a:solidFill>
          </p:spPr>
          <p:txBody>
            <a:bodyPr wrap="square" lIns="0" tIns="0" rIns="0" bIns="0" rtlCol="0"/>
            <a:lstStyle/>
            <a:p>
              <a:endParaRPr/>
            </a:p>
          </p:txBody>
        </p:sp>
        <p:pic>
          <p:nvPicPr>
            <p:cNvPr id="8" name="object 8"/>
            <p:cNvPicPr/>
            <p:nvPr/>
          </p:nvPicPr>
          <p:blipFill>
            <a:blip r:embed="rId2" cstate="print"/>
            <a:stretch>
              <a:fillRect/>
            </a:stretch>
          </p:blipFill>
          <p:spPr>
            <a:xfrm>
              <a:off x="3448623" y="2812620"/>
              <a:ext cx="12700" cy="2311399"/>
            </a:xfrm>
            <a:prstGeom prst="rect">
              <a:avLst/>
            </a:prstGeom>
          </p:spPr>
        </p:pic>
        <p:sp>
          <p:nvSpPr>
            <p:cNvPr id="9" name="object 9"/>
            <p:cNvSpPr/>
            <p:nvPr/>
          </p:nvSpPr>
          <p:spPr>
            <a:xfrm>
              <a:off x="624207" y="3096400"/>
              <a:ext cx="993775" cy="1877060"/>
            </a:xfrm>
            <a:custGeom>
              <a:avLst/>
              <a:gdLst/>
              <a:ahLst/>
              <a:cxnLst/>
              <a:rect l="l" t="t" r="r" b="b"/>
              <a:pathLst>
                <a:path w="993775" h="1877060">
                  <a:moveTo>
                    <a:pt x="993458" y="0"/>
                  </a:moveTo>
                  <a:lnTo>
                    <a:pt x="943990" y="1143"/>
                  </a:lnTo>
                  <a:lnTo>
                    <a:pt x="895147" y="4537"/>
                  </a:lnTo>
                  <a:lnTo>
                    <a:pt x="846986" y="10129"/>
                  </a:lnTo>
                  <a:lnTo>
                    <a:pt x="799562" y="17866"/>
                  </a:lnTo>
                  <a:lnTo>
                    <a:pt x="752933" y="27694"/>
                  </a:lnTo>
                  <a:lnTo>
                    <a:pt x="707156" y="39559"/>
                  </a:lnTo>
                  <a:lnTo>
                    <a:pt x="662287" y="53409"/>
                  </a:lnTo>
                  <a:lnTo>
                    <a:pt x="618383" y="69190"/>
                  </a:lnTo>
                  <a:lnTo>
                    <a:pt x="575499" y="86848"/>
                  </a:lnTo>
                  <a:lnTo>
                    <a:pt x="533694" y="106331"/>
                  </a:lnTo>
                  <a:lnTo>
                    <a:pt x="493024" y="127585"/>
                  </a:lnTo>
                  <a:lnTo>
                    <a:pt x="453545" y="150557"/>
                  </a:lnTo>
                  <a:lnTo>
                    <a:pt x="415314" y="175194"/>
                  </a:lnTo>
                  <a:lnTo>
                    <a:pt x="378387" y="201441"/>
                  </a:lnTo>
                  <a:lnTo>
                    <a:pt x="342822" y="229246"/>
                  </a:lnTo>
                  <a:lnTo>
                    <a:pt x="308675" y="258556"/>
                  </a:lnTo>
                  <a:lnTo>
                    <a:pt x="276002" y="289317"/>
                  </a:lnTo>
                  <a:lnTo>
                    <a:pt x="244860" y="321475"/>
                  </a:lnTo>
                  <a:lnTo>
                    <a:pt x="215306" y="354978"/>
                  </a:lnTo>
                  <a:lnTo>
                    <a:pt x="187397" y="389772"/>
                  </a:lnTo>
                  <a:lnTo>
                    <a:pt x="161189" y="425804"/>
                  </a:lnTo>
                  <a:lnTo>
                    <a:pt x="136739" y="463020"/>
                  </a:lnTo>
                  <a:lnTo>
                    <a:pt x="114103" y="501368"/>
                  </a:lnTo>
                  <a:lnTo>
                    <a:pt x="93338" y="540793"/>
                  </a:lnTo>
                  <a:lnTo>
                    <a:pt x="74501" y="581242"/>
                  </a:lnTo>
                  <a:lnTo>
                    <a:pt x="57648" y="622663"/>
                  </a:lnTo>
                  <a:lnTo>
                    <a:pt x="42836" y="665001"/>
                  </a:lnTo>
                  <a:lnTo>
                    <a:pt x="30122" y="708204"/>
                  </a:lnTo>
                  <a:lnTo>
                    <a:pt x="19562" y="752218"/>
                  </a:lnTo>
                  <a:lnTo>
                    <a:pt x="11214" y="796990"/>
                  </a:lnTo>
                  <a:lnTo>
                    <a:pt x="5132" y="842466"/>
                  </a:lnTo>
                  <a:lnTo>
                    <a:pt x="1376" y="888594"/>
                  </a:lnTo>
                  <a:lnTo>
                    <a:pt x="0" y="935319"/>
                  </a:lnTo>
                  <a:lnTo>
                    <a:pt x="1049" y="982161"/>
                  </a:lnTo>
                  <a:lnTo>
                    <a:pt x="4495" y="1028417"/>
                  </a:lnTo>
                  <a:lnTo>
                    <a:pt x="10279" y="1074031"/>
                  </a:lnTo>
                  <a:lnTo>
                    <a:pt x="18346" y="1118951"/>
                  </a:lnTo>
                  <a:lnTo>
                    <a:pt x="28639" y="1163122"/>
                  </a:lnTo>
                  <a:lnTo>
                    <a:pt x="41100" y="1206491"/>
                  </a:lnTo>
                  <a:lnTo>
                    <a:pt x="55674" y="1249003"/>
                  </a:lnTo>
                  <a:lnTo>
                    <a:pt x="72303" y="1290604"/>
                  </a:lnTo>
                  <a:lnTo>
                    <a:pt x="90931" y="1331241"/>
                  </a:lnTo>
                  <a:lnTo>
                    <a:pt x="111501" y="1370860"/>
                  </a:lnTo>
                  <a:lnTo>
                    <a:pt x="133956" y="1409406"/>
                  </a:lnTo>
                  <a:lnTo>
                    <a:pt x="158240" y="1446825"/>
                  </a:lnTo>
                  <a:lnTo>
                    <a:pt x="184295" y="1483065"/>
                  </a:lnTo>
                  <a:lnTo>
                    <a:pt x="212066" y="1518070"/>
                  </a:lnTo>
                  <a:lnTo>
                    <a:pt x="241495" y="1551787"/>
                  </a:lnTo>
                  <a:lnTo>
                    <a:pt x="272525" y="1584162"/>
                  </a:lnTo>
                  <a:lnTo>
                    <a:pt x="305101" y="1615141"/>
                  </a:lnTo>
                  <a:lnTo>
                    <a:pt x="339164" y="1644670"/>
                  </a:lnTo>
                  <a:lnTo>
                    <a:pt x="374660" y="1672695"/>
                  </a:lnTo>
                  <a:lnTo>
                    <a:pt x="411530" y="1699162"/>
                  </a:lnTo>
                  <a:lnTo>
                    <a:pt x="449717" y="1724017"/>
                  </a:lnTo>
                  <a:lnTo>
                    <a:pt x="489167" y="1747206"/>
                  </a:lnTo>
                  <a:lnTo>
                    <a:pt x="529820" y="1768676"/>
                  </a:lnTo>
                  <a:lnTo>
                    <a:pt x="571622" y="1788372"/>
                  </a:lnTo>
                  <a:lnTo>
                    <a:pt x="614515" y="1806240"/>
                  </a:lnTo>
                  <a:lnTo>
                    <a:pt x="658442" y="1822227"/>
                  </a:lnTo>
                  <a:lnTo>
                    <a:pt x="703347" y="1836279"/>
                  </a:lnTo>
                  <a:lnTo>
                    <a:pt x="749172" y="1848340"/>
                  </a:lnTo>
                  <a:lnTo>
                    <a:pt x="795862" y="1858359"/>
                  </a:lnTo>
                  <a:lnTo>
                    <a:pt x="843360" y="1866280"/>
                  </a:lnTo>
                  <a:lnTo>
                    <a:pt x="891608" y="1872050"/>
                  </a:lnTo>
                  <a:lnTo>
                    <a:pt x="940550" y="1875614"/>
                  </a:lnTo>
                  <a:lnTo>
                    <a:pt x="990129" y="1876920"/>
                  </a:lnTo>
                  <a:lnTo>
                    <a:pt x="993459" y="938461"/>
                  </a:lnTo>
                  <a:lnTo>
                    <a:pt x="993458" y="0"/>
                  </a:lnTo>
                  <a:close/>
                </a:path>
              </a:pathLst>
            </a:custGeom>
            <a:solidFill>
              <a:srgbClr val="73FEFF"/>
            </a:solidFill>
          </p:spPr>
          <p:txBody>
            <a:bodyPr wrap="square" lIns="0" tIns="0" rIns="0" bIns="0" rtlCol="0"/>
            <a:lstStyle/>
            <a:p>
              <a:endParaRPr/>
            </a:p>
          </p:txBody>
        </p:sp>
        <p:sp>
          <p:nvSpPr>
            <p:cNvPr id="10" name="object 10"/>
            <p:cNvSpPr/>
            <p:nvPr/>
          </p:nvSpPr>
          <p:spPr>
            <a:xfrm>
              <a:off x="624207" y="3096400"/>
              <a:ext cx="993775" cy="1877060"/>
            </a:xfrm>
            <a:custGeom>
              <a:avLst/>
              <a:gdLst/>
              <a:ahLst/>
              <a:cxnLst/>
              <a:rect l="l" t="t" r="r" b="b"/>
              <a:pathLst>
                <a:path w="993775" h="1877060">
                  <a:moveTo>
                    <a:pt x="990130" y="1876921"/>
                  </a:moveTo>
                  <a:lnTo>
                    <a:pt x="940550" y="1875615"/>
                  </a:lnTo>
                  <a:lnTo>
                    <a:pt x="891608" y="1872050"/>
                  </a:lnTo>
                  <a:lnTo>
                    <a:pt x="843360" y="1866281"/>
                  </a:lnTo>
                  <a:lnTo>
                    <a:pt x="795863" y="1858359"/>
                  </a:lnTo>
                  <a:lnTo>
                    <a:pt x="749173" y="1848341"/>
                  </a:lnTo>
                  <a:lnTo>
                    <a:pt x="703347" y="1836279"/>
                  </a:lnTo>
                  <a:lnTo>
                    <a:pt x="658442" y="1822228"/>
                  </a:lnTo>
                  <a:lnTo>
                    <a:pt x="614515" y="1806241"/>
                  </a:lnTo>
                  <a:lnTo>
                    <a:pt x="571622" y="1788372"/>
                  </a:lnTo>
                  <a:lnTo>
                    <a:pt x="529821" y="1768676"/>
                  </a:lnTo>
                  <a:lnTo>
                    <a:pt x="489167" y="1747206"/>
                  </a:lnTo>
                  <a:lnTo>
                    <a:pt x="449718" y="1724017"/>
                  </a:lnTo>
                  <a:lnTo>
                    <a:pt x="411530" y="1699162"/>
                  </a:lnTo>
                  <a:lnTo>
                    <a:pt x="374660" y="1672695"/>
                  </a:lnTo>
                  <a:lnTo>
                    <a:pt x="339165" y="1644670"/>
                  </a:lnTo>
                  <a:lnTo>
                    <a:pt x="305101" y="1615141"/>
                  </a:lnTo>
                  <a:lnTo>
                    <a:pt x="272525" y="1584162"/>
                  </a:lnTo>
                  <a:lnTo>
                    <a:pt x="241495" y="1551787"/>
                  </a:lnTo>
                  <a:lnTo>
                    <a:pt x="212066" y="1518070"/>
                  </a:lnTo>
                  <a:lnTo>
                    <a:pt x="184295" y="1483065"/>
                  </a:lnTo>
                  <a:lnTo>
                    <a:pt x="158240" y="1446825"/>
                  </a:lnTo>
                  <a:lnTo>
                    <a:pt x="133956" y="1409405"/>
                  </a:lnTo>
                  <a:lnTo>
                    <a:pt x="111501" y="1370859"/>
                  </a:lnTo>
                  <a:lnTo>
                    <a:pt x="90931" y="1331241"/>
                  </a:lnTo>
                  <a:lnTo>
                    <a:pt x="72303" y="1290604"/>
                  </a:lnTo>
                  <a:lnTo>
                    <a:pt x="55674" y="1249003"/>
                  </a:lnTo>
                  <a:lnTo>
                    <a:pt x="41100" y="1206491"/>
                  </a:lnTo>
                  <a:lnTo>
                    <a:pt x="28639" y="1163122"/>
                  </a:lnTo>
                  <a:lnTo>
                    <a:pt x="18346" y="1118951"/>
                  </a:lnTo>
                  <a:lnTo>
                    <a:pt x="10279" y="1074031"/>
                  </a:lnTo>
                  <a:lnTo>
                    <a:pt x="4495" y="1028417"/>
                  </a:lnTo>
                  <a:lnTo>
                    <a:pt x="1049" y="982161"/>
                  </a:lnTo>
                  <a:lnTo>
                    <a:pt x="0" y="935319"/>
                  </a:lnTo>
                  <a:lnTo>
                    <a:pt x="1376" y="888594"/>
                  </a:lnTo>
                  <a:lnTo>
                    <a:pt x="5132" y="842466"/>
                  </a:lnTo>
                  <a:lnTo>
                    <a:pt x="11214" y="796990"/>
                  </a:lnTo>
                  <a:lnTo>
                    <a:pt x="19562" y="752218"/>
                  </a:lnTo>
                  <a:lnTo>
                    <a:pt x="30122" y="708204"/>
                  </a:lnTo>
                  <a:lnTo>
                    <a:pt x="42836" y="665001"/>
                  </a:lnTo>
                  <a:lnTo>
                    <a:pt x="57648" y="622663"/>
                  </a:lnTo>
                  <a:lnTo>
                    <a:pt x="74501" y="581242"/>
                  </a:lnTo>
                  <a:lnTo>
                    <a:pt x="93338" y="540793"/>
                  </a:lnTo>
                  <a:lnTo>
                    <a:pt x="114103" y="501368"/>
                  </a:lnTo>
                  <a:lnTo>
                    <a:pt x="136739" y="463020"/>
                  </a:lnTo>
                  <a:lnTo>
                    <a:pt x="161189" y="425804"/>
                  </a:lnTo>
                  <a:lnTo>
                    <a:pt x="187397" y="389772"/>
                  </a:lnTo>
                  <a:lnTo>
                    <a:pt x="215306" y="354978"/>
                  </a:lnTo>
                  <a:lnTo>
                    <a:pt x="244860" y="321475"/>
                  </a:lnTo>
                  <a:lnTo>
                    <a:pt x="276002" y="289317"/>
                  </a:lnTo>
                  <a:lnTo>
                    <a:pt x="308675" y="258556"/>
                  </a:lnTo>
                  <a:lnTo>
                    <a:pt x="342822" y="229246"/>
                  </a:lnTo>
                  <a:lnTo>
                    <a:pt x="378387" y="201441"/>
                  </a:lnTo>
                  <a:lnTo>
                    <a:pt x="415314" y="175194"/>
                  </a:lnTo>
                  <a:lnTo>
                    <a:pt x="453545" y="150557"/>
                  </a:lnTo>
                  <a:lnTo>
                    <a:pt x="493024" y="127586"/>
                  </a:lnTo>
                  <a:lnTo>
                    <a:pt x="533694" y="106331"/>
                  </a:lnTo>
                  <a:lnTo>
                    <a:pt x="575499" y="86848"/>
                  </a:lnTo>
                  <a:lnTo>
                    <a:pt x="618383" y="69190"/>
                  </a:lnTo>
                  <a:lnTo>
                    <a:pt x="662287" y="53409"/>
                  </a:lnTo>
                  <a:lnTo>
                    <a:pt x="707156" y="39559"/>
                  </a:lnTo>
                  <a:lnTo>
                    <a:pt x="752933" y="27694"/>
                  </a:lnTo>
                  <a:lnTo>
                    <a:pt x="799562" y="17866"/>
                  </a:lnTo>
                  <a:lnTo>
                    <a:pt x="846985" y="10129"/>
                  </a:lnTo>
                  <a:lnTo>
                    <a:pt x="895147" y="4537"/>
                  </a:lnTo>
                  <a:lnTo>
                    <a:pt x="943990" y="1143"/>
                  </a:lnTo>
                  <a:lnTo>
                    <a:pt x="993458" y="0"/>
                  </a:lnTo>
                  <a:lnTo>
                    <a:pt x="993459" y="938462"/>
                  </a:lnTo>
                  <a:lnTo>
                    <a:pt x="990130" y="1876921"/>
                  </a:lnTo>
                  <a:close/>
                </a:path>
              </a:pathLst>
            </a:custGeom>
            <a:ln w="9525">
              <a:solidFill>
                <a:srgbClr val="40458C"/>
              </a:solidFill>
            </a:ln>
          </p:spPr>
          <p:txBody>
            <a:bodyPr wrap="square" lIns="0" tIns="0" rIns="0" bIns="0" rtlCol="0"/>
            <a:lstStyle/>
            <a:p>
              <a:endParaRPr/>
            </a:p>
          </p:txBody>
        </p:sp>
        <p:pic>
          <p:nvPicPr>
            <p:cNvPr id="11" name="object 11"/>
            <p:cNvPicPr/>
            <p:nvPr/>
          </p:nvPicPr>
          <p:blipFill>
            <a:blip r:embed="rId3" cstate="print"/>
            <a:stretch>
              <a:fillRect/>
            </a:stretch>
          </p:blipFill>
          <p:spPr>
            <a:xfrm>
              <a:off x="2109759" y="3193176"/>
              <a:ext cx="2723934" cy="1655606"/>
            </a:xfrm>
            <a:prstGeom prst="rect">
              <a:avLst/>
            </a:prstGeom>
          </p:spPr>
        </p:pic>
        <p:sp>
          <p:nvSpPr>
            <p:cNvPr id="12" name="object 12"/>
            <p:cNvSpPr/>
            <p:nvPr/>
          </p:nvSpPr>
          <p:spPr>
            <a:xfrm>
              <a:off x="2171021" y="3226346"/>
              <a:ext cx="295910" cy="801370"/>
            </a:xfrm>
            <a:custGeom>
              <a:avLst/>
              <a:gdLst/>
              <a:ahLst/>
              <a:cxnLst/>
              <a:rect l="l" t="t" r="r" b="b"/>
              <a:pathLst>
                <a:path w="295910" h="801370">
                  <a:moveTo>
                    <a:pt x="295812" y="0"/>
                  </a:moveTo>
                  <a:lnTo>
                    <a:pt x="0" y="0"/>
                  </a:lnTo>
                  <a:lnTo>
                    <a:pt x="0" y="800882"/>
                  </a:lnTo>
                  <a:lnTo>
                    <a:pt x="295812" y="800882"/>
                  </a:lnTo>
                  <a:lnTo>
                    <a:pt x="295812" y="0"/>
                  </a:lnTo>
                  <a:close/>
                </a:path>
              </a:pathLst>
            </a:custGeom>
            <a:solidFill>
              <a:srgbClr val="00B050"/>
            </a:solidFill>
          </p:spPr>
          <p:txBody>
            <a:bodyPr wrap="square" lIns="0" tIns="0" rIns="0" bIns="0" rtlCol="0"/>
            <a:lstStyle/>
            <a:p>
              <a:endParaRPr/>
            </a:p>
          </p:txBody>
        </p:sp>
        <p:sp>
          <p:nvSpPr>
            <p:cNvPr id="13" name="object 13"/>
            <p:cNvSpPr/>
            <p:nvPr/>
          </p:nvSpPr>
          <p:spPr>
            <a:xfrm>
              <a:off x="2171021" y="3226346"/>
              <a:ext cx="295910" cy="801370"/>
            </a:xfrm>
            <a:custGeom>
              <a:avLst/>
              <a:gdLst/>
              <a:ahLst/>
              <a:cxnLst/>
              <a:rect l="l" t="t" r="r" b="b"/>
              <a:pathLst>
                <a:path w="295910" h="801370">
                  <a:moveTo>
                    <a:pt x="0" y="0"/>
                  </a:moveTo>
                  <a:lnTo>
                    <a:pt x="295812" y="0"/>
                  </a:lnTo>
                  <a:lnTo>
                    <a:pt x="295812" y="800882"/>
                  </a:lnTo>
                  <a:lnTo>
                    <a:pt x="0" y="800882"/>
                  </a:lnTo>
                  <a:lnTo>
                    <a:pt x="0" y="0"/>
                  </a:lnTo>
                  <a:close/>
                </a:path>
              </a:pathLst>
            </a:custGeom>
            <a:ln w="9525">
              <a:solidFill>
                <a:srgbClr val="40458C"/>
              </a:solidFill>
            </a:ln>
          </p:spPr>
          <p:txBody>
            <a:bodyPr wrap="square" lIns="0" tIns="0" rIns="0" bIns="0" rtlCol="0"/>
            <a:lstStyle/>
            <a:p>
              <a:endParaRPr/>
            </a:p>
          </p:txBody>
        </p:sp>
        <p:pic>
          <p:nvPicPr>
            <p:cNvPr id="14" name="object 14"/>
            <p:cNvPicPr/>
            <p:nvPr/>
          </p:nvPicPr>
          <p:blipFill>
            <a:blip r:embed="rId4" cstate="print"/>
            <a:stretch>
              <a:fillRect/>
            </a:stretch>
          </p:blipFill>
          <p:spPr>
            <a:xfrm>
              <a:off x="5238093" y="3214160"/>
              <a:ext cx="1705248" cy="1621657"/>
            </a:xfrm>
            <a:prstGeom prst="rect">
              <a:avLst/>
            </a:prstGeom>
          </p:spPr>
        </p:pic>
      </p:grpSp>
      <p:sp>
        <p:nvSpPr>
          <p:cNvPr id="15" name="object 15"/>
          <p:cNvSpPr/>
          <p:nvPr/>
        </p:nvSpPr>
        <p:spPr>
          <a:xfrm>
            <a:off x="720455" y="5767393"/>
            <a:ext cx="10320020" cy="76200"/>
          </a:xfrm>
          <a:custGeom>
            <a:avLst/>
            <a:gdLst/>
            <a:ahLst/>
            <a:cxnLst/>
            <a:rect l="l" t="t" r="r" b="b"/>
            <a:pathLst>
              <a:path w="10320020" h="76200">
                <a:moveTo>
                  <a:pt x="10243561" y="1"/>
                </a:moveTo>
                <a:lnTo>
                  <a:pt x="10243561" y="76201"/>
                </a:lnTo>
                <a:lnTo>
                  <a:pt x="10310236" y="42863"/>
                </a:lnTo>
                <a:lnTo>
                  <a:pt x="10256269" y="42863"/>
                </a:lnTo>
                <a:lnTo>
                  <a:pt x="10256269" y="33338"/>
                </a:lnTo>
                <a:lnTo>
                  <a:pt x="10310236" y="33338"/>
                </a:lnTo>
                <a:lnTo>
                  <a:pt x="10243561" y="1"/>
                </a:lnTo>
                <a:close/>
              </a:path>
              <a:path w="10320020" h="76200">
                <a:moveTo>
                  <a:pt x="76200" y="0"/>
                </a:moveTo>
                <a:lnTo>
                  <a:pt x="0" y="38099"/>
                </a:lnTo>
                <a:lnTo>
                  <a:pt x="76200" y="76199"/>
                </a:lnTo>
                <a:lnTo>
                  <a:pt x="76200" y="42862"/>
                </a:lnTo>
                <a:lnTo>
                  <a:pt x="63491" y="42862"/>
                </a:lnTo>
                <a:lnTo>
                  <a:pt x="63491" y="33337"/>
                </a:lnTo>
                <a:lnTo>
                  <a:pt x="76200" y="33337"/>
                </a:lnTo>
                <a:lnTo>
                  <a:pt x="76200" y="0"/>
                </a:lnTo>
                <a:close/>
              </a:path>
              <a:path w="10320020" h="76200">
                <a:moveTo>
                  <a:pt x="76200" y="33337"/>
                </a:moveTo>
                <a:lnTo>
                  <a:pt x="76199" y="42862"/>
                </a:lnTo>
                <a:lnTo>
                  <a:pt x="10256269" y="42863"/>
                </a:lnTo>
                <a:lnTo>
                  <a:pt x="10243561" y="42863"/>
                </a:lnTo>
                <a:lnTo>
                  <a:pt x="10243561" y="33338"/>
                </a:lnTo>
                <a:lnTo>
                  <a:pt x="10256269" y="33338"/>
                </a:lnTo>
                <a:lnTo>
                  <a:pt x="76200" y="33337"/>
                </a:lnTo>
                <a:close/>
              </a:path>
              <a:path w="10320020" h="76200">
                <a:moveTo>
                  <a:pt x="10310236" y="33338"/>
                </a:moveTo>
                <a:lnTo>
                  <a:pt x="10256269" y="33338"/>
                </a:lnTo>
                <a:lnTo>
                  <a:pt x="10256269" y="42863"/>
                </a:lnTo>
                <a:lnTo>
                  <a:pt x="10310238" y="42862"/>
                </a:lnTo>
                <a:lnTo>
                  <a:pt x="10319761" y="38101"/>
                </a:lnTo>
                <a:lnTo>
                  <a:pt x="10310236" y="33338"/>
                </a:lnTo>
                <a:close/>
              </a:path>
              <a:path w="10320020" h="76200">
                <a:moveTo>
                  <a:pt x="76200" y="33337"/>
                </a:moveTo>
                <a:lnTo>
                  <a:pt x="63491" y="33337"/>
                </a:lnTo>
                <a:lnTo>
                  <a:pt x="63491" y="42862"/>
                </a:lnTo>
                <a:lnTo>
                  <a:pt x="76200" y="42862"/>
                </a:lnTo>
                <a:lnTo>
                  <a:pt x="76200" y="33337"/>
                </a:lnTo>
                <a:close/>
              </a:path>
            </a:pathLst>
          </a:custGeom>
          <a:solidFill>
            <a:srgbClr val="40458C"/>
          </a:solidFill>
        </p:spPr>
        <p:txBody>
          <a:bodyPr wrap="square" lIns="0" tIns="0" rIns="0" bIns="0" rtlCol="0"/>
          <a:lstStyle/>
          <a:p>
            <a:endParaRPr/>
          </a:p>
        </p:txBody>
      </p:sp>
      <p:sp>
        <p:nvSpPr>
          <p:cNvPr id="16" name="object 16"/>
          <p:cNvSpPr txBox="1"/>
          <p:nvPr/>
        </p:nvSpPr>
        <p:spPr>
          <a:xfrm>
            <a:off x="5598646" y="5866891"/>
            <a:ext cx="905510" cy="391160"/>
          </a:xfrm>
          <a:prstGeom prst="rect">
            <a:avLst/>
          </a:prstGeom>
        </p:spPr>
        <p:txBody>
          <a:bodyPr vert="horz" wrap="square" lIns="0" tIns="12700" rIns="0" bIns="0" rtlCol="0">
            <a:spAutoFit/>
          </a:bodyPr>
          <a:lstStyle/>
          <a:p>
            <a:pPr marL="12700">
              <a:lnSpc>
                <a:spcPct val="100000"/>
              </a:lnSpc>
              <a:spcBef>
                <a:spcPts val="100"/>
              </a:spcBef>
            </a:pPr>
            <a:r>
              <a:rPr sz="2400" spc="-20" dirty="0">
                <a:solidFill>
                  <a:srgbClr val="40458C"/>
                </a:solidFill>
                <a:latin typeface="ＭＳ Ｐゴシック"/>
                <a:cs typeface="ＭＳ Ｐゴシック"/>
              </a:rPr>
              <a:t>３６０</a:t>
            </a:r>
            <a:r>
              <a:rPr sz="2400" spc="-20" dirty="0">
                <a:solidFill>
                  <a:srgbClr val="40458C"/>
                </a:solidFill>
                <a:latin typeface="Tahoma"/>
                <a:cs typeface="Tahoma"/>
              </a:rPr>
              <a:t>m</a:t>
            </a:r>
            <a:endParaRPr sz="2400">
              <a:latin typeface="Tahoma"/>
              <a:cs typeface="Tahoma"/>
            </a:endParaRPr>
          </a:p>
        </p:txBody>
      </p:sp>
      <p:grpSp>
        <p:nvGrpSpPr>
          <p:cNvPr id="17" name="object 17"/>
          <p:cNvGrpSpPr/>
          <p:nvPr/>
        </p:nvGrpSpPr>
        <p:grpSpPr>
          <a:xfrm>
            <a:off x="9170423" y="5538513"/>
            <a:ext cx="250190" cy="190500"/>
            <a:chOff x="9170423" y="5538513"/>
            <a:chExt cx="250190" cy="190500"/>
          </a:xfrm>
        </p:grpSpPr>
        <p:sp>
          <p:nvSpPr>
            <p:cNvPr id="18" name="object 18"/>
            <p:cNvSpPr/>
            <p:nvPr/>
          </p:nvSpPr>
          <p:spPr>
            <a:xfrm>
              <a:off x="9175186" y="5543275"/>
              <a:ext cx="240665" cy="180975"/>
            </a:xfrm>
            <a:custGeom>
              <a:avLst/>
              <a:gdLst/>
              <a:ahLst/>
              <a:cxnLst/>
              <a:rect l="l" t="t" r="r" b="b"/>
              <a:pathLst>
                <a:path w="240665" h="180975">
                  <a:moveTo>
                    <a:pt x="240139" y="0"/>
                  </a:moveTo>
                  <a:lnTo>
                    <a:pt x="0" y="0"/>
                  </a:lnTo>
                  <a:lnTo>
                    <a:pt x="0" y="180832"/>
                  </a:lnTo>
                  <a:lnTo>
                    <a:pt x="240139" y="180832"/>
                  </a:lnTo>
                  <a:lnTo>
                    <a:pt x="240139" y="0"/>
                  </a:lnTo>
                  <a:close/>
                </a:path>
              </a:pathLst>
            </a:custGeom>
            <a:solidFill>
              <a:srgbClr val="00B050"/>
            </a:solidFill>
          </p:spPr>
          <p:txBody>
            <a:bodyPr wrap="square" lIns="0" tIns="0" rIns="0" bIns="0" rtlCol="0"/>
            <a:lstStyle/>
            <a:p>
              <a:endParaRPr/>
            </a:p>
          </p:txBody>
        </p:sp>
        <p:sp>
          <p:nvSpPr>
            <p:cNvPr id="19" name="object 19"/>
            <p:cNvSpPr/>
            <p:nvPr/>
          </p:nvSpPr>
          <p:spPr>
            <a:xfrm>
              <a:off x="9175186" y="5543275"/>
              <a:ext cx="240665" cy="180975"/>
            </a:xfrm>
            <a:custGeom>
              <a:avLst/>
              <a:gdLst/>
              <a:ahLst/>
              <a:cxnLst/>
              <a:rect l="l" t="t" r="r" b="b"/>
              <a:pathLst>
                <a:path w="240665" h="180975">
                  <a:moveTo>
                    <a:pt x="0" y="0"/>
                  </a:moveTo>
                  <a:lnTo>
                    <a:pt x="240138" y="0"/>
                  </a:lnTo>
                  <a:lnTo>
                    <a:pt x="240138" y="180832"/>
                  </a:lnTo>
                  <a:lnTo>
                    <a:pt x="0" y="180832"/>
                  </a:lnTo>
                  <a:lnTo>
                    <a:pt x="0" y="0"/>
                  </a:lnTo>
                  <a:close/>
                </a:path>
              </a:pathLst>
            </a:custGeom>
            <a:ln w="9525">
              <a:solidFill>
                <a:srgbClr val="40458C"/>
              </a:solidFill>
            </a:ln>
          </p:spPr>
          <p:txBody>
            <a:bodyPr wrap="square" lIns="0" tIns="0" rIns="0" bIns="0" rtlCol="0"/>
            <a:lstStyle/>
            <a:p>
              <a:endParaRPr/>
            </a:p>
          </p:txBody>
        </p:sp>
      </p:grpSp>
      <p:sp>
        <p:nvSpPr>
          <p:cNvPr id="20" name="object 20"/>
          <p:cNvSpPr txBox="1"/>
          <p:nvPr/>
        </p:nvSpPr>
        <p:spPr>
          <a:xfrm>
            <a:off x="9693809" y="5512308"/>
            <a:ext cx="558800" cy="238760"/>
          </a:xfrm>
          <a:prstGeom prst="rect">
            <a:avLst/>
          </a:prstGeom>
        </p:spPr>
        <p:txBody>
          <a:bodyPr vert="horz" wrap="square" lIns="0" tIns="12700" rIns="0" bIns="0" rtlCol="0">
            <a:spAutoFit/>
          </a:bodyPr>
          <a:lstStyle/>
          <a:p>
            <a:pPr marL="12700">
              <a:lnSpc>
                <a:spcPct val="100000"/>
              </a:lnSpc>
              <a:spcBef>
                <a:spcPts val="100"/>
              </a:spcBef>
            </a:pPr>
            <a:r>
              <a:rPr sz="1400" spc="-20" dirty="0">
                <a:solidFill>
                  <a:srgbClr val="40458C"/>
                </a:solidFill>
                <a:latin typeface="ＭＳ Ｐゴシック"/>
                <a:cs typeface="ＭＳ Ｐゴシック"/>
              </a:rPr>
              <a:t>昇降機</a:t>
            </a:r>
            <a:endParaRPr sz="1400">
              <a:latin typeface="ＭＳ Ｐゴシック"/>
              <a:cs typeface="ＭＳ Ｐゴシック"/>
            </a:endParaRPr>
          </a:p>
        </p:txBody>
      </p:sp>
      <p:pic>
        <p:nvPicPr>
          <p:cNvPr id="21" name="object 21"/>
          <p:cNvPicPr/>
          <p:nvPr/>
        </p:nvPicPr>
        <p:blipFill>
          <a:blip r:embed="rId5" cstate="print"/>
          <a:stretch>
            <a:fillRect/>
          </a:stretch>
        </p:blipFill>
        <p:spPr>
          <a:xfrm>
            <a:off x="1967520" y="5537249"/>
            <a:ext cx="117475" cy="117475"/>
          </a:xfrm>
          <a:prstGeom prst="rect">
            <a:avLst/>
          </a:prstGeom>
        </p:spPr>
      </p:pic>
      <p:sp>
        <p:nvSpPr>
          <p:cNvPr id="22" name="object 22"/>
          <p:cNvSpPr txBox="1"/>
          <p:nvPr/>
        </p:nvSpPr>
        <p:spPr>
          <a:xfrm>
            <a:off x="2128230" y="5149595"/>
            <a:ext cx="1273175" cy="556260"/>
          </a:xfrm>
          <a:prstGeom prst="rect">
            <a:avLst/>
          </a:prstGeom>
        </p:spPr>
        <p:txBody>
          <a:bodyPr vert="horz" wrap="square" lIns="0" tIns="12700" rIns="0" bIns="0" rtlCol="0">
            <a:spAutoFit/>
          </a:bodyPr>
          <a:lstStyle/>
          <a:p>
            <a:pPr marL="12700" marR="5080" indent="2540">
              <a:lnSpc>
                <a:spcPct val="124300"/>
              </a:lnSpc>
              <a:spcBef>
                <a:spcPts val="100"/>
              </a:spcBef>
            </a:pPr>
            <a:r>
              <a:rPr sz="1400" spc="-10" dirty="0">
                <a:solidFill>
                  <a:srgbClr val="40458C"/>
                </a:solidFill>
                <a:latin typeface="ＭＳ Ｐゴシック"/>
                <a:cs typeface="ＭＳ Ｐゴシック"/>
              </a:rPr>
              <a:t>循環水排出配管循環水吸込配管</a:t>
            </a:r>
            <a:endParaRPr sz="1400">
              <a:latin typeface="ＭＳ Ｐゴシック"/>
              <a:cs typeface="ＭＳ Ｐゴシック"/>
            </a:endParaRPr>
          </a:p>
        </p:txBody>
      </p:sp>
      <p:sp>
        <p:nvSpPr>
          <p:cNvPr id="23" name="object 23"/>
          <p:cNvSpPr txBox="1"/>
          <p:nvPr/>
        </p:nvSpPr>
        <p:spPr>
          <a:xfrm>
            <a:off x="5647809" y="5320284"/>
            <a:ext cx="1644014" cy="427990"/>
          </a:xfrm>
          <a:prstGeom prst="rect">
            <a:avLst/>
          </a:prstGeom>
        </p:spPr>
        <p:txBody>
          <a:bodyPr vert="horz" wrap="square" lIns="0" tIns="38735" rIns="0" bIns="0" rtlCol="0">
            <a:spAutoFit/>
          </a:bodyPr>
          <a:lstStyle/>
          <a:p>
            <a:pPr marL="30480" marR="5080" indent="-18415">
              <a:lnSpc>
                <a:spcPts val="1490"/>
              </a:lnSpc>
              <a:spcBef>
                <a:spcPts val="305"/>
              </a:spcBef>
            </a:pPr>
            <a:r>
              <a:rPr sz="1400" spc="-10" dirty="0">
                <a:solidFill>
                  <a:srgbClr val="40458C"/>
                </a:solidFill>
                <a:latin typeface="ＭＳ Ｐゴシック"/>
                <a:cs typeface="ＭＳ Ｐゴシック"/>
              </a:rPr>
              <a:t>安全系海水排出配管安全系海水吸込配管</a:t>
            </a:r>
            <a:endParaRPr sz="1400">
              <a:latin typeface="ＭＳ Ｐゴシック"/>
              <a:cs typeface="ＭＳ Ｐゴシック"/>
            </a:endParaRPr>
          </a:p>
        </p:txBody>
      </p:sp>
      <p:pic>
        <p:nvPicPr>
          <p:cNvPr id="24" name="object 24"/>
          <p:cNvPicPr/>
          <p:nvPr/>
        </p:nvPicPr>
        <p:blipFill>
          <a:blip r:embed="rId6" cstate="print"/>
          <a:stretch>
            <a:fillRect/>
          </a:stretch>
        </p:blipFill>
        <p:spPr>
          <a:xfrm>
            <a:off x="5464650" y="5585115"/>
            <a:ext cx="117475" cy="117475"/>
          </a:xfrm>
          <a:prstGeom prst="rect">
            <a:avLst/>
          </a:prstGeom>
        </p:spPr>
      </p:pic>
      <p:pic>
        <p:nvPicPr>
          <p:cNvPr id="25" name="object 25"/>
          <p:cNvPicPr/>
          <p:nvPr/>
        </p:nvPicPr>
        <p:blipFill>
          <a:blip r:embed="rId7" cstate="print"/>
          <a:stretch>
            <a:fillRect/>
          </a:stretch>
        </p:blipFill>
        <p:spPr>
          <a:xfrm>
            <a:off x="7421803" y="5599929"/>
            <a:ext cx="117475" cy="117475"/>
          </a:xfrm>
          <a:prstGeom prst="rect">
            <a:avLst/>
          </a:prstGeom>
        </p:spPr>
      </p:pic>
      <p:sp>
        <p:nvSpPr>
          <p:cNvPr id="26" name="object 26"/>
          <p:cNvSpPr txBox="1"/>
          <p:nvPr/>
        </p:nvSpPr>
        <p:spPr>
          <a:xfrm>
            <a:off x="7595489" y="5524500"/>
            <a:ext cx="1207770" cy="238760"/>
          </a:xfrm>
          <a:prstGeom prst="rect">
            <a:avLst/>
          </a:prstGeom>
        </p:spPr>
        <p:txBody>
          <a:bodyPr vert="horz" wrap="square" lIns="0" tIns="12700" rIns="0" bIns="0" rtlCol="0">
            <a:spAutoFit/>
          </a:bodyPr>
          <a:lstStyle/>
          <a:p>
            <a:pPr marL="12700">
              <a:lnSpc>
                <a:spcPct val="100000"/>
              </a:lnSpc>
              <a:spcBef>
                <a:spcPts val="100"/>
              </a:spcBef>
            </a:pPr>
            <a:r>
              <a:rPr sz="1400" spc="-25" dirty="0">
                <a:solidFill>
                  <a:srgbClr val="40458C"/>
                </a:solidFill>
                <a:latin typeface="ＭＳ Ｐゴシック"/>
                <a:cs typeface="ＭＳ Ｐゴシック"/>
              </a:rPr>
              <a:t>フィルターベント</a:t>
            </a:r>
            <a:endParaRPr sz="1400">
              <a:latin typeface="ＭＳ Ｐゴシック"/>
              <a:cs typeface="ＭＳ Ｐゴシック"/>
            </a:endParaRPr>
          </a:p>
        </p:txBody>
      </p:sp>
      <p:pic>
        <p:nvPicPr>
          <p:cNvPr id="27" name="object 27"/>
          <p:cNvPicPr/>
          <p:nvPr/>
        </p:nvPicPr>
        <p:blipFill>
          <a:blip r:embed="rId8" cstate="print"/>
          <a:stretch>
            <a:fillRect/>
          </a:stretch>
        </p:blipFill>
        <p:spPr>
          <a:xfrm>
            <a:off x="1965852" y="5248712"/>
            <a:ext cx="117475" cy="117475"/>
          </a:xfrm>
          <a:prstGeom prst="rect">
            <a:avLst/>
          </a:prstGeom>
        </p:spPr>
      </p:pic>
      <p:pic>
        <p:nvPicPr>
          <p:cNvPr id="28" name="object 28"/>
          <p:cNvPicPr/>
          <p:nvPr/>
        </p:nvPicPr>
        <p:blipFill>
          <a:blip r:embed="rId9" cstate="print"/>
          <a:stretch>
            <a:fillRect/>
          </a:stretch>
        </p:blipFill>
        <p:spPr>
          <a:xfrm>
            <a:off x="5453237" y="5396256"/>
            <a:ext cx="117475" cy="117475"/>
          </a:xfrm>
          <a:prstGeom prst="rect">
            <a:avLst/>
          </a:prstGeom>
        </p:spPr>
      </p:pic>
      <p:sp>
        <p:nvSpPr>
          <p:cNvPr id="29" name="object 29"/>
          <p:cNvSpPr txBox="1"/>
          <p:nvPr/>
        </p:nvSpPr>
        <p:spPr>
          <a:xfrm>
            <a:off x="7800875" y="4379579"/>
            <a:ext cx="1066800" cy="177800"/>
          </a:xfrm>
          <a:prstGeom prst="rect">
            <a:avLst/>
          </a:prstGeom>
        </p:spPr>
        <p:txBody>
          <a:bodyPr vert="horz" wrap="square" lIns="0" tIns="0" rIns="0" bIns="0" rtlCol="0">
            <a:spAutoFit/>
          </a:bodyPr>
          <a:lstStyle/>
          <a:p>
            <a:pPr>
              <a:lnSpc>
                <a:spcPts val="1400"/>
              </a:lnSpc>
            </a:pPr>
            <a:r>
              <a:rPr sz="1400" spc="-10" dirty="0">
                <a:latin typeface="ＭＳ Ｐゴシック"/>
                <a:cs typeface="ＭＳ Ｐゴシック"/>
              </a:rPr>
              <a:t>入退域管理室</a:t>
            </a:r>
            <a:endParaRPr sz="1400">
              <a:latin typeface="ＭＳ Ｐゴシック"/>
              <a:cs typeface="ＭＳ Ｐゴシック"/>
            </a:endParaRPr>
          </a:p>
        </p:txBody>
      </p:sp>
      <p:grpSp>
        <p:nvGrpSpPr>
          <p:cNvPr id="30" name="object 30"/>
          <p:cNvGrpSpPr/>
          <p:nvPr/>
        </p:nvGrpSpPr>
        <p:grpSpPr>
          <a:xfrm>
            <a:off x="6544538" y="3568090"/>
            <a:ext cx="250190" cy="190500"/>
            <a:chOff x="6544538" y="3568090"/>
            <a:chExt cx="250190" cy="190500"/>
          </a:xfrm>
        </p:grpSpPr>
        <p:sp>
          <p:nvSpPr>
            <p:cNvPr id="31" name="object 31"/>
            <p:cNvSpPr/>
            <p:nvPr/>
          </p:nvSpPr>
          <p:spPr>
            <a:xfrm>
              <a:off x="6549301" y="3572852"/>
              <a:ext cx="240665" cy="180975"/>
            </a:xfrm>
            <a:custGeom>
              <a:avLst/>
              <a:gdLst/>
              <a:ahLst/>
              <a:cxnLst/>
              <a:rect l="l" t="t" r="r" b="b"/>
              <a:pathLst>
                <a:path w="240665" h="180975">
                  <a:moveTo>
                    <a:pt x="240137" y="0"/>
                  </a:moveTo>
                  <a:lnTo>
                    <a:pt x="0" y="0"/>
                  </a:lnTo>
                  <a:lnTo>
                    <a:pt x="0" y="180832"/>
                  </a:lnTo>
                  <a:lnTo>
                    <a:pt x="240137" y="180832"/>
                  </a:lnTo>
                  <a:lnTo>
                    <a:pt x="240137" y="0"/>
                  </a:lnTo>
                  <a:close/>
                </a:path>
              </a:pathLst>
            </a:custGeom>
            <a:solidFill>
              <a:srgbClr val="00B050"/>
            </a:solidFill>
          </p:spPr>
          <p:txBody>
            <a:bodyPr wrap="square" lIns="0" tIns="0" rIns="0" bIns="0" rtlCol="0"/>
            <a:lstStyle/>
            <a:p>
              <a:endParaRPr/>
            </a:p>
          </p:txBody>
        </p:sp>
        <p:sp>
          <p:nvSpPr>
            <p:cNvPr id="32" name="object 32"/>
            <p:cNvSpPr/>
            <p:nvPr/>
          </p:nvSpPr>
          <p:spPr>
            <a:xfrm>
              <a:off x="6549301" y="3572852"/>
              <a:ext cx="240665" cy="180975"/>
            </a:xfrm>
            <a:custGeom>
              <a:avLst/>
              <a:gdLst/>
              <a:ahLst/>
              <a:cxnLst/>
              <a:rect l="l" t="t" r="r" b="b"/>
              <a:pathLst>
                <a:path w="240665" h="180975">
                  <a:moveTo>
                    <a:pt x="0" y="0"/>
                  </a:moveTo>
                  <a:lnTo>
                    <a:pt x="240138" y="0"/>
                  </a:lnTo>
                  <a:lnTo>
                    <a:pt x="240138" y="180832"/>
                  </a:lnTo>
                  <a:lnTo>
                    <a:pt x="0" y="180832"/>
                  </a:lnTo>
                  <a:lnTo>
                    <a:pt x="0" y="0"/>
                  </a:lnTo>
                  <a:close/>
                </a:path>
              </a:pathLst>
            </a:custGeom>
            <a:ln w="9525">
              <a:solidFill>
                <a:srgbClr val="40458C"/>
              </a:solidFill>
            </a:ln>
          </p:spPr>
          <p:txBody>
            <a:bodyPr wrap="square" lIns="0" tIns="0" rIns="0" bIns="0" rtlCol="0"/>
            <a:lstStyle/>
            <a:p>
              <a:endParaRPr/>
            </a:p>
          </p:txBody>
        </p:sp>
      </p:grpSp>
      <p:sp>
        <p:nvSpPr>
          <p:cNvPr id="33" name="object 33"/>
          <p:cNvSpPr txBox="1"/>
          <p:nvPr/>
        </p:nvSpPr>
        <p:spPr>
          <a:xfrm>
            <a:off x="8022140" y="3550523"/>
            <a:ext cx="889000" cy="177800"/>
          </a:xfrm>
          <a:prstGeom prst="rect">
            <a:avLst/>
          </a:prstGeom>
        </p:spPr>
        <p:txBody>
          <a:bodyPr vert="horz" wrap="square" lIns="0" tIns="0" rIns="0" bIns="0" rtlCol="0">
            <a:spAutoFit/>
          </a:bodyPr>
          <a:lstStyle/>
          <a:p>
            <a:pPr>
              <a:lnSpc>
                <a:spcPts val="1400"/>
              </a:lnSpc>
            </a:pPr>
            <a:r>
              <a:rPr sz="1400" spc="-10" dirty="0">
                <a:latin typeface="ＭＳ Ｐゴシック"/>
                <a:cs typeface="ＭＳ Ｐゴシック"/>
              </a:rPr>
              <a:t>中央制御室</a:t>
            </a:r>
            <a:endParaRPr sz="1400">
              <a:latin typeface="ＭＳ Ｐゴシック"/>
              <a:cs typeface="ＭＳ Ｐゴシック"/>
            </a:endParaRPr>
          </a:p>
        </p:txBody>
      </p:sp>
      <p:sp>
        <p:nvSpPr>
          <p:cNvPr id="34" name="object 34"/>
          <p:cNvSpPr/>
          <p:nvPr/>
        </p:nvSpPr>
        <p:spPr>
          <a:xfrm>
            <a:off x="1622698" y="3216907"/>
            <a:ext cx="485775" cy="1681480"/>
          </a:xfrm>
          <a:custGeom>
            <a:avLst/>
            <a:gdLst/>
            <a:ahLst/>
            <a:cxnLst/>
            <a:rect l="l" t="t" r="r" b="b"/>
            <a:pathLst>
              <a:path w="485775" h="1681479">
                <a:moveTo>
                  <a:pt x="0" y="0"/>
                </a:moveTo>
                <a:lnTo>
                  <a:pt x="485336" y="0"/>
                </a:lnTo>
                <a:lnTo>
                  <a:pt x="485336" y="1681090"/>
                </a:lnTo>
                <a:lnTo>
                  <a:pt x="0" y="1681090"/>
                </a:lnTo>
                <a:lnTo>
                  <a:pt x="0" y="0"/>
                </a:lnTo>
                <a:close/>
              </a:path>
            </a:pathLst>
          </a:custGeom>
          <a:ln w="9525">
            <a:solidFill>
              <a:srgbClr val="40458C"/>
            </a:solidFill>
          </a:ln>
        </p:spPr>
        <p:txBody>
          <a:bodyPr wrap="square" lIns="0" tIns="0" rIns="0" bIns="0" rtlCol="0"/>
          <a:lstStyle/>
          <a:p>
            <a:endParaRPr/>
          </a:p>
        </p:txBody>
      </p:sp>
      <p:sp>
        <p:nvSpPr>
          <p:cNvPr id="35" name="object 35"/>
          <p:cNvSpPr txBox="1"/>
          <p:nvPr/>
        </p:nvSpPr>
        <p:spPr>
          <a:xfrm>
            <a:off x="1829032" y="3413252"/>
            <a:ext cx="193675" cy="1244600"/>
          </a:xfrm>
          <a:prstGeom prst="rect">
            <a:avLst/>
          </a:prstGeom>
        </p:spPr>
        <p:txBody>
          <a:bodyPr vert="vert270" wrap="square" lIns="0" tIns="0" rIns="0" bIns="0" rtlCol="0">
            <a:spAutoFit/>
          </a:bodyPr>
          <a:lstStyle/>
          <a:p>
            <a:pPr marL="12700">
              <a:lnSpc>
                <a:spcPts val="1395"/>
              </a:lnSpc>
            </a:pPr>
            <a:r>
              <a:rPr sz="1200" spc="-10" dirty="0">
                <a:latin typeface="游ゴシック"/>
                <a:cs typeface="游ゴシック"/>
              </a:rPr>
              <a:t>レイダウンエリア</a:t>
            </a:r>
            <a:endParaRPr sz="1200">
              <a:latin typeface="游ゴシック"/>
              <a:cs typeface="游ゴシック"/>
            </a:endParaRPr>
          </a:p>
        </p:txBody>
      </p:sp>
      <p:sp>
        <p:nvSpPr>
          <p:cNvPr id="36" name="object 36"/>
          <p:cNvSpPr/>
          <p:nvPr/>
        </p:nvSpPr>
        <p:spPr>
          <a:xfrm>
            <a:off x="6970000" y="3213169"/>
            <a:ext cx="536575" cy="516255"/>
          </a:xfrm>
          <a:custGeom>
            <a:avLst/>
            <a:gdLst/>
            <a:ahLst/>
            <a:cxnLst/>
            <a:rect l="l" t="t" r="r" b="b"/>
            <a:pathLst>
              <a:path w="536575" h="516254">
                <a:moveTo>
                  <a:pt x="0" y="0"/>
                </a:moveTo>
                <a:lnTo>
                  <a:pt x="536265" y="0"/>
                </a:lnTo>
                <a:lnTo>
                  <a:pt x="536265" y="515748"/>
                </a:lnTo>
                <a:lnTo>
                  <a:pt x="0" y="515748"/>
                </a:lnTo>
                <a:lnTo>
                  <a:pt x="0" y="0"/>
                </a:lnTo>
                <a:close/>
              </a:path>
            </a:pathLst>
          </a:custGeom>
          <a:ln w="9525">
            <a:solidFill>
              <a:srgbClr val="40458C"/>
            </a:solidFill>
          </a:ln>
        </p:spPr>
        <p:txBody>
          <a:bodyPr wrap="square" lIns="0" tIns="0" rIns="0" bIns="0" rtlCol="0"/>
          <a:lstStyle/>
          <a:p>
            <a:endParaRPr/>
          </a:p>
        </p:txBody>
      </p:sp>
      <p:sp>
        <p:nvSpPr>
          <p:cNvPr id="37" name="object 37"/>
          <p:cNvSpPr txBox="1"/>
          <p:nvPr/>
        </p:nvSpPr>
        <p:spPr>
          <a:xfrm>
            <a:off x="6970000" y="3213169"/>
            <a:ext cx="536575" cy="516255"/>
          </a:xfrm>
          <a:prstGeom prst="rect">
            <a:avLst/>
          </a:prstGeom>
          <a:solidFill>
            <a:srgbClr val="00B0F0"/>
          </a:solidFill>
        </p:spPr>
        <p:txBody>
          <a:bodyPr vert="horz" wrap="square" lIns="0" tIns="34290" rIns="0" bIns="0" rtlCol="0">
            <a:spAutoFit/>
          </a:bodyPr>
          <a:lstStyle/>
          <a:p>
            <a:pPr marL="116205" marR="107950" indent="67945">
              <a:lnSpc>
                <a:spcPct val="100000"/>
              </a:lnSpc>
              <a:spcBef>
                <a:spcPts val="270"/>
              </a:spcBef>
            </a:pPr>
            <a:r>
              <a:rPr sz="900" spc="-25" dirty="0">
                <a:solidFill>
                  <a:srgbClr val="40458C"/>
                </a:solidFill>
                <a:latin typeface="游ゴシック"/>
                <a:cs typeface="游ゴシック"/>
              </a:rPr>
              <a:t>IC/ </a:t>
            </a:r>
            <a:r>
              <a:rPr sz="900" spc="-20" dirty="0">
                <a:solidFill>
                  <a:srgbClr val="40458C"/>
                </a:solidFill>
                <a:latin typeface="游ゴシック"/>
                <a:cs typeface="游ゴシック"/>
              </a:rPr>
              <a:t>PCCS</a:t>
            </a:r>
            <a:endParaRPr sz="900">
              <a:latin typeface="游ゴシック"/>
              <a:cs typeface="游ゴシック"/>
            </a:endParaRPr>
          </a:p>
        </p:txBody>
      </p:sp>
      <p:grpSp>
        <p:nvGrpSpPr>
          <p:cNvPr id="38" name="object 38"/>
          <p:cNvGrpSpPr/>
          <p:nvPr/>
        </p:nvGrpSpPr>
        <p:grpSpPr>
          <a:xfrm>
            <a:off x="7500149" y="3071010"/>
            <a:ext cx="3648075" cy="1907539"/>
            <a:chOff x="7500149" y="3071010"/>
            <a:chExt cx="3648075" cy="1907539"/>
          </a:xfrm>
        </p:grpSpPr>
        <p:pic>
          <p:nvPicPr>
            <p:cNvPr id="39" name="object 39"/>
            <p:cNvPicPr/>
            <p:nvPr/>
          </p:nvPicPr>
          <p:blipFill>
            <a:blip r:embed="rId10" cstate="print"/>
            <a:stretch>
              <a:fillRect/>
            </a:stretch>
          </p:blipFill>
          <p:spPr>
            <a:xfrm>
              <a:off x="7509075" y="3416410"/>
              <a:ext cx="1610979" cy="621888"/>
            </a:xfrm>
            <a:prstGeom prst="rect">
              <a:avLst/>
            </a:prstGeom>
          </p:spPr>
        </p:pic>
        <p:pic>
          <p:nvPicPr>
            <p:cNvPr id="40" name="object 40"/>
            <p:cNvPicPr/>
            <p:nvPr/>
          </p:nvPicPr>
          <p:blipFill>
            <a:blip r:embed="rId11" cstate="print"/>
            <a:stretch>
              <a:fillRect/>
            </a:stretch>
          </p:blipFill>
          <p:spPr>
            <a:xfrm>
              <a:off x="7500149" y="4032516"/>
              <a:ext cx="1844344" cy="810176"/>
            </a:xfrm>
            <a:prstGeom prst="rect">
              <a:avLst/>
            </a:prstGeom>
          </p:spPr>
        </p:pic>
        <p:sp>
          <p:nvSpPr>
            <p:cNvPr id="41" name="object 41"/>
            <p:cNvSpPr/>
            <p:nvPr/>
          </p:nvSpPr>
          <p:spPr>
            <a:xfrm>
              <a:off x="7555310" y="3235998"/>
              <a:ext cx="300990" cy="202565"/>
            </a:xfrm>
            <a:custGeom>
              <a:avLst/>
              <a:gdLst/>
              <a:ahLst/>
              <a:cxnLst/>
              <a:rect l="l" t="t" r="r" b="b"/>
              <a:pathLst>
                <a:path w="300990" h="202564">
                  <a:moveTo>
                    <a:pt x="300551" y="0"/>
                  </a:moveTo>
                  <a:lnTo>
                    <a:pt x="0" y="0"/>
                  </a:lnTo>
                  <a:lnTo>
                    <a:pt x="0" y="202261"/>
                  </a:lnTo>
                  <a:lnTo>
                    <a:pt x="300551" y="202261"/>
                  </a:lnTo>
                  <a:lnTo>
                    <a:pt x="300551" y="0"/>
                  </a:lnTo>
                  <a:close/>
                </a:path>
              </a:pathLst>
            </a:custGeom>
            <a:solidFill>
              <a:srgbClr val="00B050"/>
            </a:solidFill>
          </p:spPr>
          <p:txBody>
            <a:bodyPr wrap="square" lIns="0" tIns="0" rIns="0" bIns="0" rtlCol="0"/>
            <a:lstStyle/>
            <a:p>
              <a:endParaRPr/>
            </a:p>
          </p:txBody>
        </p:sp>
        <p:sp>
          <p:nvSpPr>
            <p:cNvPr id="42" name="object 42"/>
            <p:cNvSpPr/>
            <p:nvPr/>
          </p:nvSpPr>
          <p:spPr>
            <a:xfrm>
              <a:off x="7555310" y="3235998"/>
              <a:ext cx="300990" cy="202565"/>
            </a:xfrm>
            <a:custGeom>
              <a:avLst/>
              <a:gdLst/>
              <a:ahLst/>
              <a:cxnLst/>
              <a:rect l="l" t="t" r="r" b="b"/>
              <a:pathLst>
                <a:path w="300990" h="202564">
                  <a:moveTo>
                    <a:pt x="0" y="0"/>
                  </a:moveTo>
                  <a:lnTo>
                    <a:pt x="300552" y="0"/>
                  </a:lnTo>
                  <a:lnTo>
                    <a:pt x="300552" y="202262"/>
                  </a:lnTo>
                  <a:lnTo>
                    <a:pt x="0" y="202262"/>
                  </a:lnTo>
                  <a:lnTo>
                    <a:pt x="0" y="0"/>
                  </a:lnTo>
                  <a:close/>
                </a:path>
              </a:pathLst>
            </a:custGeom>
            <a:ln w="9525">
              <a:solidFill>
                <a:srgbClr val="40458C"/>
              </a:solidFill>
            </a:ln>
          </p:spPr>
          <p:txBody>
            <a:bodyPr wrap="square" lIns="0" tIns="0" rIns="0" bIns="0" rtlCol="0"/>
            <a:lstStyle/>
            <a:p>
              <a:endParaRPr/>
            </a:p>
          </p:txBody>
        </p:sp>
        <p:sp>
          <p:nvSpPr>
            <p:cNvPr id="43" name="object 43"/>
            <p:cNvSpPr/>
            <p:nvPr/>
          </p:nvSpPr>
          <p:spPr>
            <a:xfrm>
              <a:off x="9320141" y="3075772"/>
              <a:ext cx="1823720" cy="1898014"/>
            </a:xfrm>
            <a:custGeom>
              <a:avLst/>
              <a:gdLst/>
              <a:ahLst/>
              <a:cxnLst/>
              <a:rect l="l" t="t" r="r" b="b"/>
              <a:pathLst>
                <a:path w="1823720" h="1898014">
                  <a:moveTo>
                    <a:pt x="1" y="0"/>
                  </a:moveTo>
                  <a:lnTo>
                    <a:pt x="0" y="948780"/>
                  </a:lnTo>
                  <a:lnTo>
                    <a:pt x="3628" y="1897553"/>
                  </a:lnTo>
                  <a:lnTo>
                    <a:pt x="66301" y="1896939"/>
                  </a:lnTo>
                  <a:lnTo>
                    <a:pt x="128440" y="1895236"/>
                  </a:lnTo>
                  <a:lnTo>
                    <a:pt x="190010" y="1892462"/>
                  </a:lnTo>
                  <a:lnTo>
                    <a:pt x="250978" y="1888636"/>
                  </a:lnTo>
                  <a:lnTo>
                    <a:pt x="311310" y="1883776"/>
                  </a:lnTo>
                  <a:lnTo>
                    <a:pt x="370971" y="1877898"/>
                  </a:lnTo>
                  <a:lnTo>
                    <a:pt x="429929" y="1871020"/>
                  </a:lnTo>
                  <a:lnTo>
                    <a:pt x="488149" y="1863161"/>
                  </a:lnTo>
                  <a:lnTo>
                    <a:pt x="545597" y="1854337"/>
                  </a:lnTo>
                  <a:lnTo>
                    <a:pt x="602240" y="1844568"/>
                  </a:lnTo>
                  <a:lnTo>
                    <a:pt x="658044" y="1833869"/>
                  </a:lnTo>
                  <a:lnTo>
                    <a:pt x="712974" y="1822260"/>
                  </a:lnTo>
                  <a:lnTo>
                    <a:pt x="766997" y="1809757"/>
                  </a:lnTo>
                  <a:lnTo>
                    <a:pt x="820078" y="1796378"/>
                  </a:lnTo>
                  <a:lnTo>
                    <a:pt x="872185" y="1782142"/>
                  </a:lnTo>
                  <a:lnTo>
                    <a:pt x="923284" y="1767066"/>
                  </a:lnTo>
                  <a:lnTo>
                    <a:pt x="973339" y="1751166"/>
                  </a:lnTo>
                  <a:lnTo>
                    <a:pt x="1022318" y="1734463"/>
                  </a:lnTo>
                  <a:lnTo>
                    <a:pt x="1070187" y="1716972"/>
                  </a:lnTo>
                  <a:lnTo>
                    <a:pt x="1116911" y="1698711"/>
                  </a:lnTo>
                  <a:lnTo>
                    <a:pt x="1162457" y="1679699"/>
                  </a:lnTo>
                  <a:lnTo>
                    <a:pt x="1206791" y="1659953"/>
                  </a:lnTo>
                  <a:lnTo>
                    <a:pt x="1249880" y="1639490"/>
                  </a:lnTo>
                  <a:lnTo>
                    <a:pt x="1291688" y="1618329"/>
                  </a:lnTo>
                  <a:lnTo>
                    <a:pt x="1332183" y="1596487"/>
                  </a:lnTo>
                  <a:lnTo>
                    <a:pt x="1371331" y="1573982"/>
                  </a:lnTo>
                  <a:lnTo>
                    <a:pt x="1409097" y="1550831"/>
                  </a:lnTo>
                  <a:lnTo>
                    <a:pt x="1445447" y="1527052"/>
                  </a:lnTo>
                  <a:lnTo>
                    <a:pt x="1480349" y="1502663"/>
                  </a:lnTo>
                  <a:lnTo>
                    <a:pt x="1513768" y="1477682"/>
                  </a:lnTo>
                  <a:lnTo>
                    <a:pt x="1545669" y="1452126"/>
                  </a:lnTo>
                  <a:lnTo>
                    <a:pt x="1576020" y="1426013"/>
                  </a:lnTo>
                  <a:lnTo>
                    <a:pt x="1604787" y="1399361"/>
                  </a:lnTo>
                  <a:lnTo>
                    <a:pt x="1631935" y="1372187"/>
                  </a:lnTo>
                  <a:lnTo>
                    <a:pt x="1681240" y="1316345"/>
                  </a:lnTo>
                  <a:lnTo>
                    <a:pt x="1723664" y="1258628"/>
                  </a:lnTo>
                  <a:lnTo>
                    <a:pt x="1758937" y="1199180"/>
                  </a:lnTo>
                  <a:lnTo>
                    <a:pt x="1786788" y="1138140"/>
                  </a:lnTo>
                  <a:lnTo>
                    <a:pt x="1806945" y="1075650"/>
                  </a:lnTo>
                  <a:lnTo>
                    <a:pt x="1819138" y="1011853"/>
                  </a:lnTo>
                  <a:lnTo>
                    <a:pt x="1823096" y="946890"/>
                  </a:lnTo>
                  <a:lnTo>
                    <a:pt x="1821917" y="914319"/>
                  </a:lnTo>
                  <a:lnTo>
                    <a:pt x="1813338" y="850026"/>
                  </a:lnTo>
                  <a:lnTo>
                    <a:pt x="1796690" y="786981"/>
                  </a:lnTo>
                  <a:lnTo>
                    <a:pt x="1772244" y="725326"/>
                  </a:lnTo>
                  <a:lnTo>
                    <a:pt x="1740269" y="665201"/>
                  </a:lnTo>
                  <a:lnTo>
                    <a:pt x="1701038" y="606746"/>
                  </a:lnTo>
                  <a:lnTo>
                    <a:pt x="1654820" y="550102"/>
                  </a:lnTo>
                  <a:lnTo>
                    <a:pt x="1601887" y="495411"/>
                  </a:lnTo>
                  <a:lnTo>
                    <a:pt x="1572987" y="468841"/>
                  </a:lnTo>
                  <a:lnTo>
                    <a:pt x="1542509" y="442812"/>
                  </a:lnTo>
                  <a:lnTo>
                    <a:pt x="1510488" y="417341"/>
                  </a:lnTo>
                  <a:lnTo>
                    <a:pt x="1476957" y="392445"/>
                  </a:lnTo>
                  <a:lnTo>
                    <a:pt x="1441950" y="368144"/>
                  </a:lnTo>
                  <a:lnTo>
                    <a:pt x="1405502" y="344453"/>
                  </a:lnTo>
                  <a:lnTo>
                    <a:pt x="1367645" y="321391"/>
                  </a:lnTo>
                  <a:lnTo>
                    <a:pt x="1328414" y="298975"/>
                  </a:lnTo>
                  <a:lnTo>
                    <a:pt x="1287843" y="277223"/>
                  </a:lnTo>
                  <a:lnTo>
                    <a:pt x="1245965" y="256152"/>
                  </a:lnTo>
                  <a:lnTo>
                    <a:pt x="1202814" y="235780"/>
                  </a:lnTo>
                  <a:lnTo>
                    <a:pt x="1158425" y="216125"/>
                  </a:lnTo>
                  <a:lnTo>
                    <a:pt x="1112830" y="197203"/>
                  </a:lnTo>
                  <a:lnTo>
                    <a:pt x="1066065" y="179034"/>
                  </a:lnTo>
                  <a:lnTo>
                    <a:pt x="1018161" y="161633"/>
                  </a:lnTo>
                  <a:lnTo>
                    <a:pt x="969155" y="145019"/>
                  </a:lnTo>
                  <a:lnTo>
                    <a:pt x="919078" y="129210"/>
                  </a:lnTo>
                  <a:lnTo>
                    <a:pt x="867966" y="114223"/>
                  </a:lnTo>
                  <a:lnTo>
                    <a:pt x="815852" y="100075"/>
                  </a:lnTo>
                  <a:lnTo>
                    <a:pt x="762770" y="86784"/>
                  </a:lnTo>
                  <a:lnTo>
                    <a:pt x="708753" y="74368"/>
                  </a:lnTo>
                  <a:lnTo>
                    <a:pt x="653836" y="62844"/>
                  </a:lnTo>
                  <a:lnTo>
                    <a:pt x="598053" y="52230"/>
                  </a:lnTo>
                  <a:lnTo>
                    <a:pt x="541437" y="42544"/>
                  </a:lnTo>
                  <a:lnTo>
                    <a:pt x="484021" y="33802"/>
                  </a:lnTo>
                  <a:lnTo>
                    <a:pt x="425841" y="26023"/>
                  </a:lnTo>
                  <a:lnTo>
                    <a:pt x="366930" y="19224"/>
                  </a:lnTo>
                  <a:lnTo>
                    <a:pt x="307321" y="13423"/>
                  </a:lnTo>
                  <a:lnTo>
                    <a:pt x="247049" y="8638"/>
                  </a:lnTo>
                  <a:lnTo>
                    <a:pt x="186146" y="4885"/>
                  </a:lnTo>
                  <a:lnTo>
                    <a:pt x="124649" y="2182"/>
                  </a:lnTo>
                  <a:lnTo>
                    <a:pt x="62589" y="548"/>
                  </a:lnTo>
                  <a:lnTo>
                    <a:pt x="1" y="0"/>
                  </a:lnTo>
                  <a:close/>
                </a:path>
              </a:pathLst>
            </a:custGeom>
            <a:solidFill>
              <a:srgbClr val="73FEFF"/>
            </a:solidFill>
          </p:spPr>
          <p:txBody>
            <a:bodyPr wrap="square" lIns="0" tIns="0" rIns="0" bIns="0" rtlCol="0"/>
            <a:lstStyle/>
            <a:p>
              <a:endParaRPr/>
            </a:p>
          </p:txBody>
        </p:sp>
        <p:sp>
          <p:nvSpPr>
            <p:cNvPr id="44" name="object 44"/>
            <p:cNvSpPr/>
            <p:nvPr/>
          </p:nvSpPr>
          <p:spPr>
            <a:xfrm>
              <a:off x="9320141" y="3075772"/>
              <a:ext cx="1823720" cy="1898014"/>
            </a:xfrm>
            <a:custGeom>
              <a:avLst/>
              <a:gdLst/>
              <a:ahLst/>
              <a:cxnLst/>
              <a:rect l="l" t="t" r="r" b="b"/>
              <a:pathLst>
                <a:path w="1823720" h="1898014">
                  <a:moveTo>
                    <a:pt x="3629" y="1897554"/>
                  </a:moveTo>
                  <a:lnTo>
                    <a:pt x="66302" y="1896939"/>
                  </a:lnTo>
                  <a:lnTo>
                    <a:pt x="128440" y="1895235"/>
                  </a:lnTo>
                  <a:lnTo>
                    <a:pt x="190011" y="1892462"/>
                  </a:lnTo>
                  <a:lnTo>
                    <a:pt x="250979" y="1888636"/>
                  </a:lnTo>
                  <a:lnTo>
                    <a:pt x="311310" y="1883775"/>
                  </a:lnTo>
                  <a:lnTo>
                    <a:pt x="370972" y="1877897"/>
                  </a:lnTo>
                  <a:lnTo>
                    <a:pt x="429930" y="1871020"/>
                  </a:lnTo>
                  <a:lnTo>
                    <a:pt x="488150" y="1863160"/>
                  </a:lnTo>
                  <a:lnTo>
                    <a:pt x="545598" y="1854337"/>
                  </a:lnTo>
                  <a:lnTo>
                    <a:pt x="602241" y="1844567"/>
                  </a:lnTo>
                  <a:lnTo>
                    <a:pt x="658044" y="1833869"/>
                  </a:lnTo>
                  <a:lnTo>
                    <a:pt x="712974" y="1822259"/>
                  </a:lnTo>
                  <a:lnTo>
                    <a:pt x="766997" y="1809756"/>
                  </a:lnTo>
                  <a:lnTo>
                    <a:pt x="820079" y="1796378"/>
                  </a:lnTo>
                  <a:lnTo>
                    <a:pt x="872186" y="1782142"/>
                  </a:lnTo>
                  <a:lnTo>
                    <a:pt x="923284" y="1767065"/>
                  </a:lnTo>
                  <a:lnTo>
                    <a:pt x="973340" y="1751166"/>
                  </a:lnTo>
                  <a:lnTo>
                    <a:pt x="1022319" y="1734462"/>
                  </a:lnTo>
                  <a:lnTo>
                    <a:pt x="1070187" y="1716971"/>
                  </a:lnTo>
                  <a:lnTo>
                    <a:pt x="1116912" y="1698711"/>
                  </a:lnTo>
                  <a:lnTo>
                    <a:pt x="1162458" y="1679698"/>
                  </a:lnTo>
                  <a:lnTo>
                    <a:pt x="1206792" y="1659952"/>
                  </a:lnTo>
                  <a:lnTo>
                    <a:pt x="1249880" y="1639490"/>
                  </a:lnTo>
                  <a:lnTo>
                    <a:pt x="1291689" y="1618329"/>
                  </a:lnTo>
                  <a:lnTo>
                    <a:pt x="1332184" y="1596487"/>
                  </a:lnTo>
                  <a:lnTo>
                    <a:pt x="1371331" y="1573981"/>
                  </a:lnTo>
                  <a:lnTo>
                    <a:pt x="1409097" y="1550831"/>
                  </a:lnTo>
                  <a:lnTo>
                    <a:pt x="1445448" y="1527052"/>
                  </a:lnTo>
                  <a:lnTo>
                    <a:pt x="1480350" y="1502663"/>
                  </a:lnTo>
                  <a:lnTo>
                    <a:pt x="1513768" y="1477682"/>
                  </a:lnTo>
                  <a:lnTo>
                    <a:pt x="1545670" y="1452126"/>
                  </a:lnTo>
                  <a:lnTo>
                    <a:pt x="1576021" y="1426013"/>
                  </a:lnTo>
                  <a:lnTo>
                    <a:pt x="1604787" y="1399361"/>
                  </a:lnTo>
                  <a:lnTo>
                    <a:pt x="1631935" y="1372187"/>
                  </a:lnTo>
                  <a:lnTo>
                    <a:pt x="1681240" y="1316345"/>
                  </a:lnTo>
                  <a:lnTo>
                    <a:pt x="1723665" y="1258628"/>
                  </a:lnTo>
                  <a:lnTo>
                    <a:pt x="1758938" y="1199180"/>
                  </a:lnTo>
                  <a:lnTo>
                    <a:pt x="1786788" y="1138140"/>
                  </a:lnTo>
                  <a:lnTo>
                    <a:pt x="1806946" y="1075650"/>
                  </a:lnTo>
                  <a:lnTo>
                    <a:pt x="1819139" y="1011853"/>
                  </a:lnTo>
                  <a:lnTo>
                    <a:pt x="1823096" y="946890"/>
                  </a:lnTo>
                  <a:lnTo>
                    <a:pt x="1821917" y="914319"/>
                  </a:lnTo>
                  <a:lnTo>
                    <a:pt x="1813339" y="850026"/>
                  </a:lnTo>
                  <a:lnTo>
                    <a:pt x="1796690" y="786981"/>
                  </a:lnTo>
                  <a:lnTo>
                    <a:pt x="1772244" y="725326"/>
                  </a:lnTo>
                  <a:lnTo>
                    <a:pt x="1740269" y="665201"/>
                  </a:lnTo>
                  <a:lnTo>
                    <a:pt x="1701038" y="606746"/>
                  </a:lnTo>
                  <a:lnTo>
                    <a:pt x="1654820" y="550102"/>
                  </a:lnTo>
                  <a:lnTo>
                    <a:pt x="1601887" y="495411"/>
                  </a:lnTo>
                  <a:lnTo>
                    <a:pt x="1572987" y="468841"/>
                  </a:lnTo>
                  <a:lnTo>
                    <a:pt x="1542509" y="442812"/>
                  </a:lnTo>
                  <a:lnTo>
                    <a:pt x="1510488" y="417341"/>
                  </a:lnTo>
                  <a:lnTo>
                    <a:pt x="1476957" y="392446"/>
                  </a:lnTo>
                  <a:lnTo>
                    <a:pt x="1441951" y="368144"/>
                  </a:lnTo>
                  <a:lnTo>
                    <a:pt x="1405502" y="344453"/>
                  </a:lnTo>
                  <a:lnTo>
                    <a:pt x="1367646" y="321391"/>
                  </a:lnTo>
                  <a:lnTo>
                    <a:pt x="1328415" y="298975"/>
                  </a:lnTo>
                  <a:lnTo>
                    <a:pt x="1287843" y="277223"/>
                  </a:lnTo>
                  <a:lnTo>
                    <a:pt x="1245965" y="256152"/>
                  </a:lnTo>
                  <a:lnTo>
                    <a:pt x="1202815" y="235780"/>
                  </a:lnTo>
                  <a:lnTo>
                    <a:pt x="1158425" y="216125"/>
                  </a:lnTo>
                  <a:lnTo>
                    <a:pt x="1112831" y="197203"/>
                  </a:lnTo>
                  <a:lnTo>
                    <a:pt x="1066065" y="179034"/>
                  </a:lnTo>
                  <a:lnTo>
                    <a:pt x="1018162" y="161633"/>
                  </a:lnTo>
                  <a:lnTo>
                    <a:pt x="969155" y="145019"/>
                  </a:lnTo>
                  <a:lnTo>
                    <a:pt x="919079" y="129210"/>
                  </a:lnTo>
                  <a:lnTo>
                    <a:pt x="867967" y="114223"/>
                  </a:lnTo>
                  <a:lnTo>
                    <a:pt x="815853" y="100075"/>
                  </a:lnTo>
                  <a:lnTo>
                    <a:pt x="762770" y="86784"/>
                  </a:lnTo>
                  <a:lnTo>
                    <a:pt x="708754" y="74368"/>
                  </a:lnTo>
                  <a:lnTo>
                    <a:pt x="653837" y="62844"/>
                  </a:lnTo>
                  <a:lnTo>
                    <a:pt x="598053" y="52230"/>
                  </a:lnTo>
                  <a:lnTo>
                    <a:pt x="541437" y="42544"/>
                  </a:lnTo>
                  <a:lnTo>
                    <a:pt x="484022" y="33802"/>
                  </a:lnTo>
                  <a:lnTo>
                    <a:pt x="425841" y="26023"/>
                  </a:lnTo>
                  <a:lnTo>
                    <a:pt x="366930" y="19224"/>
                  </a:lnTo>
                  <a:lnTo>
                    <a:pt x="307321" y="13423"/>
                  </a:lnTo>
                  <a:lnTo>
                    <a:pt x="247049" y="8638"/>
                  </a:lnTo>
                  <a:lnTo>
                    <a:pt x="186146" y="4885"/>
                  </a:lnTo>
                  <a:lnTo>
                    <a:pt x="124648" y="2182"/>
                  </a:lnTo>
                  <a:lnTo>
                    <a:pt x="62589" y="548"/>
                  </a:lnTo>
                  <a:lnTo>
                    <a:pt x="1" y="0"/>
                  </a:lnTo>
                  <a:lnTo>
                    <a:pt x="0" y="948780"/>
                  </a:lnTo>
                  <a:lnTo>
                    <a:pt x="3629" y="1897554"/>
                  </a:lnTo>
                  <a:close/>
                </a:path>
              </a:pathLst>
            </a:custGeom>
            <a:ln w="9525">
              <a:solidFill>
                <a:srgbClr val="40458C"/>
              </a:solidFill>
            </a:ln>
          </p:spPr>
          <p:txBody>
            <a:bodyPr wrap="square" lIns="0" tIns="0" rIns="0" bIns="0" rtlCol="0"/>
            <a:lstStyle/>
            <a:p>
              <a:endParaRPr/>
            </a:p>
          </p:txBody>
        </p:sp>
        <p:sp>
          <p:nvSpPr>
            <p:cNvPr id="45" name="object 45"/>
            <p:cNvSpPr/>
            <p:nvPr/>
          </p:nvSpPr>
          <p:spPr>
            <a:xfrm>
              <a:off x="9330186" y="3198892"/>
              <a:ext cx="1675764" cy="1630680"/>
            </a:xfrm>
            <a:custGeom>
              <a:avLst/>
              <a:gdLst/>
              <a:ahLst/>
              <a:cxnLst/>
              <a:rect l="l" t="t" r="r" b="b"/>
              <a:pathLst>
                <a:path w="1675765" h="1630679">
                  <a:moveTo>
                    <a:pt x="1" y="0"/>
                  </a:moveTo>
                  <a:lnTo>
                    <a:pt x="0" y="815030"/>
                  </a:lnTo>
                  <a:lnTo>
                    <a:pt x="2891" y="1630053"/>
                  </a:lnTo>
                  <a:lnTo>
                    <a:pt x="67159" y="1629411"/>
                  </a:lnTo>
                  <a:lnTo>
                    <a:pt x="130811" y="1627606"/>
                  </a:lnTo>
                  <a:lnTo>
                    <a:pt x="193803" y="1624660"/>
                  </a:lnTo>
                  <a:lnTo>
                    <a:pt x="256092" y="1620593"/>
                  </a:lnTo>
                  <a:lnTo>
                    <a:pt x="317636" y="1615428"/>
                  </a:lnTo>
                  <a:lnTo>
                    <a:pt x="378390" y="1609184"/>
                  </a:lnTo>
                  <a:lnTo>
                    <a:pt x="438311" y="1601884"/>
                  </a:lnTo>
                  <a:lnTo>
                    <a:pt x="497357" y="1593548"/>
                  </a:lnTo>
                  <a:lnTo>
                    <a:pt x="555483" y="1584198"/>
                  </a:lnTo>
                  <a:lnTo>
                    <a:pt x="612647" y="1573855"/>
                  </a:lnTo>
                  <a:lnTo>
                    <a:pt x="668805" y="1562539"/>
                  </a:lnTo>
                  <a:lnTo>
                    <a:pt x="723913" y="1550272"/>
                  </a:lnTo>
                  <a:lnTo>
                    <a:pt x="777930" y="1537075"/>
                  </a:lnTo>
                  <a:lnTo>
                    <a:pt x="830810" y="1522969"/>
                  </a:lnTo>
                  <a:lnTo>
                    <a:pt x="882511" y="1507976"/>
                  </a:lnTo>
                  <a:lnTo>
                    <a:pt x="932990" y="1492116"/>
                  </a:lnTo>
                  <a:lnTo>
                    <a:pt x="982202" y="1475411"/>
                  </a:lnTo>
                  <a:lnTo>
                    <a:pt x="1030106" y="1457882"/>
                  </a:lnTo>
                  <a:lnTo>
                    <a:pt x="1076657" y="1439550"/>
                  </a:lnTo>
                  <a:lnTo>
                    <a:pt x="1121813" y="1420435"/>
                  </a:lnTo>
                  <a:lnTo>
                    <a:pt x="1165530" y="1400560"/>
                  </a:lnTo>
                  <a:lnTo>
                    <a:pt x="1207764" y="1379946"/>
                  </a:lnTo>
                  <a:lnTo>
                    <a:pt x="1248472" y="1358612"/>
                  </a:lnTo>
                  <a:lnTo>
                    <a:pt x="1287612" y="1336582"/>
                  </a:lnTo>
                  <a:lnTo>
                    <a:pt x="1325139" y="1313875"/>
                  </a:lnTo>
                  <a:lnTo>
                    <a:pt x="1361011" y="1290513"/>
                  </a:lnTo>
                  <a:lnTo>
                    <a:pt x="1395183" y="1266517"/>
                  </a:lnTo>
                  <a:lnTo>
                    <a:pt x="1427614" y="1241909"/>
                  </a:lnTo>
                  <a:lnTo>
                    <a:pt x="1458259" y="1216708"/>
                  </a:lnTo>
                  <a:lnTo>
                    <a:pt x="1487075" y="1190938"/>
                  </a:lnTo>
                  <a:lnTo>
                    <a:pt x="1539047" y="1137769"/>
                  </a:lnTo>
                  <a:lnTo>
                    <a:pt x="1583184" y="1082572"/>
                  </a:lnTo>
                  <a:lnTo>
                    <a:pt x="1619139" y="1025516"/>
                  </a:lnTo>
                  <a:lnTo>
                    <a:pt x="1646566" y="966770"/>
                  </a:lnTo>
                  <a:lnTo>
                    <a:pt x="1665118" y="906503"/>
                  </a:lnTo>
                  <a:lnTo>
                    <a:pt x="1674448" y="844885"/>
                  </a:lnTo>
                  <a:lnTo>
                    <a:pt x="1675547" y="813621"/>
                  </a:lnTo>
                  <a:lnTo>
                    <a:pt x="1674229" y="782398"/>
                  </a:lnTo>
                  <a:lnTo>
                    <a:pt x="1664484" y="720867"/>
                  </a:lnTo>
                  <a:lnTo>
                    <a:pt x="1645548" y="660699"/>
                  </a:lnTo>
                  <a:lnTo>
                    <a:pt x="1617767" y="602062"/>
                  </a:lnTo>
                  <a:lnTo>
                    <a:pt x="1581487" y="545123"/>
                  </a:lnTo>
                  <a:lnTo>
                    <a:pt x="1537055" y="490051"/>
                  </a:lnTo>
                  <a:lnTo>
                    <a:pt x="1484817" y="437014"/>
                  </a:lnTo>
                  <a:lnTo>
                    <a:pt x="1455880" y="411312"/>
                  </a:lnTo>
                  <a:lnTo>
                    <a:pt x="1425120" y="386181"/>
                  </a:lnTo>
                  <a:lnTo>
                    <a:pt x="1392582" y="361643"/>
                  </a:lnTo>
                  <a:lnTo>
                    <a:pt x="1358309" y="337718"/>
                  </a:lnTo>
                  <a:lnTo>
                    <a:pt x="1322345" y="314429"/>
                  </a:lnTo>
                  <a:lnTo>
                    <a:pt x="1284731" y="291795"/>
                  </a:lnTo>
                  <a:lnTo>
                    <a:pt x="1245513" y="269839"/>
                  </a:lnTo>
                  <a:lnTo>
                    <a:pt x="1204733" y="248580"/>
                  </a:lnTo>
                  <a:lnTo>
                    <a:pt x="1162434" y="228040"/>
                  </a:lnTo>
                  <a:lnTo>
                    <a:pt x="1118659" y="208240"/>
                  </a:lnTo>
                  <a:lnTo>
                    <a:pt x="1073453" y="189201"/>
                  </a:lnTo>
                  <a:lnTo>
                    <a:pt x="1026857" y="170944"/>
                  </a:lnTo>
                  <a:lnTo>
                    <a:pt x="978917" y="153490"/>
                  </a:lnTo>
                  <a:lnTo>
                    <a:pt x="929674" y="136861"/>
                  </a:lnTo>
                  <a:lnTo>
                    <a:pt x="879172" y="121076"/>
                  </a:lnTo>
                  <a:lnTo>
                    <a:pt x="827454" y="106157"/>
                  </a:lnTo>
                  <a:lnTo>
                    <a:pt x="774564" y="92125"/>
                  </a:lnTo>
                  <a:lnTo>
                    <a:pt x="720545" y="79002"/>
                  </a:lnTo>
                  <a:lnTo>
                    <a:pt x="665440" y="66807"/>
                  </a:lnTo>
                  <a:lnTo>
                    <a:pt x="609293" y="55563"/>
                  </a:lnTo>
                  <a:lnTo>
                    <a:pt x="552146" y="45289"/>
                  </a:lnTo>
                  <a:lnTo>
                    <a:pt x="494043" y="36008"/>
                  </a:lnTo>
                  <a:lnTo>
                    <a:pt x="435028" y="27740"/>
                  </a:lnTo>
                  <a:lnTo>
                    <a:pt x="375143" y="20507"/>
                  </a:lnTo>
                  <a:lnTo>
                    <a:pt x="314432" y="14328"/>
                  </a:lnTo>
                  <a:lnTo>
                    <a:pt x="252938" y="9226"/>
                  </a:lnTo>
                  <a:lnTo>
                    <a:pt x="190705" y="5221"/>
                  </a:lnTo>
                  <a:lnTo>
                    <a:pt x="127776" y="2334"/>
                  </a:lnTo>
                  <a:lnTo>
                    <a:pt x="64193" y="587"/>
                  </a:lnTo>
                  <a:lnTo>
                    <a:pt x="1" y="0"/>
                  </a:lnTo>
                  <a:close/>
                </a:path>
              </a:pathLst>
            </a:custGeom>
            <a:solidFill>
              <a:srgbClr val="FFFFFF"/>
            </a:solidFill>
          </p:spPr>
          <p:txBody>
            <a:bodyPr wrap="square" lIns="0" tIns="0" rIns="0" bIns="0" rtlCol="0"/>
            <a:lstStyle/>
            <a:p>
              <a:endParaRPr/>
            </a:p>
          </p:txBody>
        </p:sp>
        <p:sp>
          <p:nvSpPr>
            <p:cNvPr id="46" name="object 46"/>
            <p:cNvSpPr/>
            <p:nvPr/>
          </p:nvSpPr>
          <p:spPr>
            <a:xfrm>
              <a:off x="9330186" y="3198892"/>
              <a:ext cx="1675764" cy="1630680"/>
            </a:xfrm>
            <a:custGeom>
              <a:avLst/>
              <a:gdLst/>
              <a:ahLst/>
              <a:cxnLst/>
              <a:rect l="l" t="t" r="r" b="b"/>
              <a:pathLst>
                <a:path w="1675765" h="1630679">
                  <a:moveTo>
                    <a:pt x="2891" y="1630054"/>
                  </a:moveTo>
                  <a:lnTo>
                    <a:pt x="67158" y="1629412"/>
                  </a:lnTo>
                  <a:lnTo>
                    <a:pt x="130810" y="1627607"/>
                  </a:lnTo>
                  <a:lnTo>
                    <a:pt x="193802" y="1624660"/>
                  </a:lnTo>
                  <a:lnTo>
                    <a:pt x="256092" y="1620594"/>
                  </a:lnTo>
                  <a:lnTo>
                    <a:pt x="317635" y="1615428"/>
                  </a:lnTo>
                  <a:lnTo>
                    <a:pt x="378390" y="1609185"/>
                  </a:lnTo>
                  <a:lnTo>
                    <a:pt x="438311" y="1601884"/>
                  </a:lnTo>
                  <a:lnTo>
                    <a:pt x="497357" y="1593549"/>
                  </a:lnTo>
                  <a:lnTo>
                    <a:pt x="555483" y="1584198"/>
                  </a:lnTo>
                  <a:lnTo>
                    <a:pt x="612647" y="1573855"/>
                  </a:lnTo>
                  <a:lnTo>
                    <a:pt x="668805" y="1562539"/>
                  </a:lnTo>
                  <a:lnTo>
                    <a:pt x="723913" y="1550272"/>
                  </a:lnTo>
                  <a:lnTo>
                    <a:pt x="777930" y="1537075"/>
                  </a:lnTo>
                  <a:lnTo>
                    <a:pt x="830810" y="1522969"/>
                  </a:lnTo>
                  <a:lnTo>
                    <a:pt x="882511" y="1507976"/>
                  </a:lnTo>
                  <a:lnTo>
                    <a:pt x="932990" y="1492116"/>
                  </a:lnTo>
                  <a:lnTo>
                    <a:pt x="982202" y="1475411"/>
                  </a:lnTo>
                  <a:lnTo>
                    <a:pt x="1030106" y="1457882"/>
                  </a:lnTo>
                  <a:lnTo>
                    <a:pt x="1076657" y="1439549"/>
                  </a:lnTo>
                  <a:lnTo>
                    <a:pt x="1121813" y="1420435"/>
                  </a:lnTo>
                  <a:lnTo>
                    <a:pt x="1165530" y="1400560"/>
                  </a:lnTo>
                  <a:lnTo>
                    <a:pt x="1207764" y="1379945"/>
                  </a:lnTo>
                  <a:lnTo>
                    <a:pt x="1248472" y="1358612"/>
                  </a:lnTo>
                  <a:lnTo>
                    <a:pt x="1287612" y="1336581"/>
                  </a:lnTo>
                  <a:lnTo>
                    <a:pt x="1325139" y="1313875"/>
                  </a:lnTo>
                  <a:lnTo>
                    <a:pt x="1361011" y="1290513"/>
                  </a:lnTo>
                  <a:lnTo>
                    <a:pt x="1395183" y="1266517"/>
                  </a:lnTo>
                  <a:lnTo>
                    <a:pt x="1427614" y="1241908"/>
                  </a:lnTo>
                  <a:lnTo>
                    <a:pt x="1458259" y="1216708"/>
                  </a:lnTo>
                  <a:lnTo>
                    <a:pt x="1487075" y="1190937"/>
                  </a:lnTo>
                  <a:lnTo>
                    <a:pt x="1539047" y="1137769"/>
                  </a:lnTo>
                  <a:lnTo>
                    <a:pt x="1583184" y="1082572"/>
                  </a:lnTo>
                  <a:lnTo>
                    <a:pt x="1619139" y="1025516"/>
                  </a:lnTo>
                  <a:lnTo>
                    <a:pt x="1646566" y="966770"/>
                  </a:lnTo>
                  <a:lnTo>
                    <a:pt x="1665118" y="906503"/>
                  </a:lnTo>
                  <a:lnTo>
                    <a:pt x="1674448" y="844885"/>
                  </a:lnTo>
                  <a:lnTo>
                    <a:pt x="1675547" y="813621"/>
                  </a:lnTo>
                  <a:lnTo>
                    <a:pt x="1674229" y="782398"/>
                  </a:lnTo>
                  <a:lnTo>
                    <a:pt x="1664484" y="720867"/>
                  </a:lnTo>
                  <a:lnTo>
                    <a:pt x="1645548" y="660699"/>
                  </a:lnTo>
                  <a:lnTo>
                    <a:pt x="1617767" y="602062"/>
                  </a:lnTo>
                  <a:lnTo>
                    <a:pt x="1581487" y="545123"/>
                  </a:lnTo>
                  <a:lnTo>
                    <a:pt x="1537055" y="490051"/>
                  </a:lnTo>
                  <a:lnTo>
                    <a:pt x="1484818" y="437014"/>
                  </a:lnTo>
                  <a:lnTo>
                    <a:pt x="1455880" y="411312"/>
                  </a:lnTo>
                  <a:lnTo>
                    <a:pt x="1425120" y="386181"/>
                  </a:lnTo>
                  <a:lnTo>
                    <a:pt x="1392583" y="361643"/>
                  </a:lnTo>
                  <a:lnTo>
                    <a:pt x="1358310" y="337718"/>
                  </a:lnTo>
                  <a:lnTo>
                    <a:pt x="1322345" y="314429"/>
                  </a:lnTo>
                  <a:lnTo>
                    <a:pt x="1284732" y="291795"/>
                  </a:lnTo>
                  <a:lnTo>
                    <a:pt x="1245513" y="269839"/>
                  </a:lnTo>
                  <a:lnTo>
                    <a:pt x="1204733" y="248580"/>
                  </a:lnTo>
                  <a:lnTo>
                    <a:pt x="1162434" y="228040"/>
                  </a:lnTo>
                  <a:lnTo>
                    <a:pt x="1118659" y="208240"/>
                  </a:lnTo>
                  <a:lnTo>
                    <a:pt x="1073453" y="189201"/>
                  </a:lnTo>
                  <a:lnTo>
                    <a:pt x="1026858" y="170944"/>
                  </a:lnTo>
                  <a:lnTo>
                    <a:pt x="978917" y="153490"/>
                  </a:lnTo>
                  <a:lnTo>
                    <a:pt x="929674" y="136861"/>
                  </a:lnTo>
                  <a:lnTo>
                    <a:pt x="879172" y="121076"/>
                  </a:lnTo>
                  <a:lnTo>
                    <a:pt x="827454" y="106157"/>
                  </a:lnTo>
                  <a:lnTo>
                    <a:pt x="774564" y="92125"/>
                  </a:lnTo>
                  <a:lnTo>
                    <a:pt x="720545" y="79002"/>
                  </a:lnTo>
                  <a:lnTo>
                    <a:pt x="665440" y="66807"/>
                  </a:lnTo>
                  <a:lnTo>
                    <a:pt x="609293" y="55563"/>
                  </a:lnTo>
                  <a:lnTo>
                    <a:pt x="552146" y="45289"/>
                  </a:lnTo>
                  <a:lnTo>
                    <a:pt x="494043" y="36008"/>
                  </a:lnTo>
                  <a:lnTo>
                    <a:pt x="435028" y="27740"/>
                  </a:lnTo>
                  <a:lnTo>
                    <a:pt x="375143" y="20507"/>
                  </a:lnTo>
                  <a:lnTo>
                    <a:pt x="314432" y="14328"/>
                  </a:lnTo>
                  <a:lnTo>
                    <a:pt x="252938" y="9226"/>
                  </a:lnTo>
                  <a:lnTo>
                    <a:pt x="190705" y="5221"/>
                  </a:lnTo>
                  <a:lnTo>
                    <a:pt x="127775" y="2334"/>
                  </a:lnTo>
                  <a:lnTo>
                    <a:pt x="64193" y="587"/>
                  </a:lnTo>
                  <a:lnTo>
                    <a:pt x="1" y="0"/>
                  </a:lnTo>
                  <a:lnTo>
                    <a:pt x="0" y="815030"/>
                  </a:lnTo>
                  <a:lnTo>
                    <a:pt x="2891" y="1630054"/>
                  </a:lnTo>
                  <a:close/>
                </a:path>
              </a:pathLst>
            </a:custGeom>
            <a:ln w="9525">
              <a:solidFill>
                <a:srgbClr val="000000"/>
              </a:solidFill>
            </a:ln>
          </p:spPr>
          <p:txBody>
            <a:bodyPr wrap="square" lIns="0" tIns="0" rIns="0" bIns="0" rtlCol="0"/>
            <a:lstStyle/>
            <a:p>
              <a:endParaRPr/>
            </a:p>
          </p:txBody>
        </p:sp>
      </p:grpSp>
      <p:sp>
        <p:nvSpPr>
          <p:cNvPr id="47" name="object 47"/>
          <p:cNvSpPr txBox="1"/>
          <p:nvPr/>
        </p:nvSpPr>
        <p:spPr>
          <a:xfrm>
            <a:off x="9782419" y="3899916"/>
            <a:ext cx="736600" cy="238760"/>
          </a:xfrm>
          <a:prstGeom prst="rect">
            <a:avLst/>
          </a:prstGeom>
        </p:spPr>
        <p:txBody>
          <a:bodyPr vert="horz" wrap="square" lIns="0" tIns="12700" rIns="0" bIns="0" rtlCol="0">
            <a:spAutoFit/>
          </a:bodyPr>
          <a:lstStyle/>
          <a:p>
            <a:pPr marL="12700">
              <a:lnSpc>
                <a:spcPct val="100000"/>
              </a:lnSpc>
              <a:spcBef>
                <a:spcPts val="100"/>
              </a:spcBef>
            </a:pPr>
            <a:r>
              <a:rPr sz="1400" spc="-15" dirty="0">
                <a:latin typeface="ＭＳ Ｐゴシック"/>
                <a:cs typeface="ＭＳ Ｐゴシック"/>
              </a:rPr>
              <a:t>居住区画</a:t>
            </a:r>
            <a:endParaRPr sz="1400">
              <a:latin typeface="ＭＳ Ｐゴシック"/>
              <a:cs typeface="ＭＳ Ｐゴシック"/>
            </a:endParaRPr>
          </a:p>
        </p:txBody>
      </p:sp>
      <p:grpSp>
        <p:nvGrpSpPr>
          <p:cNvPr id="48" name="object 48"/>
          <p:cNvGrpSpPr/>
          <p:nvPr/>
        </p:nvGrpSpPr>
        <p:grpSpPr>
          <a:xfrm>
            <a:off x="750073" y="3201638"/>
            <a:ext cx="872490" cy="1673860"/>
            <a:chOff x="750073" y="3201638"/>
            <a:chExt cx="872490" cy="1673860"/>
          </a:xfrm>
        </p:grpSpPr>
        <p:sp>
          <p:nvSpPr>
            <p:cNvPr id="49" name="object 49"/>
            <p:cNvSpPr/>
            <p:nvPr/>
          </p:nvSpPr>
          <p:spPr>
            <a:xfrm>
              <a:off x="754836" y="3206400"/>
              <a:ext cx="862965" cy="1664335"/>
            </a:xfrm>
            <a:custGeom>
              <a:avLst/>
              <a:gdLst/>
              <a:ahLst/>
              <a:cxnLst/>
              <a:rect l="l" t="t" r="r" b="b"/>
              <a:pathLst>
                <a:path w="862965" h="1664335">
                  <a:moveTo>
                    <a:pt x="862829" y="0"/>
                  </a:moveTo>
                  <a:lnTo>
                    <a:pt x="813984" y="1310"/>
                  </a:lnTo>
                  <a:lnTo>
                    <a:pt x="765850" y="5196"/>
                  </a:lnTo>
                  <a:lnTo>
                    <a:pt x="718499" y="11588"/>
                  </a:lnTo>
                  <a:lnTo>
                    <a:pt x="672005" y="20415"/>
                  </a:lnTo>
                  <a:lnTo>
                    <a:pt x="626440" y="31609"/>
                  </a:lnTo>
                  <a:lnTo>
                    <a:pt x="581877" y="45100"/>
                  </a:lnTo>
                  <a:lnTo>
                    <a:pt x="538387" y="60817"/>
                  </a:lnTo>
                  <a:lnTo>
                    <a:pt x="496043" y="78692"/>
                  </a:lnTo>
                  <a:lnTo>
                    <a:pt x="454918" y="98654"/>
                  </a:lnTo>
                  <a:lnTo>
                    <a:pt x="415085" y="120635"/>
                  </a:lnTo>
                  <a:lnTo>
                    <a:pt x="376615" y="144563"/>
                  </a:lnTo>
                  <a:lnTo>
                    <a:pt x="339581" y="170371"/>
                  </a:lnTo>
                  <a:lnTo>
                    <a:pt x="304057" y="197987"/>
                  </a:lnTo>
                  <a:lnTo>
                    <a:pt x="270113" y="227344"/>
                  </a:lnTo>
                  <a:lnTo>
                    <a:pt x="237823" y="258369"/>
                  </a:lnTo>
                  <a:lnTo>
                    <a:pt x="207260" y="290995"/>
                  </a:lnTo>
                  <a:lnTo>
                    <a:pt x="178495" y="325152"/>
                  </a:lnTo>
                  <a:lnTo>
                    <a:pt x="151601" y="360769"/>
                  </a:lnTo>
                  <a:lnTo>
                    <a:pt x="126651" y="397777"/>
                  </a:lnTo>
                  <a:lnTo>
                    <a:pt x="103717" y="436107"/>
                  </a:lnTo>
                  <a:lnTo>
                    <a:pt x="82872" y="475689"/>
                  </a:lnTo>
                  <a:lnTo>
                    <a:pt x="64188" y="516453"/>
                  </a:lnTo>
                  <a:lnTo>
                    <a:pt x="47737" y="558330"/>
                  </a:lnTo>
                  <a:lnTo>
                    <a:pt x="33593" y="601250"/>
                  </a:lnTo>
                  <a:lnTo>
                    <a:pt x="21827" y="645143"/>
                  </a:lnTo>
                  <a:lnTo>
                    <a:pt x="12512" y="689939"/>
                  </a:lnTo>
                  <a:lnTo>
                    <a:pt x="5721" y="735570"/>
                  </a:lnTo>
                  <a:lnTo>
                    <a:pt x="1526" y="781965"/>
                  </a:lnTo>
                  <a:lnTo>
                    <a:pt x="0" y="829054"/>
                  </a:lnTo>
                  <a:lnTo>
                    <a:pt x="1198" y="876265"/>
                  </a:lnTo>
                  <a:lnTo>
                    <a:pt x="5082" y="922794"/>
                  </a:lnTo>
                  <a:lnTo>
                    <a:pt x="11579" y="968571"/>
                  </a:lnTo>
                  <a:lnTo>
                    <a:pt x="20617" y="1013524"/>
                  </a:lnTo>
                  <a:lnTo>
                    <a:pt x="32122" y="1057584"/>
                  </a:lnTo>
                  <a:lnTo>
                    <a:pt x="46023" y="1100680"/>
                  </a:lnTo>
                  <a:lnTo>
                    <a:pt x="62246" y="1142742"/>
                  </a:lnTo>
                  <a:lnTo>
                    <a:pt x="80720" y="1183700"/>
                  </a:lnTo>
                  <a:lnTo>
                    <a:pt x="101371" y="1223481"/>
                  </a:lnTo>
                  <a:lnTo>
                    <a:pt x="124127" y="1262018"/>
                  </a:lnTo>
                  <a:lnTo>
                    <a:pt x="148915" y="1299237"/>
                  </a:lnTo>
                  <a:lnTo>
                    <a:pt x="175663" y="1335071"/>
                  </a:lnTo>
                  <a:lnTo>
                    <a:pt x="204298" y="1369447"/>
                  </a:lnTo>
                  <a:lnTo>
                    <a:pt x="234748" y="1402295"/>
                  </a:lnTo>
                  <a:lnTo>
                    <a:pt x="266940" y="1433546"/>
                  </a:lnTo>
                  <a:lnTo>
                    <a:pt x="300801" y="1463128"/>
                  </a:lnTo>
                  <a:lnTo>
                    <a:pt x="336259" y="1490970"/>
                  </a:lnTo>
                  <a:lnTo>
                    <a:pt x="373241" y="1517004"/>
                  </a:lnTo>
                  <a:lnTo>
                    <a:pt x="411674" y="1541157"/>
                  </a:lnTo>
                  <a:lnTo>
                    <a:pt x="451487" y="1563360"/>
                  </a:lnTo>
                  <a:lnTo>
                    <a:pt x="492606" y="1583543"/>
                  </a:lnTo>
                  <a:lnTo>
                    <a:pt x="534959" y="1601633"/>
                  </a:lnTo>
                  <a:lnTo>
                    <a:pt x="578474" y="1617562"/>
                  </a:lnTo>
                  <a:lnTo>
                    <a:pt x="623076" y="1631259"/>
                  </a:lnTo>
                  <a:lnTo>
                    <a:pt x="668695" y="1642653"/>
                  </a:lnTo>
                  <a:lnTo>
                    <a:pt x="715258" y="1651674"/>
                  </a:lnTo>
                  <a:lnTo>
                    <a:pt x="762691" y="1658251"/>
                  </a:lnTo>
                  <a:lnTo>
                    <a:pt x="810923" y="1662314"/>
                  </a:lnTo>
                  <a:lnTo>
                    <a:pt x="859880" y="1663792"/>
                  </a:lnTo>
                  <a:lnTo>
                    <a:pt x="862829" y="831900"/>
                  </a:lnTo>
                  <a:lnTo>
                    <a:pt x="862829" y="0"/>
                  </a:lnTo>
                  <a:close/>
                </a:path>
              </a:pathLst>
            </a:custGeom>
            <a:solidFill>
              <a:srgbClr val="FFFFFF"/>
            </a:solidFill>
          </p:spPr>
          <p:txBody>
            <a:bodyPr wrap="square" lIns="0" tIns="0" rIns="0" bIns="0" rtlCol="0"/>
            <a:lstStyle/>
            <a:p>
              <a:endParaRPr/>
            </a:p>
          </p:txBody>
        </p:sp>
        <p:sp>
          <p:nvSpPr>
            <p:cNvPr id="50" name="object 50"/>
            <p:cNvSpPr/>
            <p:nvPr/>
          </p:nvSpPr>
          <p:spPr>
            <a:xfrm>
              <a:off x="754836" y="3206400"/>
              <a:ext cx="862965" cy="1664335"/>
            </a:xfrm>
            <a:custGeom>
              <a:avLst/>
              <a:gdLst/>
              <a:ahLst/>
              <a:cxnLst/>
              <a:rect l="l" t="t" r="r" b="b"/>
              <a:pathLst>
                <a:path w="862965" h="1664335">
                  <a:moveTo>
                    <a:pt x="859880" y="1663792"/>
                  </a:moveTo>
                  <a:lnTo>
                    <a:pt x="810923" y="1662314"/>
                  </a:lnTo>
                  <a:lnTo>
                    <a:pt x="762691" y="1658251"/>
                  </a:lnTo>
                  <a:lnTo>
                    <a:pt x="715258" y="1651674"/>
                  </a:lnTo>
                  <a:lnTo>
                    <a:pt x="668695" y="1642653"/>
                  </a:lnTo>
                  <a:lnTo>
                    <a:pt x="623076" y="1631259"/>
                  </a:lnTo>
                  <a:lnTo>
                    <a:pt x="578473" y="1617562"/>
                  </a:lnTo>
                  <a:lnTo>
                    <a:pt x="534959" y="1601633"/>
                  </a:lnTo>
                  <a:lnTo>
                    <a:pt x="492606" y="1583543"/>
                  </a:lnTo>
                  <a:lnTo>
                    <a:pt x="451487" y="1563360"/>
                  </a:lnTo>
                  <a:lnTo>
                    <a:pt x="411674" y="1541157"/>
                  </a:lnTo>
                  <a:lnTo>
                    <a:pt x="373241" y="1517004"/>
                  </a:lnTo>
                  <a:lnTo>
                    <a:pt x="336259" y="1490971"/>
                  </a:lnTo>
                  <a:lnTo>
                    <a:pt x="300801" y="1463128"/>
                  </a:lnTo>
                  <a:lnTo>
                    <a:pt x="266940" y="1433546"/>
                  </a:lnTo>
                  <a:lnTo>
                    <a:pt x="234748" y="1402295"/>
                  </a:lnTo>
                  <a:lnTo>
                    <a:pt x="204298" y="1369447"/>
                  </a:lnTo>
                  <a:lnTo>
                    <a:pt x="175663" y="1335071"/>
                  </a:lnTo>
                  <a:lnTo>
                    <a:pt x="148915" y="1299238"/>
                  </a:lnTo>
                  <a:lnTo>
                    <a:pt x="124127" y="1262018"/>
                  </a:lnTo>
                  <a:lnTo>
                    <a:pt x="101371" y="1223482"/>
                  </a:lnTo>
                  <a:lnTo>
                    <a:pt x="80720" y="1183700"/>
                  </a:lnTo>
                  <a:lnTo>
                    <a:pt x="62246" y="1142743"/>
                  </a:lnTo>
                  <a:lnTo>
                    <a:pt x="46023" y="1100681"/>
                  </a:lnTo>
                  <a:lnTo>
                    <a:pt x="32122" y="1057584"/>
                  </a:lnTo>
                  <a:lnTo>
                    <a:pt x="20617" y="1013524"/>
                  </a:lnTo>
                  <a:lnTo>
                    <a:pt x="11579" y="968571"/>
                  </a:lnTo>
                  <a:lnTo>
                    <a:pt x="5082" y="922794"/>
                  </a:lnTo>
                  <a:lnTo>
                    <a:pt x="1198" y="876265"/>
                  </a:lnTo>
                  <a:lnTo>
                    <a:pt x="0" y="829054"/>
                  </a:lnTo>
                  <a:lnTo>
                    <a:pt x="1526" y="781965"/>
                  </a:lnTo>
                  <a:lnTo>
                    <a:pt x="5721" y="735570"/>
                  </a:lnTo>
                  <a:lnTo>
                    <a:pt x="12512" y="689939"/>
                  </a:lnTo>
                  <a:lnTo>
                    <a:pt x="21827" y="645143"/>
                  </a:lnTo>
                  <a:lnTo>
                    <a:pt x="33593" y="601250"/>
                  </a:lnTo>
                  <a:lnTo>
                    <a:pt x="47737" y="558330"/>
                  </a:lnTo>
                  <a:lnTo>
                    <a:pt x="64188" y="516454"/>
                  </a:lnTo>
                  <a:lnTo>
                    <a:pt x="82872" y="475689"/>
                  </a:lnTo>
                  <a:lnTo>
                    <a:pt x="103717" y="436108"/>
                  </a:lnTo>
                  <a:lnTo>
                    <a:pt x="126651" y="397778"/>
                  </a:lnTo>
                  <a:lnTo>
                    <a:pt x="151601" y="360769"/>
                  </a:lnTo>
                  <a:lnTo>
                    <a:pt x="178495" y="325152"/>
                  </a:lnTo>
                  <a:lnTo>
                    <a:pt x="207260" y="290996"/>
                  </a:lnTo>
                  <a:lnTo>
                    <a:pt x="237823" y="258370"/>
                  </a:lnTo>
                  <a:lnTo>
                    <a:pt x="270113" y="227344"/>
                  </a:lnTo>
                  <a:lnTo>
                    <a:pt x="304057" y="197988"/>
                  </a:lnTo>
                  <a:lnTo>
                    <a:pt x="339582" y="170371"/>
                  </a:lnTo>
                  <a:lnTo>
                    <a:pt x="376615" y="144564"/>
                  </a:lnTo>
                  <a:lnTo>
                    <a:pt x="415085" y="120635"/>
                  </a:lnTo>
                  <a:lnTo>
                    <a:pt x="454918" y="98654"/>
                  </a:lnTo>
                  <a:lnTo>
                    <a:pt x="496043" y="78692"/>
                  </a:lnTo>
                  <a:lnTo>
                    <a:pt x="538387" y="60817"/>
                  </a:lnTo>
                  <a:lnTo>
                    <a:pt x="581877" y="45100"/>
                  </a:lnTo>
                  <a:lnTo>
                    <a:pt x="626441" y="31609"/>
                  </a:lnTo>
                  <a:lnTo>
                    <a:pt x="672006" y="20416"/>
                  </a:lnTo>
                  <a:lnTo>
                    <a:pt x="718500" y="11588"/>
                  </a:lnTo>
                  <a:lnTo>
                    <a:pt x="765850" y="5196"/>
                  </a:lnTo>
                  <a:lnTo>
                    <a:pt x="813984" y="1310"/>
                  </a:lnTo>
                  <a:lnTo>
                    <a:pt x="862830" y="0"/>
                  </a:lnTo>
                  <a:lnTo>
                    <a:pt x="862830" y="831901"/>
                  </a:lnTo>
                  <a:lnTo>
                    <a:pt x="859880" y="1663792"/>
                  </a:lnTo>
                  <a:close/>
                </a:path>
              </a:pathLst>
            </a:custGeom>
            <a:ln w="9525">
              <a:solidFill>
                <a:srgbClr val="000000"/>
              </a:solidFill>
            </a:ln>
          </p:spPr>
          <p:txBody>
            <a:bodyPr wrap="square" lIns="0" tIns="0" rIns="0" bIns="0" rtlCol="0"/>
            <a:lstStyle/>
            <a:p>
              <a:endParaRPr/>
            </a:p>
          </p:txBody>
        </p:sp>
        <p:sp>
          <p:nvSpPr>
            <p:cNvPr id="51" name="object 51"/>
            <p:cNvSpPr/>
            <p:nvPr/>
          </p:nvSpPr>
          <p:spPr>
            <a:xfrm>
              <a:off x="1266323" y="3692541"/>
              <a:ext cx="240029" cy="692150"/>
            </a:xfrm>
            <a:custGeom>
              <a:avLst/>
              <a:gdLst/>
              <a:ahLst/>
              <a:cxnLst/>
              <a:rect l="l" t="t" r="r" b="b"/>
              <a:pathLst>
                <a:path w="240030" h="692150">
                  <a:moveTo>
                    <a:pt x="239959" y="0"/>
                  </a:moveTo>
                  <a:lnTo>
                    <a:pt x="0" y="0"/>
                  </a:lnTo>
                  <a:lnTo>
                    <a:pt x="0" y="691747"/>
                  </a:lnTo>
                  <a:lnTo>
                    <a:pt x="239959" y="691747"/>
                  </a:lnTo>
                  <a:lnTo>
                    <a:pt x="239959" y="0"/>
                  </a:lnTo>
                  <a:close/>
                </a:path>
              </a:pathLst>
            </a:custGeom>
            <a:solidFill>
              <a:srgbClr val="FFFFFF"/>
            </a:solidFill>
          </p:spPr>
          <p:txBody>
            <a:bodyPr wrap="square" lIns="0" tIns="0" rIns="0" bIns="0" rtlCol="0"/>
            <a:lstStyle/>
            <a:p>
              <a:endParaRPr/>
            </a:p>
          </p:txBody>
        </p:sp>
        <p:sp>
          <p:nvSpPr>
            <p:cNvPr id="52" name="object 52"/>
            <p:cNvSpPr/>
            <p:nvPr/>
          </p:nvSpPr>
          <p:spPr>
            <a:xfrm>
              <a:off x="1266323" y="3692541"/>
              <a:ext cx="240029" cy="692150"/>
            </a:xfrm>
            <a:custGeom>
              <a:avLst/>
              <a:gdLst/>
              <a:ahLst/>
              <a:cxnLst/>
              <a:rect l="l" t="t" r="r" b="b"/>
              <a:pathLst>
                <a:path w="240030" h="692150">
                  <a:moveTo>
                    <a:pt x="0" y="691747"/>
                  </a:moveTo>
                  <a:lnTo>
                    <a:pt x="0" y="0"/>
                  </a:lnTo>
                  <a:lnTo>
                    <a:pt x="239959" y="0"/>
                  </a:lnTo>
                  <a:lnTo>
                    <a:pt x="239959" y="691747"/>
                  </a:lnTo>
                  <a:lnTo>
                    <a:pt x="0" y="691747"/>
                  </a:lnTo>
                  <a:close/>
                </a:path>
              </a:pathLst>
            </a:custGeom>
            <a:ln w="9525">
              <a:solidFill>
                <a:srgbClr val="40458C"/>
              </a:solidFill>
            </a:ln>
          </p:spPr>
          <p:txBody>
            <a:bodyPr wrap="square" lIns="0" tIns="0" rIns="0" bIns="0" rtlCol="0"/>
            <a:lstStyle/>
            <a:p>
              <a:endParaRPr/>
            </a:p>
          </p:txBody>
        </p:sp>
        <p:sp>
          <p:nvSpPr>
            <p:cNvPr id="53" name="object 53"/>
            <p:cNvSpPr/>
            <p:nvPr/>
          </p:nvSpPr>
          <p:spPr>
            <a:xfrm>
              <a:off x="988245" y="3691761"/>
              <a:ext cx="241300" cy="680085"/>
            </a:xfrm>
            <a:custGeom>
              <a:avLst/>
              <a:gdLst/>
              <a:ahLst/>
              <a:cxnLst/>
              <a:rect l="l" t="t" r="r" b="b"/>
              <a:pathLst>
                <a:path w="241300" h="680085">
                  <a:moveTo>
                    <a:pt x="241041" y="0"/>
                  </a:moveTo>
                  <a:lnTo>
                    <a:pt x="0" y="0"/>
                  </a:lnTo>
                  <a:lnTo>
                    <a:pt x="0" y="679730"/>
                  </a:lnTo>
                  <a:lnTo>
                    <a:pt x="241041" y="679730"/>
                  </a:lnTo>
                  <a:lnTo>
                    <a:pt x="241041" y="0"/>
                  </a:lnTo>
                  <a:close/>
                </a:path>
              </a:pathLst>
            </a:custGeom>
            <a:solidFill>
              <a:srgbClr val="FFFFFF"/>
            </a:solidFill>
          </p:spPr>
          <p:txBody>
            <a:bodyPr wrap="square" lIns="0" tIns="0" rIns="0" bIns="0" rtlCol="0"/>
            <a:lstStyle/>
            <a:p>
              <a:endParaRPr/>
            </a:p>
          </p:txBody>
        </p:sp>
        <p:sp>
          <p:nvSpPr>
            <p:cNvPr id="54" name="object 54"/>
            <p:cNvSpPr/>
            <p:nvPr/>
          </p:nvSpPr>
          <p:spPr>
            <a:xfrm>
              <a:off x="988245" y="3691761"/>
              <a:ext cx="241300" cy="680085"/>
            </a:xfrm>
            <a:custGeom>
              <a:avLst/>
              <a:gdLst/>
              <a:ahLst/>
              <a:cxnLst/>
              <a:rect l="l" t="t" r="r" b="b"/>
              <a:pathLst>
                <a:path w="241300" h="680085">
                  <a:moveTo>
                    <a:pt x="0" y="679731"/>
                  </a:moveTo>
                  <a:lnTo>
                    <a:pt x="0" y="0"/>
                  </a:lnTo>
                  <a:lnTo>
                    <a:pt x="241042" y="0"/>
                  </a:lnTo>
                  <a:lnTo>
                    <a:pt x="241042" y="679731"/>
                  </a:lnTo>
                  <a:lnTo>
                    <a:pt x="0" y="679731"/>
                  </a:lnTo>
                  <a:close/>
                </a:path>
              </a:pathLst>
            </a:custGeom>
            <a:ln w="9525">
              <a:solidFill>
                <a:srgbClr val="40458C"/>
              </a:solidFill>
            </a:ln>
          </p:spPr>
          <p:txBody>
            <a:bodyPr wrap="square" lIns="0" tIns="0" rIns="0" bIns="0" rtlCol="0"/>
            <a:lstStyle/>
            <a:p>
              <a:endParaRPr/>
            </a:p>
          </p:txBody>
        </p:sp>
      </p:grpSp>
      <p:sp>
        <p:nvSpPr>
          <p:cNvPr id="55" name="object 55"/>
          <p:cNvSpPr txBox="1"/>
          <p:nvPr/>
        </p:nvSpPr>
        <p:spPr>
          <a:xfrm>
            <a:off x="1026871" y="3791203"/>
            <a:ext cx="471805" cy="488950"/>
          </a:xfrm>
          <a:prstGeom prst="rect">
            <a:avLst/>
          </a:prstGeom>
        </p:spPr>
        <p:txBody>
          <a:bodyPr vert="vert270" wrap="square" lIns="0" tIns="0" rIns="0" bIns="0" rtlCol="0">
            <a:spAutoFit/>
          </a:bodyPr>
          <a:lstStyle/>
          <a:p>
            <a:pPr marL="18415">
              <a:lnSpc>
                <a:spcPts val="1395"/>
              </a:lnSpc>
            </a:pPr>
            <a:r>
              <a:rPr sz="1200" spc="-20" dirty="0">
                <a:latin typeface="游ゴシック"/>
                <a:cs typeface="游ゴシック"/>
              </a:rPr>
              <a:t>ボイラ</a:t>
            </a:r>
            <a:endParaRPr sz="1200">
              <a:latin typeface="游ゴシック"/>
              <a:cs typeface="游ゴシック"/>
            </a:endParaRPr>
          </a:p>
          <a:p>
            <a:pPr marL="12700">
              <a:lnSpc>
                <a:spcPct val="100000"/>
              </a:lnSpc>
              <a:spcBef>
                <a:spcPts val="750"/>
              </a:spcBef>
            </a:pPr>
            <a:r>
              <a:rPr sz="1200" spc="-20" dirty="0">
                <a:latin typeface="游ゴシック"/>
                <a:cs typeface="游ゴシック"/>
              </a:rPr>
              <a:t>変圧器</a:t>
            </a:r>
            <a:endParaRPr sz="1200">
              <a:latin typeface="游ゴシック"/>
              <a:cs typeface="游ゴシック"/>
            </a:endParaRPr>
          </a:p>
        </p:txBody>
      </p:sp>
      <p:grpSp>
        <p:nvGrpSpPr>
          <p:cNvPr id="56" name="object 56"/>
          <p:cNvGrpSpPr/>
          <p:nvPr/>
        </p:nvGrpSpPr>
        <p:grpSpPr>
          <a:xfrm>
            <a:off x="6958364" y="3275355"/>
            <a:ext cx="2679065" cy="1015365"/>
            <a:chOff x="6958364" y="3275355"/>
            <a:chExt cx="2679065" cy="1015365"/>
          </a:xfrm>
        </p:grpSpPr>
        <p:sp>
          <p:nvSpPr>
            <p:cNvPr id="57" name="object 57"/>
            <p:cNvSpPr/>
            <p:nvPr/>
          </p:nvSpPr>
          <p:spPr>
            <a:xfrm>
              <a:off x="9392473" y="3280118"/>
              <a:ext cx="240665" cy="180975"/>
            </a:xfrm>
            <a:custGeom>
              <a:avLst/>
              <a:gdLst/>
              <a:ahLst/>
              <a:cxnLst/>
              <a:rect l="l" t="t" r="r" b="b"/>
              <a:pathLst>
                <a:path w="240665" h="180975">
                  <a:moveTo>
                    <a:pt x="240137" y="0"/>
                  </a:moveTo>
                  <a:lnTo>
                    <a:pt x="0" y="0"/>
                  </a:lnTo>
                  <a:lnTo>
                    <a:pt x="0" y="180831"/>
                  </a:lnTo>
                  <a:lnTo>
                    <a:pt x="240137" y="180831"/>
                  </a:lnTo>
                  <a:lnTo>
                    <a:pt x="240137" y="0"/>
                  </a:lnTo>
                  <a:close/>
                </a:path>
              </a:pathLst>
            </a:custGeom>
            <a:solidFill>
              <a:srgbClr val="00B050"/>
            </a:solidFill>
          </p:spPr>
          <p:txBody>
            <a:bodyPr wrap="square" lIns="0" tIns="0" rIns="0" bIns="0" rtlCol="0"/>
            <a:lstStyle/>
            <a:p>
              <a:endParaRPr/>
            </a:p>
          </p:txBody>
        </p:sp>
        <p:sp>
          <p:nvSpPr>
            <p:cNvPr id="58" name="object 58"/>
            <p:cNvSpPr/>
            <p:nvPr/>
          </p:nvSpPr>
          <p:spPr>
            <a:xfrm>
              <a:off x="9392473" y="3280118"/>
              <a:ext cx="240665" cy="180975"/>
            </a:xfrm>
            <a:custGeom>
              <a:avLst/>
              <a:gdLst/>
              <a:ahLst/>
              <a:cxnLst/>
              <a:rect l="l" t="t" r="r" b="b"/>
              <a:pathLst>
                <a:path w="240665" h="180975">
                  <a:moveTo>
                    <a:pt x="0" y="0"/>
                  </a:moveTo>
                  <a:lnTo>
                    <a:pt x="240138" y="0"/>
                  </a:lnTo>
                  <a:lnTo>
                    <a:pt x="240138" y="180832"/>
                  </a:lnTo>
                  <a:lnTo>
                    <a:pt x="0" y="180832"/>
                  </a:lnTo>
                  <a:lnTo>
                    <a:pt x="0" y="0"/>
                  </a:lnTo>
                  <a:close/>
                </a:path>
              </a:pathLst>
            </a:custGeom>
            <a:ln w="9525">
              <a:solidFill>
                <a:srgbClr val="40458C"/>
              </a:solidFill>
            </a:ln>
          </p:spPr>
          <p:txBody>
            <a:bodyPr wrap="square" lIns="0" tIns="0" rIns="0" bIns="0" rtlCol="0"/>
            <a:lstStyle/>
            <a:p>
              <a:endParaRPr/>
            </a:p>
          </p:txBody>
        </p:sp>
        <p:sp>
          <p:nvSpPr>
            <p:cNvPr id="59" name="object 59"/>
            <p:cNvSpPr/>
            <p:nvPr/>
          </p:nvSpPr>
          <p:spPr>
            <a:xfrm>
              <a:off x="6963126" y="3735791"/>
              <a:ext cx="550545" cy="550545"/>
            </a:xfrm>
            <a:custGeom>
              <a:avLst/>
              <a:gdLst/>
              <a:ahLst/>
              <a:cxnLst/>
              <a:rect l="l" t="t" r="r" b="b"/>
              <a:pathLst>
                <a:path w="550545" h="550545">
                  <a:moveTo>
                    <a:pt x="0" y="0"/>
                  </a:moveTo>
                  <a:lnTo>
                    <a:pt x="550014" y="0"/>
                  </a:lnTo>
                  <a:lnTo>
                    <a:pt x="550014" y="550015"/>
                  </a:lnTo>
                  <a:lnTo>
                    <a:pt x="0" y="550015"/>
                  </a:lnTo>
                  <a:lnTo>
                    <a:pt x="0" y="0"/>
                  </a:lnTo>
                  <a:close/>
                </a:path>
              </a:pathLst>
            </a:custGeom>
            <a:ln w="9525">
              <a:solidFill>
                <a:srgbClr val="E2FDBA"/>
              </a:solidFill>
            </a:ln>
          </p:spPr>
          <p:txBody>
            <a:bodyPr wrap="square" lIns="0" tIns="0" rIns="0" bIns="0" rtlCol="0"/>
            <a:lstStyle/>
            <a:p>
              <a:endParaRPr/>
            </a:p>
          </p:txBody>
        </p:sp>
      </p:grpSp>
      <p:sp>
        <p:nvSpPr>
          <p:cNvPr id="60" name="object 60"/>
          <p:cNvSpPr txBox="1"/>
          <p:nvPr/>
        </p:nvSpPr>
        <p:spPr>
          <a:xfrm>
            <a:off x="6963126" y="3735791"/>
            <a:ext cx="550545" cy="550545"/>
          </a:xfrm>
          <a:prstGeom prst="rect">
            <a:avLst/>
          </a:prstGeom>
          <a:solidFill>
            <a:srgbClr val="C5E0B4"/>
          </a:solidFill>
        </p:spPr>
        <p:txBody>
          <a:bodyPr vert="horz" wrap="square" lIns="0" tIns="39370" rIns="0" bIns="0" rtlCol="0">
            <a:spAutoFit/>
          </a:bodyPr>
          <a:lstStyle/>
          <a:p>
            <a:pPr marL="91440" marR="31750">
              <a:lnSpc>
                <a:spcPts val="1300"/>
              </a:lnSpc>
              <a:spcBef>
                <a:spcPts val="310"/>
              </a:spcBef>
            </a:pPr>
            <a:r>
              <a:rPr sz="1100" spc="-20" dirty="0">
                <a:solidFill>
                  <a:srgbClr val="40458C"/>
                </a:solidFill>
                <a:latin typeface="游ゴシック"/>
                <a:cs typeface="游ゴシック"/>
              </a:rPr>
              <a:t>淡⽔化</a:t>
            </a:r>
            <a:r>
              <a:rPr sz="1100" spc="-25" dirty="0">
                <a:solidFill>
                  <a:srgbClr val="40458C"/>
                </a:solidFill>
                <a:latin typeface="游ゴシック"/>
                <a:cs typeface="游ゴシック"/>
              </a:rPr>
              <a:t>装置</a:t>
            </a:r>
            <a:endParaRPr sz="1100">
              <a:latin typeface="游ゴシック"/>
              <a:cs typeface="游ゴシック"/>
            </a:endParaRPr>
          </a:p>
        </p:txBody>
      </p:sp>
      <p:grpSp>
        <p:nvGrpSpPr>
          <p:cNvPr id="61" name="object 61"/>
          <p:cNvGrpSpPr/>
          <p:nvPr/>
        </p:nvGrpSpPr>
        <p:grpSpPr>
          <a:xfrm>
            <a:off x="1609465" y="3083998"/>
            <a:ext cx="7723505" cy="1908175"/>
            <a:chOff x="1609465" y="3083998"/>
            <a:chExt cx="7723505" cy="1908175"/>
          </a:xfrm>
        </p:grpSpPr>
        <p:pic>
          <p:nvPicPr>
            <p:cNvPr id="62" name="object 62"/>
            <p:cNvPicPr/>
            <p:nvPr/>
          </p:nvPicPr>
          <p:blipFill>
            <a:blip r:embed="rId12" cstate="print"/>
            <a:stretch>
              <a:fillRect/>
            </a:stretch>
          </p:blipFill>
          <p:spPr>
            <a:xfrm>
              <a:off x="5113762" y="3214311"/>
              <a:ext cx="117475" cy="117475"/>
            </a:xfrm>
            <a:prstGeom prst="rect">
              <a:avLst/>
            </a:prstGeom>
          </p:spPr>
        </p:pic>
        <p:pic>
          <p:nvPicPr>
            <p:cNvPr id="63" name="object 63"/>
            <p:cNvPicPr/>
            <p:nvPr/>
          </p:nvPicPr>
          <p:blipFill>
            <a:blip r:embed="rId13" cstate="print"/>
            <a:stretch>
              <a:fillRect/>
            </a:stretch>
          </p:blipFill>
          <p:spPr>
            <a:xfrm>
              <a:off x="5127901" y="4703692"/>
              <a:ext cx="117475" cy="117475"/>
            </a:xfrm>
            <a:prstGeom prst="rect">
              <a:avLst/>
            </a:prstGeom>
          </p:spPr>
        </p:pic>
        <p:sp>
          <p:nvSpPr>
            <p:cNvPr id="64" name="object 64"/>
            <p:cNvSpPr/>
            <p:nvPr/>
          </p:nvSpPr>
          <p:spPr>
            <a:xfrm>
              <a:off x="1614228" y="3089522"/>
              <a:ext cx="7707630" cy="117475"/>
            </a:xfrm>
            <a:custGeom>
              <a:avLst/>
              <a:gdLst/>
              <a:ahLst/>
              <a:cxnLst/>
              <a:rect l="l" t="t" r="r" b="b"/>
              <a:pathLst>
                <a:path w="7707630" h="117475">
                  <a:moveTo>
                    <a:pt x="7707087" y="0"/>
                  </a:moveTo>
                  <a:lnTo>
                    <a:pt x="0" y="0"/>
                  </a:lnTo>
                  <a:lnTo>
                    <a:pt x="0" y="116880"/>
                  </a:lnTo>
                  <a:lnTo>
                    <a:pt x="7707087" y="116880"/>
                  </a:lnTo>
                  <a:lnTo>
                    <a:pt x="7707087" y="0"/>
                  </a:lnTo>
                  <a:close/>
                </a:path>
              </a:pathLst>
            </a:custGeom>
            <a:solidFill>
              <a:srgbClr val="73FEFF"/>
            </a:solidFill>
          </p:spPr>
          <p:txBody>
            <a:bodyPr wrap="square" lIns="0" tIns="0" rIns="0" bIns="0" rtlCol="0"/>
            <a:lstStyle/>
            <a:p>
              <a:endParaRPr/>
            </a:p>
          </p:txBody>
        </p:sp>
        <p:sp>
          <p:nvSpPr>
            <p:cNvPr id="65" name="object 65"/>
            <p:cNvSpPr/>
            <p:nvPr/>
          </p:nvSpPr>
          <p:spPr>
            <a:xfrm>
              <a:off x="1614228" y="3089522"/>
              <a:ext cx="7707630" cy="117475"/>
            </a:xfrm>
            <a:custGeom>
              <a:avLst/>
              <a:gdLst/>
              <a:ahLst/>
              <a:cxnLst/>
              <a:rect l="l" t="t" r="r" b="b"/>
              <a:pathLst>
                <a:path w="7707630" h="117475">
                  <a:moveTo>
                    <a:pt x="0" y="0"/>
                  </a:moveTo>
                  <a:lnTo>
                    <a:pt x="7707087" y="0"/>
                  </a:lnTo>
                  <a:lnTo>
                    <a:pt x="7707087" y="116880"/>
                  </a:lnTo>
                  <a:lnTo>
                    <a:pt x="0" y="116880"/>
                  </a:lnTo>
                  <a:lnTo>
                    <a:pt x="0" y="0"/>
                  </a:lnTo>
                  <a:close/>
                </a:path>
              </a:pathLst>
            </a:custGeom>
            <a:ln w="9525">
              <a:solidFill>
                <a:srgbClr val="40458C"/>
              </a:solidFill>
            </a:ln>
          </p:spPr>
          <p:txBody>
            <a:bodyPr wrap="square" lIns="0" tIns="0" rIns="0" bIns="0" rtlCol="0"/>
            <a:lstStyle/>
            <a:p>
              <a:endParaRPr/>
            </a:p>
          </p:txBody>
        </p:sp>
        <p:sp>
          <p:nvSpPr>
            <p:cNvPr id="66" name="object 66"/>
            <p:cNvSpPr/>
            <p:nvPr/>
          </p:nvSpPr>
          <p:spPr>
            <a:xfrm>
              <a:off x="1627981" y="4849572"/>
              <a:ext cx="7700645" cy="137795"/>
            </a:xfrm>
            <a:custGeom>
              <a:avLst/>
              <a:gdLst/>
              <a:ahLst/>
              <a:cxnLst/>
              <a:rect l="l" t="t" r="r" b="b"/>
              <a:pathLst>
                <a:path w="7700645" h="137795">
                  <a:moveTo>
                    <a:pt x="7700209" y="0"/>
                  </a:moveTo>
                  <a:lnTo>
                    <a:pt x="0" y="0"/>
                  </a:lnTo>
                  <a:lnTo>
                    <a:pt x="0" y="137502"/>
                  </a:lnTo>
                  <a:lnTo>
                    <a:pt x="7700209" y="137502"/>
                  </a:lnTo>
                  <a:lnTo>
                    <a:pt x="7700209" y="0"/>
                  </a:lnTo>
                  <a:close/>
                </a:path>
              </a:pathLst>
            </a:custGeom>
            <a:solidFill>
              <a:srgbClr val="73FEFF"/>
            </a:solidFill>
          </p:spPr>
          <p:txBody>
            <a:bodyPr wrap="square" lIns="0" tIns="0" rIns="0" bIns="0" rtlCol="0"/>
            <a:lstStyle/>
            <a:p>
              <a:endParaRPr/>
            </a:p>
          </p:txBody>
        </p:sp>
        <p:sp>
          <p:nvSpPr>
            <p:cNvPr id="67" name="object 67"/>
            <p:cNvSpPr/>
            <p:nvPr/>
          </p:nvSpPr>
          <p:spPr>
            <a:xfrm>
              <a:off x="1627981" y="4849572"/>
              <a:ext cx="7700645" cy="137795"/>
            </a:xfrm>
            <a:custGeom>
              <a:avLst/>
              <a:gdLst/>
              <a:ahLst/>
              <a:cxnLst/>
              <a:rect l="l" t="t" r="r" b="b"/>
              <a:pathLst>
                <a:path w="7700645" h="137795">
                  <a:moveTo>
                    <a:pt x="0" y="0"/>
                  </a:moveTo>
                  <a:lnTo>
                    <a:pt x="7700210" y="0"/>
                  </a:lnTo>
                  <a:lnTo>
                    <a:pt x="7700210" y="137503"/>
                  </a:lnTo>
                  <a:lnTo>
                    <a:pt x="0" y="137503"/>
                  </a:lnTo>
                  <a:lnTo>
                    <a:pt x="0" y="0"/>
                  </a:lnTo>
                  <a:close/>
                </a:path>
              </a:pathLst>
            </a:custGeom>
            <a:ln w="9525">
              <a:solidFill>
                <a:srgbClr val="40458C"/>
              </a:solidFill>
            </a:ln>
          </p:spPr>
          <p:txBody>
            <a:bodyPr wrap="square" lIns="0" tIns="0" rIns="0" bIns="0" rtlCol="0"/>
            <a:lstStyle/>
            <a:p>
              <a:endParaRPr/>
            </a:p>
          </p:txBody>
        </p:sp>
        <p:pic>
          <p:nvPicPr>
            <p:cNvPr id="68" name="object 68"/>
            <p:cNvPicPr/>
            <p:nvPr/>
          </p:nvPicPr>
          <p:blipFill>
            <a:blip r:embed="rId14" cstate="print"/>
            <a:stretch>
              <a:fillRect/>
            </a:stretch>
          </p:blipFill>
          <p:spPr>
            <a:xfrm>
              <a:off x="3306349" y="3090873"/>
              <a:ext cx="117475" cy="117475"/>
            </a:xfrm>
            <a:prstGeom prst="rect">
              <a:avLst/>
            </a:prstGeom>
          </p:spPr>
        </p:pic>
        <p:pic>
          <p:nvPicPr>
            <p:cNvPr id="69" name="object 69"/>
            <p:cNvPicPr/>
            <p:nvPr/>
          </p:nvPicPr>
          <p:blipFill>
            <a:blip r:embed="rId5" cstate="print"/>
            <a:stretch>
              <a:fillRect/>
            </a:stretch>
          </p:blipFill>
          <p:spPr>
            <a:xfrm>
              <a:off x="3676067" y="3083998"/>
              <a:ext cx="117475" cy="117475"/>
            </a:xfrm>
            <a:prstGeom prst="rect">
              <a:avLst/>
            </a:prstGeom>
          </p:spPr>
        </p:pic>
        <p:pic>
          <p:nvPicPr>
            <p:cNvPr id="70" name="object 70"/>
            <p:cNvPicPr/>
            <p:nvPr/>
          </p:nvPicPr>
          <p:blipFill>
            <a:blip r:embed="rId15" cstate="print"/>
            <a:stretch>
              <a:fillRect/>
            </a:stretch>
          </p:blipFill>
          <p:spPr>
            <a:xfrm>
              <a:off x="4042487" y="3090189"/>
              <a:ext cx="117475" cy="117475"/>
            </a:xfrm>
            <a:prstGeom prst="rect">
              <a:avLst/>
            </a:prstGeom>
          </p:spPr>
        </p:pic>
        <p:pic>
          <p:nvPicPr>
            <p:cNvPr id="71" name="object 71"/>
            <p:cNvPicPr/>
            <p:nvPr/>
          </p:nvPicPr>
          <p:blipFill>
            <a:blip r:embed="rId14" cstate="print"/>
            <a:stretch>
              <a:fillRect/>
            </a:stretch>
          </p:blipFill>
          <p:spPr>
            <a:xfrm>
              <a:off x="3283271" y="4858540"/>
              <a:ext cx="117475" cy="117475"/>
            </a:xfrm>
            <a:prstGeom prst="rect">
              <a:avLst/>
            </a:prstGeom>
          </p:spPr>
        </p:pic>
        <p:pic>
          <p:nvPicPr>
            <p:cNvPr id="72" name="object 72"/>
            <p:cNvPicPr/>
            <p:nvPr/>
          </p:nvPicPr>
          <p:blipFill>
            <a:blip r:embed="rId5" cstate="print"/>
            <a:stretch>
              <a:fillRect/>
            </a:stretch>
          </p:blipFill>
          <p:spPr>
            <a:xfrm>
              <a:off x="3673772" y="4851664"/>
              <a:ext cx="117475" cy="117475"/>
            </a:xfrm>
            <a:prstGeom prst="rect">
              <a:avLst/>
            </a:prstGeom>
          </p:spPr>
        </p:pic>
        <p:pic>
          <p:nvPicPr>
            <p:cNvPr id="73" name="object 73"/>
            <p:cNvPicPr/>
            <p:nvPr/>
          </p:nvPicPr>
          <p:blipFill>
            <a:blip r:embed="rId14" cstate="print"/>
            <a:stretch>
              <a:fillRect/>
            </a:stretch>
          </p:blipFill>
          <p:spPr>
            <a:xfrm>
              <a:off x="4033633" y="4857855"/>
              <a:ext cx="117475" cy="117475"/>
            </a:xfrm>
            <a:prstGeom prst="rect">
              <a:avLst/>
            </a:prstGeom>
          </p:spPr>
        </p:pic>
        <p:pic>
          <p:nvPicPr>
            <p:cNvPr id="74" name="object 74"/>
            <p:cNvPicPr/>
            <p:nvPr/>
          </p:nvPicPr>
          <p:blipFill>
            <a:blip r:embed="rId6" cstate="print"/>
            <a:stretch>
              <a:fillRect/>
            </a:stretch>
          </p:blipFill>
          <p:spPr>
            <a:xfrm>
              <a:off x="5340543" y="4856675"/>
              <a:ext cx="117475" cy="117475"/>
            </a:xfrm>
            <a:prstGeom prst="rect">
              <a:avLst/>
            </a:prstGeom>
          </p:spPr>
        </p:pic>
        <p:pic>
          <p:nvPicPr>
            <p:cNvPr id="75" name="object 75"/>
            <p:cNvPicPr/>
            <p:nvPr/>
          </p:nvPicPr>
          <p:blipFill>
            <a:blip r:embed="rId6" cstate="print"/>
            <a:stretch>
              <a:fillRect/>
            </a:stretch>
          </p:blipFill>
          <p:spPr>
            <a:xfrm>
              <a:off x="5311091" y="3090039"/>
              <a:ext cx="117475" cy="117475"/>
            </a:xfrm>
            <a:prstGeom prst="rect">
              <a:avLst/>
            </a:prstGeom>
          </p:spPr>
        </p:pic>
        <p:pic>
          <p:nvPicPr>
            <p:cNvPr id="76" name="object 76"/>
            <p:cNvPicPr/>
            <p:nvPr/>
          </p:nvPicPr>
          <p:blipFill>
            <a:blip r:embed="rId16" cstate="print"/>
            <a:stretch>
              <a:fillRect/>
            </a:stretch>
          </p:blipFill>
          <p:spPr>
            <a:xfrm>
              <a:off x="6643980" y="3088243"/>
              <a:ext cx="117475" cy="117475"/>
            </a:xfrm>
            <a:prstGeom prst="rect">
              <a:avLst/>
            </a:prstGeom>
          </p:spPr>
        </p:pic>
        <p:pic>
          <p:nvPicPr>
            <p:cNvPr id="77" name="object 77"/>
            <p:cNvPicPr/>
            <p:nvPr/>
          </p:nvPicPr>
          <p:blipFill>
            <a:blip r:embed="rId17" cstate="print"/>
            <a:stretch>
              <a:fillRect/>
            </a:stretch>
          </p:blipFill>
          <p:spPr>
            <a:xfrm>
              <a:off x="6682900" y="4858311"/>
              <a:ext cx="117475" cy="117475"/>
            </a:xfrm>
            <a:prstGeom prst="rect">
              <a:avLst/>
            </a:prstGeom>
          </p:spPr>
        </p:pic>
        <p:sp>
          <p:nvSpPr>
            <p:cNvPr id="78" name="object 78"/>
            <p:cNvSpPr/>
            <p:nvPr/>
          </p:nvSpPr>
          <p:spPr>
            <a:xfrm>
              <a:off x="6472565" y="3816539"/>
              <a:ext cx="88265" cy="97790"/>
            </a:xfrm>
            <a:custGeom>
              <a:avLst/>
              <a:gdLst/>
              <a:ahLst/>
              <a:cxnLst/>
              <a:rect l="l" t="t" r="r" b="b"/>
              <a:pathLst>
                <a:path w="88265" h="97789">
                  <a:moveTo>
                    <a:pt x="88239" y="0"/>
                  </a:moveTo>
                  <a:lnTo>
                    <a:pt x="0" y="0"/>
                  </a:lnTo>
                  <a:lnTo>
                    <a:pt x="0" y="97276"/>
                  </a:lnTo>
                  <a:lnTo>
                    <a:pt x="88239" y="97276"/>
                  </a:lnTo>
                  <a:lnTo>
                    <a:pt x="88239" y="0"/>
                  </a:lnTo>
                  <a:close/>
                </a:path>
              </a:pathLst>
            </a:custGeom>
            <a:solidFill>
              <a:srgbClr val="00B050"/>
            </a:solidFill>
          </p:spPr>
          <p:txBody>
            <a:bodyPr wrap="square" lIns="0" tIns="0" rIns="0" bIns="0" rtlCol="0"/>
            <a:lstStyle/>
            <a:p>
              <a:endParaRPr/>
            </a:p>
          </p:txBody>
        </p:sp>
        <p:sp>
          <p:nvSpPr>
            <p:cNvPr id="79" name="object 79"/>
            <p:cNvSpPr/>
            <p:nvPr/>
          </p:nvSpPr>
          <p:spPr>
            <a:xfrm>
              <a:off x="6472565" y="3816539"/>
              <a:ext cx="88265" cy="97790"/>
            </a:xfrm>
            <a:custGeom>
              <a:avLst/>
              <a:gdLst/>
              <a:ahLst/>
              <a:cxnLst/>
              <a:rect l="l" t="t" r="r" b="b"/>
              <a:pathLst>
                <a:path w="88265" h="97789">
                  <a:moveTo>
                    <a:pt x="0" y="0"/>
                  </a:moveTo>
                  <a:lnTo>
                    <a:pt x="88239" y="0"/>
                  </a:lnTo>
                  <a:lnTo>
                    <a:pt x="88239" y="97277"/>
                  </a:lnTo>
                  <a:lnTo>
                    <a:pt x="0" y="97277"/>
                  </a:lnTo>
                  <a:lnTo>
                    <a:pt x="0" y="0"/>
                  </a:lnTo>
                  <a:close/>
                </a:path>
              </a:pathLst>
            </a:custGeom>
            <a:ln w="9525">
              <a:solidFill>
                <a:srgbClr val="40458C"/>
              </a:solidFill>
            </a:ln>
          </p:spPr>
          <p:txBody>
            <a:bodyPr wrap="square" lIns="0" tIns="0" rIns="0" bIns="0" rtlCol="0"/>
            <a:lstStyle/>
            <a:p>
              <a:endParaRPr/>
            </a:p>
          </p:txBody>
        </p:sp>
        <p:sp>
          <p:nvSpPr>
            <p:cNvPr id="80" name="object 80"/>
            <p:cNvSpPr/>
            <p:nvPr/>
          </p:nvSpPr>
          <p:spPr>
            <a:xfrm>
              <a:off x="6971145" y="4307470"/>
              <a:ext cx="536575" cy="516255"/>
            </a:xfrm>
            <a:custGeom>
              <a:avLst/>
              <a:gdLst/>
              <a:ahLst/>
              <a:cxnLst/>
              <a:rect l="l" t="t" r="r" b="b"/>
              <a:pathLst>
                <a:path w="536575" h="516254">
                  <a:moveTo>
                    <a:pt x="0" y="0"/>
                  </a:moveTo>
                  <a:lnTo>
                    <a:pt x="536265" y="0"/>
                  </a:lnTo>
                  <a:lnTo>
                    <a:pt x="536265" y="515748"/>
                  </a:lnTo>
                  <a:lnTo>
                    <a:pt x="0" y="515748"/>
                  </a:lnTo>
                  <a:lnTo>
                    <a:pt x="0" y="0"/>
                  </a:lnTo>
                  <a:close/>
                </a:path>
              </a:pathLst>
            </a:custGeom>
            <a:ln w="9525">
              <a:solidFill>
                <a:srgbClr val="40458C"/>
              </a:solidFill>
            </a:ln>
          </p:spPr>
          <p:txBody>
            <a:bodyPr wrap="square" lIns="0" tIns="0" rIns="0" bIns="0" rtlCol="0"/>
            <a:lstStyle/>
            <a:p>
              <a:endParaRPr/>
            </a:p>
          </p:txBody>
        </p:sp>
      </p:grpSp>
      <p:sp>
        <p:nvSpPr>
          <p:cNvPr id="81" name="object 81"/>
          <p:cNvSpPr txBox="1"/>
          <p:nvPr/>
        </p:nvSpPr>
        <p:spPr>
          <a:xfrm>
            <a:off x="4962448" y="3386849"/>
            <a:ext cx="261620" cy="528320"/>
          </a:xfrm>
          <a:prstGeom prst="rect">
            <a:avLst/>
          </a:prstGeom>
          <a:solidFill>
            <a:srgbClr val="00B0F0"/>
          </a:solidFill>
          <a:ln w="9525">
            <a:solidFill>
              <a:srgbClr val="40458C"/>
            </a:solidFill>
          </a:ln>
        </p:spPr>
        <p:txBody>
          <a:bodyPr vert="vert270" wrap="square" lIns="0" tIns="33019" rIns="0" bIns="0" rtlCol="0">
            <a:spAutoFit/>
          </a:bodyPr>
          <a:lstStyle/>
          <a:p>
            <a:pPr marL="153035">
              <a:lnSpc>
                <a:spcPct val="100000"/>
              </a:lnSpc>
              <a:spcBef>
                <a:spcPts val="259"/>
              </a:spcBef>
            </a:pPr>
            <a:r>
              <a:rPr sz="900" spc="-25" dirty="0">
                <a:latin typeface="游ゴシック"/>
                <a:cs typeface="游ゴシック"/>
              </a:rPr>
              <a:t>CST</a:t>
            </a:r>
            <a:endParaRPr sz="900">
              <a:latin typeface="游ゴシック"/>
              <a:cs typeface="游ゴシック"/>
            </a:endParaRPr>
          </a:p>
        </p:txBody>
      </p:sp>
      <p:sp>
        <p:nvSpPr>
          <p:cNvPr id="82" name="object 82"/>
          <p:cNvSpPr txBox="1"/>
          <p:nvPr/>
        </p:nvSpPr>
        <p:spPr>
          <a:xfrm>
            <a:off x="4962447" y="4155177"/>
            <a:ext cx="261620" cy="496570"/>
          </a:xfrm>
          <a:prstGeom prst="rect">
            <a:avLst/>
          </a:prstGeom>
          <a:solidFill>
            <a:srgbClr val="00B0F0"/>
          </a:solidFill>
          <a:ln w="9525">
            <a:solidFill>
              <a:srgbClr val="40458C"/>
            </a:solidFill>
          </a:ln>
        </p:spPr>
        <p:txBody>
          <a:bodyPr vert="vert270" wrap="square" lIns="0" tIns="33019" rIns="0" bIns="0" rtlCol="0">
            <a:spAutoFit/>
          </a:bodyPr>
          <a:lstStyle/>
          <a:p>
            <a:pPr marL="137160">
              <a:lnSpc>
                <a:spcPct val="100000"/>
              </a:lnSpc>
              <a:spcBef>
                <a:spcPts val="259"/>
              </a:spcBef>
            </a:pPr>
            <a:r>
              <a:rPr sz="900" spc="-25" dirty="0">
                <a:latin typeface="游ゴシック"/>
                <a:cs typeface="游ゴシック"/>
              </a:rPr>
              <a:t>CST</a:t>
            </a:r>
            <a:endParaRPr sz="900">
              <a:latin typeface="游ゴシック"/>
              <a:cs typeface="游ゴシック"/>
            </a:endParaRPr>
          </a:p>
        </p:txBody>
      </p:sp>
      <p:sp>
        <p:nvSpPr>
          <p:cNvPr id="83" name="object 83"/>
          <p:cNvSpPr txBox="1"/>
          <p:nvPr/>
        </p:nvSpPr>
        <p:spPr>
          <a:xfrm>
            <a:off x="6971145" y="4307470"/>
            <a:ext cx="536575" cy="516255"/>
          </a:xfrm>
          <a:prstGeom prst="rect">
            <a:avLst/>
          </a:prstGeom>
          <a:solidFill>
            <a:srgbClr val="00B0F0"/>
          </a:solidFill>
        </p:spPr>
        <p:txBody>
          <a:bodyPr vert="horz" wrap="square" lIns="0" tIns="34290" rIns="0" bIns="0" rtlCol="0">
            <a:spAutoFit/>
          </a:bodyPr>
          <a:lstStyle/>
          <a:p>
            <a:pPr marL="116205" marR="107950" indent="67945">
              <a:lnSpc>
                <a:spcPct val="100000"/>
              </a:lnSpc>
              <a:spcBef>
                <a:spcPts val="270"/>
              </a:spcBef>
            </a:pPr>
            <a:r>
              <a:rPr sz="900" spc="-25" dirty="0">
                <a:solidFill>
                  <a:srgbClr val="40458C"/>
                </a:solidFill>
                <a:latin typeface="游ゴシック"/>
                <a:cs typeface="游ゴシック"/>
              </a:rPr>
              <a:t>IC/ </a:t>
            </a:r>
            <a:r>
              <a:rPr sz="900" spc="-20" dirty="0">
                <a:solidFill>
                  <a:srgbClr val="40458C"/>
                </a:solidFill>
                <a:latin typeface="游ゴシック"/>
                <a:cs typeface="游ゴシック"/>
              </a:rPr>
              <a:t>PCCS</a:t>
            </a:r>
            <a:endParaRPr sz="900">
              <a:latin typeface="游ゴシック"/>
              <a:cs typeface="游ゴシック"/>
            </a:endParaRPr>
          </a:p>
        </p:txBody>
      </p:sp>
      <p:grpSp>
        <p:nvGrpSpPr>
          <p:cNvPr id="84" name="object 84"/>
          <p:cNvGrpSpPr/>
          <p:nvPr/>
        </p:nvGrpSpPr>
        <p:grpSpPr>
          <a:xfrm>
            <a:off x="3489034" y="3080463"/>
            <a:ext cx="3448050" cy="1901825"/>
            <a:chOff x="3489034" y="3080463"/>
            <a:chExt cx="3448050" cy="1901825"/>
          </a:xfrm>
        </p:grpSpPr>
        <p:pic>
          <p:nvPicPr>
            <p:cNvPr id="85" name="object 85"/>
            <p:cNvPicPr/>
            <p:nvPr/>
          </p:nvPicPr>
          <p:blipFill>
            <a:blip r:embed="rId18" cstate="print"/>
            <a:stretch>
              <a:fillRect/>
            </a:stretch>
          </p:blipFill>
          <p:spPr>
            <a:xfrm>
              <a:off x="3489034" y="4861533"/>
              <a:ext cx="117475" cy="117475"/>
            </a:xfrm>
            <a:prstGeom prst="rect">
              <a:avLst/>
            </a:prstGeom>
          </p:spPr>
        </p:pic>
        <p:pic>
          <p:nvPicPr>
            <p:cNvPr id="86" name="object 86"/>
            <p:cNvPicPr/>
            <p:nvPr/>
          </p:nvPicPr>
          <p:blipFill>
            <a:blip r:embed="rId19" cstate="print"/>
            <a:stretch>
              <a:fillRect/>
            </a:stretch>
          </p:blipFill>
          <p:spPr>
            <a:xfrm>
              <a:off x="3854884" y="4864527"/>
              <a:ext cx="117475" cy="117475"/>
            </a:xfrm>
            <a:prstGeom prst="rect">
              <a:avLst/>
            </a:prstGeom>
          </p:spPr>
        </p:pic>
        <p:pic>
          <p:nvPicPr>
            <p:cNvPr id="87" name="object 87"/>
            <p:cNvPicPr/>
            <p:nvPr/>
          </p:nvPicPr>
          <p:blipFill>
            <a:blip r:embed="rId19" cstate="print"/>
            <a:stretch>
              <a:fillRect/>
            </a:stretch>
          </p:blipFill>
          <p:spPr>
            <a:xfrm>
              <a:off x="4207077" y="4853856"/>
              <a:ext cx="117475" cy="117475"/>
            </a:xfrm>
            <a:prstGeom prst="rect">
              <a:avLst/>
            </a:prstGeom>
          </p:spPr>
        </p:pic>
        <p:pic>
          <p:nvPicPr>
            <p:cNvPr id="88" name="object 88"/>
            <p:cNvPicPr/>
            <p:nvPr/>
          </p:nvPicPr>
          <p:blipFill>
            <a:blip r:embed="rId20" cstate="print"/>
            <a:stretch>
              <a:fillRect/>
            </a:stretch>
          </p:blipFill>
          <p:spPr>
            <a:xfrm>
              <a:off x="3502693" y="3103671"/>
              <a:ext cx="117475" cy="117475"/>
            </a:xfrm>
            <a:prstGeom prst="rect">
              <a:avLst/>
            </a:prstGeom>
          </p:spPr>
        </p:pic>
        <p:pic>
          <p:nvPicPr>
            <p:cNvPr id="89" name="object 89"/>
            <p:cNvPicPr/>
            <p:nvPr/>
          </p:nvPicPr>
          <p:blipFill>
            <a:blip r:embed="rId19" cstate="print"/>
            <a:stretch>
              <a:fillRect/>
            </a:stretch>
          </p:blipFill>
          <p:spPr>
            <a:xfrm>
              <a:off x="3886902" y="3082328"/>
              <a:ext cx="117475" cy="117475"/>
            </a:xfrm>
            <a:prstGeom prst="rect">
              <a:avLst/>
            </a:prstGeom>
          </p:spPr>
        </p:pic>
        <p:pic>
          <p:nvPicPr>
            <p:cNvPr id="90" name="object 90"/>
            <p:cNvPicPr/>
            <p:nvPr/>
          </p:nvPicPr>
          <p:blipFill>
            <a:blip r:embed="rId19" cstate="print"/>
            <a:stretch>
              <a:fillRect/>
            </a:stretch>
          </p:blipFill>
          <p:spPr>
            <a:xfrm>
              <a:off x="4228421" y="3092999"/>
              <a:ext cx="117475" cy="117475"/>
            </a:xfrm>
            <a:prstGeom prst="rect">
              <a:avLst/>
            </a:prstGeom>
          </p:spPr>
        </p:pic>
        <p:pic>
          <p:nvPicPr>
            <p:cNvPr id="91" name="object 91"/>
            <p:cNvPicPr/>
            <p:nvPr/>
          </p:nvPicPr>
          <p:blipFill>
            <a:blip r:embed="rId9" cstate="print"/>
            <a:stretch>
              <a:fillRect/>
            </a:stretch>
          </p:blipFill>
          <p:spPr>
            <a:xfrm>
              <a:off x="5492943" y="4848998"/>
              <a:ext cx="117475" cy="117475"/>
            </a:xfrm>
            <a:prstGeom prst="rect">
              <a:avLst/>
            </a:prstGeom>
          </p:spPr>
        </p:pic>
        <p:pic>
          <p:nvPicPr>
            <p:cNvPr id="92" name="object 92"/>
            <p:cNvPicPr/>
            <p:nvPr/>
          </p:nvPicPr>
          <p:blipFill>
            <a:blip r:embed="rId9" cstate="print"/>
            <a:stretch>
              <a:fillRect/>
            </a:stretch>
          </p:blipFill>
          <p:spPr>
            <a:xfrm>
              <a:off x="6819318" y="4862664"/>
              <a:ext cx="117475" cy="117475"/>
            </a:xfrm>
            <a:prstGeom prst="rect">
              <a:avLst/>
            </a:prstGeom>
          </p:spPr>
        </p:pic>
        <p:pic>
          <p:nvPicPr>
            <p:cNvPr id="93" name="object 93"/>
            <p:cNvPicPr/>
            <p:nvPr/>
          </p:nvPicPr>
          <p:blipFill>
            <a:blip r:embed="rId21" cstate="print"/>
            <a:stretch>
              <a:fillRect/>
            </a:stretch>
          </p:blipFill>
          <p:spPr>
            <a:xfrm>
              <a:off x="5453237" y="3080463"/>
              <a:ext cx="117475" cy="117475"/>
            </a:xfrm>
            <a:prstGeom prst="rect">
              <a:avLst/>
            </a:prstGeom>
          </p:spPr>
        </p:pic>
        <p:pic>
          <p:nvPicPr>
            <p:cNvPr id="94" name="object 94"/>
            <p:cNvPicPr/>
            <p:nvPr/>
          </p:nvPicPr>
          <p:blipFill>
            <a:blip r:embed="rId9" cstate="print"/>
            <a:stretch>
              <a:fillRect/>
            </a:stretch>
          </p:blipFill>
          <p:spPr>
            <a:xfrm>
              <a:off x="6797974" y="3091136"/>
              <a:ext cx="117475" cy="117475"/>
            </a:xfrm>
            <a:prstGeom prst="rect">
              <a:avLst/>
            </a:prstGeom>
          </p:spPr>
        </p:pic>
      </p:grpSp>
      <p:sp>
        <p:nvSpPr>
          <p:cNvPr id="98" name="正方形/長方形 97">
            <a:extLst>
              <a:ext uri="{FF2B5EF4-FFF2-40B4-BE49-F238E27FC236}">
                <a16:creationId xmlns:a16="http://schemas.microsoft.com/office/drawing/2014/main" id="{CB297461-89DE-B180-7373-DEBB7748D25A}"/>
              </a:ext>
            </a:extLst>
          </p:cNvPr>
          <p:cNvSpPr/>
          <p:nvPr/>
        </p:nvSpPr>
        <p:spPr>
          <a:xfrm>
            <a:off x="0" y="5693"/>
            <a:ext cx="12192000" cy="467858"/>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b="1" dirty="0">
                <a:latin typeface="BIZ UDPゴシック" panose="020B0400000000000000" pitchFamily="50" charset="-128"/>
                <a:ea typeface="BIZ UDPゴシック" panose="020B0400000000000000" pitchFamily="50" charset="-128"/>
              </a:rPr>
              <a:t>浮体船</a:t>
            </a:r>
            <a:endParaRPr kumimoji="1" lang="ja-JP" altLang="en-US" sz="2400" b="1" dirty="0">
              <a:latin typeface="BIZ UDPゴシック" panose="020B0400000000000000" pitchFamily="50" charset="-128"/>
              <a:ea typeface="BIZ UDPゴシック" panose="020B0400000000000000" pitchFamily="50" charset="-128"/>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9787128" y="2307335"/>
            <a:ext cx="917448" cy="917448"/>
          </a:xfrm>
          <a:prstGeom prst="rect">
            <a:avLst/>
          </a:prstGeom>
        </p:spPr>
      </p:pic>
      <p:pic>
        <p:nvPicPr>
          <p:cNvPr id="3" name="object 3"/>
          <p:cNvPicPr/>
          <p:nvPr/>
        </p:nvPicPr>
        <p:blipFill>
          <a:blip r:embed="rId3" cstate="print"/>
          <a:stretch>
            <a:fillRect/>
          </a:stretch>
        </p:blipFill>
        <p:spPr>
          <a:xfrm>
            <a:off x="4782311" y="5126735"/>
            <a:ext cx="917448" cy="917447"/>
          </a:xfrm>
          <a:prstGeom prst="rect">
            <a:avLst/>
          </a:prstGeom>
        </p:spPr>
      </p:pic>
      <p:pic>
        <p:nvPicPr>
          <p:cNvPr id="4" name="object 4"/>
          <p:cNvPicPr/>
          <p:nvPr/>
        </p:nvPicPr>
        <p:blipFill>
          <a:blip r:embed="rId4" cstate="print"/>
          <a:stretch>
            <a:fillRect/>
          </a:stretch>
        </p:blipFill>
        <p:spPr>
          <a:xfrm>
            <a:off x="3142488" y="2188464"/>
            <a:ext cx="362712" cy="362712"/>
          </a:xfrm>
          <a:prstGeom prst="rect">
            <a:avLst/>
          </a:prstGeom>
        </p:spPr>
      </p:pic>
      <p:sp>
        <p:nvSpPr>
          <p:cNvPr id="6" name="object 6"/>
          <p:cNvSpPr txBox="1"/>
          <p:nvPr/>
        </p:nvSpPr>
        <p:spPr>
          <a:xfrm>
            <a:off x="6409296" y="4953797"/>
            <a:ext cx="1569720" cy="369570"/>
          </a:xfrm>
          <a:prstGeom prst="rect">
            <a:avLst/>
          </a:prstGeom>
          <a:solidFill>
            <a:srgbClr val="DAEEF3"/>
          </a:solidFill>
        </p:spPr>
        <p:txBody>
          <a:bodyPr vert="horz" wrap="square" lIns="0" tIns="35560" rIns="0" bIns="0" rtlCol="0">
            <a:spAutoFit/>
          </a:bodyPr>
          <a:lstStyle/>
          <a:p>
            <a:pPr marL="98425">
              <a:lnSpc>
                <a:spcPct val="100000"/>
              </a:lnSpc>
              <a:spcBef>
                <a:spcPts val="280"/>
              </a:spcBef>
            </a:pPr>
            <a:r>
              <a:rPr sz="1800" b="1" spc="-10" dirty="0">
                <a:latin typeface="游ゴシック"/>
                <a:cs typeface="游ゴシック"/>
              </a:rPr>
              <a:t>東電グループ</a:t>
            </a:r>
            <a:endParaRPr sz="1800">
              <a:latin typeface="游ゴシック"/>
              <a:cs typeface="游ゴシック"/>
            </a:endParaRPr>
          </a:p>
        </p:txBody>
      </p:sp>
      <p:sp>
        <p:nvSpPr>
          <p:cNvPr id="7" name="object 7"/>
          <p:cNvSpPr txBox="1"/>
          <p:nvPr/>
        </p:nvSpPr>
        <p:spPr>
          <a:xfrm>
            <a:off x="768920" y="1726070"/>
            <a:ext cx="1800860" cy="369570"/>
          </a:xfrm>
          <a:prstGeom prst="rect">
            <a:avLst/>
          </a:prstGeom>
          <a:solidFill>
            <a:srgbClr val="DAEEF3"/>
          </a:solidFill>
        </p:spPr>
        <p:txBody>
          <a:bodyPr vert="horz" wrap="square" lIns="0" tIns="35560" rIns="0" bIns="0" rtlCol="0">
            <a:spAutoFit/>
          </a:bodyPr>
          <a:lstStyle/>
          <a:p>
            <a:pPr marL="99695">
              <a:lnSpc>
                <a:spcPct val="100000"/>
              </a:lnSpc>
              <a:spcBef>
                <a:spcPts val="280"/>
              </a:spcBef>
            </a:pPr>
            <a:r>
              <a:rPr sz="1800" b="1" spc="-10" dirty="0">
                <a:latin typeface="游ゴシック"/>
                <a:cs typeface="游ゴシック"/>
              </a:rPr>
              <a:t>原⼦⼒関係企業</a:t>
            </a:r>
            <a:endParaRPr sz="1800">
              <a:latin typeface="游ゴシック"/>
              <a:cs typeface="游ゴシック"/>
            </a:endParaRPr>
          </a:p>
        </p:txBody>
      </p:sp>
      <p:sp>
        <p:nvSpPr>
          <p:cNvPr id="8" name="object 8"/>
          <p:cNvSpPr txBox="1"/>
          <p:nvPr/>
        </p:nvSpPr>
        <p:spPr>
          <a:xfrm>
            <a:off x="974499" y="4623264"/>
            <a:ext cx="1569720" cy="369570"/>
          </a:xfrm>
          <a:prstGeom prst="rect">
            <a:avLst/>
          </a:prstGeom>
          <a:solidFill>
            <a:srgbClr val="DAEEF3"/>
          </a:solidFill>
        </p:spPr>
        <p:txBody>
          <a:bodyPr vert="horz" wrap="square" lIns="0" tIns="33655" rIns="0" bIns="0" rtlCol="0">
            <a:spAutoFit/>
          </a:bodyPr>
          <a:lstStyle/>
          <a:p>
            <a:pPr marL="98425">
              <a:lnSpc>
                <a:spcPct val="100000"/>
              </a:lnSpc>
              <a:spcBef>
                <a:spcPts val="265"/>
              </a:spcBef>
            </a:pPr>
            <a:r>
              <a:rPr sz="1800" b="1" spc="-10" dirty="0">
                <a:latin typeface="游ゴシック"/>
                <a:cs typeface="游ゴシック"/>
              </a:rPr>
              <a:t>造船関係企業</a:t>
            </a:r>
            <a:endParaRPr sz="1800">
              <a:latin typeface="游ゴシック"/>
              <a:cs typeface="游ゴシック"/>
            </a:endParaRPr>
          </a:p>
        </p:txBody>
      </p:sp>
      <p:sp>
        <p:nvSpPr>
          <p:cNvPr id="9" name="object 9"/>
          <p:cNvSpPr txBox="1"/>
          <p:nvPr/>
        </p:nvSpPr>
        <p:spPr>
          <a:xfrm>
            <a:off x="6361793" y="1606561"/>
            <a:ext cx="2031364" cy="369570"/>
          </a:xfrm>
          <a:prstGeom prst="rect">
            <a:avLst/>
          </a:prstGeom>
          <a:solidFill>
            <a:srgbClr val="DAEEF3"/>
          </a:solidFill>
        </p:spPr>
        <p:txBody>
          <a:bodyPr vert="horz" wrap="square" lIns="0" tIns="36195" rIns="0" bIns="0" rtlCol="0">
            <a:spAutoFit/>
          </a:bodyPr>
          <a:lstStyle/>
          <a:p>
            <a:pPr marL="100965">
              <a:lnSpc>
                <a:spcPct val="100000"/>
              </a:lnSpc>
              <a:spcBef>
                <a:spcPts val="285"/>
              </a:spcBef>
            </a:pPr>
            <a:r>
              <a:rPr sz="1800" b="1" spc="-10" dirty="0">
                <a:latin typeface="游ゴシック"/>
                <a:cs typeface="游ゴシック"/>
              </a:rPr>
              <a:t>⼤学・研究機関他</a:t>
            </a:r>
            <a:endParaRPr sz="1800">
              <a:latin typeface="游ゴシック"/>
              <a:cs typeface="游ゴシック"/>
            </a:endParaRPr>
          </a:p>
        </p:txBody>
      </p:sp>
      <p:sp>
        <p:nvSpPr>
          <p:cNvPr id="10" name="object 10"/>
          <p:cNvSpPr txBox="1"/>
          <p:nvPr/>
        </p:nvSpPr>
        <p:spPr>
          <a:xfrm>
            <a:off x="9889780" y="5552299"/>
            <a:ext cx="821690" cy="315595"/>
          </a:xfrm>
          <a:prstGeom prst="rect">
            <a:avLst/>
          </a:prstGeom>
        </p:spPr>
        <p:txBody>
          <a:bodyPr vert="horz" wrap="square" lIns="0" tIns="12700" rIns="0" bIns="0" rtlCol="0">
            <a:spAutoFit/>
          </a:bodyPr>
          <a:lstStyle/>
          <a:p>
            <a:pPr marL="12700">
              <a:lnSpc>
                <a:spcPct val="100000"/>
              </a:lnSpc>
              <a:spcBef>
                <a:spcPts val="100"/>
              </a:spcBef>
            </a:pPr>
            <a:r>
              <a:rPr sz="1900" b="1" i="1" spc="-65" dirty="0">
                <a:solidFill>
                  <a:srgbClr val="BFBFBF"/>
                </a:solidFill>
                <a:latin typeface="游ゴシック"/>
                <a:cs typeface="游ゴシック"/>
              </a:rPr>
              <a:t>TEPCO</a:t>
            </a:r>
            <a:endParaRPr sz="1900">
              <a:latin typeface="游ゴシック"/>
              <a:cs typeface="游ゴシック"/>
            </a:endParaRPr>
          </a:p>
        </p:txBody>
      </p:sp>
      <p:sp>
        <p:nvSpPr>
          <p:cNvPr id="11" name="object 11"/>
          <p:cNvSpPr txBox="1"/>
          <p:nvPr/>
        </p:nvSpPr>
        <p:spPr>
          <a:xfrm>
            <a:off x="1254429" y="2144267"/>
            <a:ext cx="3948429" cy="2372360"/>
          </a:xfrm>
          <a:prstGeom prst="rect">
            <a:avLst/>
          </a:prstGeom>
        </p:spPr>
        <p:txBody>
          <a:bodyPr vert="horz" wrap="square" lIns="0" tIns="12700" rIns="0" bIns="0" rtlCol="0">
            <a:spAutoFit/>
          </a:bodyPr>
          <a:lstStyle/>
          <a:p>
            <a:pPr marL="191770" indent="-179070">
              <a:lnSpc>
                <a:spcPct val="100000"/>
              </a:lnSpc>
              <a:spcBef>
                <a:spcPts val="100"/>
              </a:spcBef>
              <a:buFont typeface="Arial"/>
              <a:buChar char="•"/>
              <a:tabLst>
                <a:tab pos="191770" algn="l"/>
              </a:tabLst>
            </a:pPr>
            <a:r>
              <a:rPr sz="1400" b="1" spc="-5" dirty="0">
                <a:latin typeface="游ゴシック"/>
                <a:cs typeface="游ゴシック"/>
              </a:rPr>
              <a:t>東芝エネルギーシステムズ</a:t>
            </a:r>
            <a:endParaRPr sz="1400">
              <a:latin typeface="游ゴシック"/>
              <a:cs typeface="游ゴシック"/>
            </a:endParaRPr>
          </a:p>
          <a:p>
            <a:pPr marL="191770" indent="-179070">
              <a:lnSpc>
                <a:spcPct val="100000"/>
              </a:lnSpc>
              <a:buFont typeface="Arial"/>
              <a:buChar char="•"/>
              <a:tabLst>
                <a:tab pos="191770" algn="l"/>
              </a:tabLst>
            </a:pPr>
            <a:r>
              <a:rPr sz="1400" b="1" dirty="0">
                <a:latin typeface="游ゴシック"/>
                <a:cs typeface="游ゴシック"/>
              </a:rPr>
              <a:t>⽇⽴</a:t>
            </a:r>
            <a:r>
              <a:rPr sz="1400" b="1" spc="-10" dirty="0">
                <a:latin typeface="游ゴシック"/>
                <a:cs typeface="游ゴシック"/>
              </a:rPr>
              <a:t>GE</a:t>
            </a:r>
            <a:r>
              <a:rPr sz="1400" b="1" spc="-5" dirty="0">
                <a:latin typeface="游ゴシック"/>
                <a:cs typeface="游ゴシック"/>
              </a:rPr>
              <a:t>ニュークリア・エナジー</a:t>
            </a:r>
            <a:endParaRPr sz="1400">
              <a:latin typeface="游ゴシック"/>
              <a:cs typeface="游ゴシック"/>
            </a:endParaRPr>
          </a:p>
          <a:p>
            <a:pPr marL="191770" indent="-179070">
              <a:lnSpc>
                <a:spcPts val="1645"/>
              </a:lnSpc>
              <a:spcBef>
                <a:spcPts val="20"/>
              </a:spcBef>
              <a:buFont typeface="Arial"/>
              <a:buChar char="•"/>
              <a:tabLst>
                <a:tab pos="191770" algn="l"/>
              </a:tabLst>
            </a:pPr>
            <a:r>
              <a:rPr sz="1400" b="1" spc="-10" dirty="0">
                <a:latin typeface="游ゴシック"/>
                <a:cs typeface="游ゴシック"/>
              </a:rPr>
              <a:t>三菱重⼯業</a:t>
            </a:r>
            <a:endParaRPr sz="1400">
              <a:latin typeface="游ゴシック"/>
              <a:cs typeface="游ゴシック"/>
            </a:endParaRPr>
          </a:p>
          <a:p>
            <a:pPr marL="191770" indent="-179070">
              <a:lnSpc>
                <a:spcPts val="1645"/>
              </a:lnSpc>
              <a:buFont typeface="Arial"/>
              <a:buChar char="•"/>
              <a:tabLst>
                <a:tab pos="191770" algn="l"/>
              </a:tabLst>
            </a:pPr>
            <a:r>
              <a:rPr sz="1400" b="1" spc="-15" dirty="0">
                <a:latin typeface="游ゴシック"/>
                <a:cs typeface="游ゴシック"/>
              </a:rPr>
              <a:t>三菱電機</a:t>
            </a:r>
            <a:endParaRPr sz="1400">
              <a:latin typeface="游ゴシック"/>
              <a:cs typeface="游ゴシック"/>
            </a:endParaRPr>
          </a:p>
          <a:p>
            <a:pPr marL="191770" indent="-179070">
              <a:lnSpc>
                <a:spcPct val="100000"/>
              </a:lnSpc>
              <a:spcBef>
                <a:spcPts val="25"/>
              </a:spcBef>
              <a:buFont typeface="Arial"/>
              <a:buChar char="•"/>
              <a:tabLst>
                <a:tab pos="191770" algn="l"/>
              </a:tabLst>
            </a:pPr>
            <a:r>
              <a:rPr sz="1400" b="1" spc="-25" dirty="0">
                <a:latin typeface="游ゴシック"/>
                <a:cs typeface="游ゴシック"/>
              </a:rPr>
              <a:t>IHI</a:t>
            </a:r>
            <a:endParaRPr sz="1400">
              <a:latin typeface="游ゴシック"/>
              <a:cs typeface="游ゴシック"/>
            </a:endParaRPr>
          </a:p>
          <a:p>
            <a:pPr marL="191770" indent="-179070">
              <a:lnSpc>
                <a:spcPct val="100000"/>
              </a:lnSpc>
              <a:spcBef>
                <a:spcPts val="25"/>
              </a:spcBef>
              <a:buFont typeface="Arial"/>
              <a:buChar char="•"/>
              <a:tabLst>
                <a:tab pos="191770" algn="l"/>
              </a:tabLst>
            </a:pPr>
            <a:r>
              <a:rPr sz="1400" b="1" spc="-10" dirty="0">
                <a:latin typeface="游ゴシック"/>
                <a:cs typeface="游ゴシック"/>
              </a:rPr>
              <a:t>⿅島建設、清⽔建設</a:t>
            </a:r>
            <a:endParaRPr sz="1400">
              <a:latin typeface="游ゴシック"/>
              <a:cs typeface="游ゴシック"/>
            </a:endParaRPr>
          </a:p>
          <a:p>
            <a:pPr marL="191770" indent="-179070">
              <a:lnSpc>
                <a:spcPct val="100000"/>
              </a:lnSpc>
              <a:buFont typeface="Arial"/>
              <a:buChar char="•"/>
              <a:tabLst>
                <a:tab pos="191770" algn="l"/>
              </a:tabLst>
            </a:pPr>
            <a:r>
              <a:rPr sz="1400" b="1" spc="-25" dirty="0">
                <a:latin typeface="游ゴシック"/>
                <a:cs typeface="游ゴシック"/>
              </a:rPr>
              <a:t>⽇揮</a:t>
            </a:r>
            <a:endParaRPr sz="1400">
              <a:latin typeface="游ゴシック"/>
              <a:cs typeface="游ゴシック"/>
            </a:endParaRPr>
          </a:p>
          <a:p>
            <a:pPr marL="191770" indent="-179070">
              <a:lnSpc>
                <a:spcPts val="1645"/>
              </a:lnSpc>
              <a:spcBef>
                <a:spcPts val="25"/>
              </a:spcBef>
              <a:buFont typeface="Arial"/>
              <a:buChar char="•"/>
              <a:tabLst>
                <a:tab pos="191770" algn="l"/>
              </a:tabLst>
            </a:pPr>
            <a:r>
              <a:rPr sz="1400" b="1" spc="-15" dirty="0">
                <a:latin typeface="游ゴシック"/>
                <a:cs typeface="游ゴシック"/>
              </a:rPr>
              <a:t>原燃輸送</a:t>
            </a:r>
            <a:endParaRPr sz="1400">
              <a:latin typeface="游ゴシック"/>
              <a:cs typeface="游ゴシック"/>
            </a:endParaRPr>
          </a:p>
          <a:p>
            <a:pPr marL="191770" indent="-179070">
              <a:lnSpc>
                <a:spcPts val="1645"/>
              </a:lnSpc>
              <a:buFont typeface="Arial"/>
              <a:buChar char="•"/>
              <a:tabLst>
                <a:tab pos="191770" algn="l"/>
              </a:tabLst>
            </a:pPr>
            <a:r>
              <a:rPr sz="1400" b="1" spc="-5" dirty="0">
                <a:latin typeface="游ゴシック"/>
                <a:cs typeface="游ゴシック"/>
              </a:rPr>
              <a:t>関⻄電⼒、中部電⼒、⽇本原⼦⼒発電</a:t>
            </a:r>
            <a:endParaRPr sz="1400">
              <a:latin typeface="游ゴシック"/>
              <a:cs typeface="游ゴシック"/>
            </a:endParaRPr>
          </a:p>
          <a:p>
            <a:pPr marL="191770" indent="-179070">
              <a:lnSpc>
                <a:spcPct val="100000"/>
              </a:lnSpc>
              <a:spcBef>
                <a:spcPts val="25"/>
              </a:spcBef>
              <a:buFont typeface="Arial"/>
              <a:buChar char="•"/>
              <a:tabLst>
                <a:tab pos="191770" algn="l"/>
              </a:tabLst>
            </a:pPr>
            <a:r>
              <a:rPr sz="1400" b="1" dirty="0">
                <a:latin typeface="游ゴシック"/>
                <a:cs typeface="游ゴシック"/>
              </a:rPr>
              <a:t>スタズビック・ジャパン、元</a:t>
            </a:r>
            <a:r>
              <a:rPr sz="1400" b="1" spc="-10" dirty="0">
                <a:latin typeface="游ゴシック"/>
                <a:cs typeface="游ゴシック"/>
              </a:rPr>
              <a:t>EDFジャパンの⽅</a:t>
            </a:r>
            <a:endParaRPr sz="1400">
              <a:latin typeface="游ゴシック"/>
              <a:cs typeface="游ゴシック"/>
            </a:endParaRPr>
          </a:p>
          <a:p>
            <a:pPr marL="191770" indent="-179070">
              <a:lnSpc>
                <a:spcPct val="100000"/>
              </a:lnSpc>
              <a:spcBef>
                <a:spcPts val="20"/>
              </a:spcBef>
              <a:buFont typeface="Arial"/>
              <a:buChar char="•"/>
              <a:tabLst>
                <a:tab pos="191770" algn="l"/>
              </a:tabLst>
            </a:pPr>
            <a:r>
              <a:rPr sz="1400" b="1" spc="-5" dirty="0">
                <a:latin typeface="游ゴシック"/>
                <a:cs typeface="游ゴシック"/>
              </a:rPr>
              <a:t>発電設備技術検査協会</a:t>
            </a:r>
            <a:endParaRPr sz="1400">
              <a:latin typeface="游ゴシック"/>
              <a:cs typeface="游ゴシック"/>
            </a:endParaRPr>
          </a:p>
        </p:txBody>
      </p:sp>
      <p:sp>
        <p:nvSpPr>
          <p:cNvPr id="12" name="object 12"/>
          <p:cNvSpPr txBox="1"/>
          <p:nvPr/>
        </p:nvSpPr>
        <p:spPr>
          <a:xfrm>
            <a:off x="6727039" y="1952244"/>
            <a:ext cx="2338705" cy="3006725"/>
          </a:xfrm>
          <a:prstGeom prst="rect">
            <a:avLst/>
          </a:prstGeom>
        </p:spPr>
        <p:txBody>
          <a:bodyPr vert="horz" wrap="square" lIns="0" tIns="12700" rIns="0" bIns="0" rtlCol="0">
            <a:spAutoFit/>
          </a:bodyPr>
          <a:lstStyle/>
          <a:p>
            <a:pPr marL="191770" indent="-179070">
              <a:lnSpc>
                <a:spcPct val="100000"/>
              </a:lnSpc>
              <a:spcBef>
                <a:spcPts val="100"/>
              </a:spcBef>
              <a:buFont typeface="Arial"/>
              <a:buChar char="•"/>
              <a:tabLst>
                <a:tab pos="191770" algn="l"/>
              </a:tabLst>
            </a:pPr>
            <a:r>
              <a:rPr sz="1400" b="1" spc="-10" dirty="0">
                <a:latin typeface="游ゴシック"/>
                <a:cs typeface="游ゴシック"/>
              </a:rPr>
              <a:t>JAEA、電⼒中央研究所</a:t>
            </a:r>
            <a:endParaRPr sz="1400">
              <a:latin typeface="游ゴシック"/>
              <a:cs typeface="游ゴシック"/>
            </a:endParaRPr>
          </a:p>
          <a:p>
            <a:pPr marL="191770" indent="-179070">
              <a:lnSpc>
                <a:spcPct val="100000"/>
              </a:lnSpc>
              <a:spcBef>
                <a:spcPts val="25"/>
              </a:spcBef>
              <a:buFont typeface="Arial"/>
              <a:buChar char="•"/>
              <a:tabLst>
                <a:tab pos="191770" algn="l"/>
              </a:tabLst>
            </a:pPr>
            <a:r>
              <a:rPr sz="1400" b="1" spc="-5" dirty="0">
                <a:latin typeface="游ゴシック"/>
                <a:cs typeface="游ゴシック"/>
              </a:rPr>
              <a:t>エネルギー総合⼯学研究所</a:t>
            </a:r>
            <a:endParaRPr sz="1400">
              <a:latin typeface="游ゴシック"/>
              <a:cs typeface="游ゴシック"/>
            </a:endParaRPr>
          </a:p>
          <a:p>
            <a:pPr marL="191770" indent="-179070">
              <a:lnSpc>
                <a:spcPts val="1645"/>
              </a:lnSpc>
              <a:buFont typeface="Arial"/>
              <a:buChar char="•"/>
              <a:tabLst>
                <a:tab pos="191770" algn="l"/>
              </a:tabLst>
            </a:pPr>
            <a:r>
              <a:rPr sz="1400" b="1" spc="-10" dirty="0">
                <a:latin typeface="游ゴシック"/>
                <a:cs typeface="游ゴシック"/>
              </a:rPr>
              <a:t>東京海洋⼤学</a:t>
            </a:r>
            <a:endParaRPr sz="1400">
              <a:latin typeface="游ゴシック"/>
              <a:cs typeface="游ゴシック"/>
            </a:endParaRPr>
          </a:p>
          <a:p>
            <a:pPr marL="191770" indent="-179070">
              <a:lnSpc>
                <a:spcPts val="1645"/>
              </a:lnSpc>
              <a:buFont typeface="Arial"/>
              <a:buChar char="•"/>
              <a:tabLst>
                <a:tab pos="191770" algn="l"/>
              </a:tabLst>
            </a:pPr>
            <a:r>
              <a:rPr sz="1400" b="1" spc="-10" dirty="0">
                <a:latin typeface="游ゴシック"/>
                <a:cs typeface="游ゴシック"/>
              </a:rPr>
              <a:t>早稲⽥⼤学</a:t>
            </a:r>
            <a:endParaRPr sz="1400">
              <a:latin typeface="游ゴシック"/>
              <a:cs typeface="游ゴシック"/>
            </a:endParaRPr>
          </a:p>
          <a:p>
            <a:pPr marL="191770" indent="-179070">
              <a:lnSpc>
                <a:spcPct val="100000"/>
              </a:lnSpc>
              <a:spcBef>
                <a:spcPts val="20"/>
              </a:spcBef>
              <a:buFont typeface="Arial"/>
              <a:buChar char="•"/>
              <a:tabLst>
                <a:tab pos="191770" algn="l"/>
              </a:tabLst>
            </a:pPr>
            <a:r>
              <a:rPr sz="1400" b="1" spc="-15" dirty="0">
                <a:latin typeface="游ゴシック"/>
                <a:cs typeface="游ゴシック"/>
              </a:rPr>
              <a:t>東京⼤学</a:t>
            </a:r>
            <a:endParaRPr sz="1400">
              <a:latin typeface="游ゴシック"/>
              <a:cs typeface="游ゴシック"/>
            </a:endParaRPr>
          </a:p>
          <a:p>
            <a:pPr marL="191770" indent="-179070">
              <a:lnSpc>
                <a:spcPct val="100000"/>
              </a:lnSpc>
              <a:spcBef>
                <a:spcPts val="25"/>
              </a:spcBef>
              <a:buFont typeface="Arial"/>
              <a:buChar char="•"/>
              <a:tabLst>
                <a:tab pos="191770" algn="l"/>
              </a:tabLst>
            </a:pPr>
            <a:r>
              <a:rPr sz="1400" b="1" spc="-10" dirty="0">
                <a:latin typeface="游ゴシック"/>
                <a:cs typeface="游ゴシック"/>
              </a:rPr>
              <a:t>東京⼯業⼤学</a:t>
            </a:r>
            <a:endParaRPr sz="1400">
              <a:latin typeface="游ゴシック"/>
              <a:cs typeface="游ゴシック"/>
            </a:endParaRPr>
          </a:p>
          <a:p>
            <a:pPr marL="191770" indent="-179070">
              <a:lnSpc>
                <a:spcPct val="100000"/>
              </a:lnSpc>
              <a:spcBef>
                <a:spcPts val="25"/>
              </a:spcBef>
              <a:buFont typeface="Arial"/>
              <a:buChar char="•"/>
              <a:tabLst>
                <a:tab pos="191770" algn="l"/>
              </a:tabLst>
            </a:pPr>
            <a:r>
              <a:rPr sz="1400" b="1" spc="-15" dirty="0">
                <a:latin typeface="游ゴシック"/>
                <a:cs typeface="游ゴシック"/>
              </a:rPr>
              <a:t>京都⼤学</a:t>
            </a:r>
            <a:endParaRPr sz="1400">
              <a:latin typeface="游ゴシック"/>
              <a:cs typeface="游ゴシック"/>
            </a:endParaRPr>
          </a:p>
          <a:p>
            <a:pPr marL="191770" indent="-179070">
              <a:lnSpc>
                <a:spcPts val="1645"/>
              </a:lnSpc>
              <a:buFont typeface="Arial"/>
              <a:buChar char="•"/>
              <a:tabLst>
                <a:tab pos="191770" algn="l"/>
              </a:tabLst>
            </a:pPr>
            <a:r>
              <a:rPr sz="1400" b="1" spc="-10" dirty="0">
                <a:latin typeface="游ゴシック"/>
                <a:cs typeface="游ゴシック"/>
              </a:rPr>
              <a:t>名古屋⼤学</a:t>
            </a:r>
            <a:endParaRPr sz="1400">
              <a:latin typeface="游ゴシック"/>
              <a:cs typeface="游ゴシック"/>
            </a:endParaRPr>
          </a:p>
          <a:p>
            <a:pPr marL="191770" indent="-179070">
              <a:lnSpc>
                <a:spcPts val="1645"/>
              </a:lnSpc>
              <a:buFont typeface="Arial"/>
              <a:buChar char="•"/>
              <a:tabLst>
                <a:tab pos="191770" algn="l"/>
              </a:tabLst>
            </a:pPr>
            <a:r>
              <a:rPr sz="1400" b="1" spc="-10" dirty="0">
                <a:latin typeface="游ゴシック"/>
                <a:cs typeface="游ゴシック"/>
              </a:rPr>
              <a:t>⻑岡技科⼤</a:t>
            </a:r>
            <a:endParaRPr sz="1400">
              <a:latin typeface="游ゴシック"/>
              <a:cs typeface="游ゴシック"/>
            </a:endParaRPr>
          </a:p>
          <a:p>
            <a:pPr marL="191770" indent="-179070">
              <a:lnSpc>
                <a:spcPct val="100000"/>
              </a:lnSpc>
              <a:spcBef>
                <a:spcPts val="25"/>
              </a:spcBef>
              <a:buFont typeface="Arial"/>
              <a:buChar char="•"/>
              <a:tabLst>
                <a:tab pos="191770" algn="l"/>
              </a:tabLst>
            </a:pPr>
            <a:r>
              <a:rPr sz="1400" b="1" spc="-10" dirty="0">
                <a:latin typeface="游ゴシック"/>
                <a:cs typeface="游ゴシック"/>
              </a:rPr>
              <a:t>イリノイ⼤学</a:t>
            </a:r>
            <a:endParaRPr sz="1400">
              <a:latin typeface="游ゴシック"/>
              <a:cs typeface="游ゴシック"/>
            </a:endParaRPr>
          </a:p>
          <a:p>
            <a:pPr marL="191770" indent="-179070">
              <a:lnSpc>
                <a:spcPct val="100000"/>
              </a:lnSpc>
              <a:spcBef>
                <a:spcPts val="25"/>
              </a:spcBef>
              <a:buFont typeface="Arial"/>
              <a:buChar char="•"/>
              <a:tabLst>
                <a:tab pos="191770" algn="l"/>
              </a:tabLst>
            </a:pPr>
            <a:r>
              <a:rPr sz="1400" b="1" spc="-10" dirty="0">
                <a:latin typeface="游ゴシック"/>
                <a:cs typeface="游ゴシック"/>
              </a:rPr>
              <a:t>⽇本原⼦⼒産業協会</a:t>
            </a:r>
            <a:endParaRPr sz="1400">
              <a:latin typeface="游ゴシック"/>
              <a:cs typeface="游ゴシック"/>
            </a:endParaRPr>
          </a:p>
          <a:p>
            <a:pPr marL="191770" indent="-179070">
              <a:lnSpc>
                <a:spcPct val="100000"/>
              </a:lnSpc>
              <a:spcBef>
                <a:spcPts val="20"/>
              </a:spcBef>
              <a:buFont typeface="Arial"/>
              <a:buChar char="•"/>
              <a:tabLst>
                <a:tab pos="191770" algn="l"/>
              </a:tabLst>
            </a:pPr>
            <a:r>
              <a:rPr sz="1400" b="1" spc="-10" dirty="0">
                <a:latin typeface="游ゴシック"/>
                <a:cs typeface="游ゴシック"/>
              </a:rPr>
              <a:t>三菱総合研究所</a:t>
            </a:r>
            <a:endParaRPr sz="1400">
              <a:latin typeface="游ゴシック"/>
              <a:cs typeface="游ゴシック"/>
            </a:endParaRPr>
          </a:p>
          <a:p>
            <a:pPr marL="191770" indent="-179070">
              <a:lnSpc>
                <a:spcPts val="1645"/>
              </a:lnSpc>
              <a:buFont typeface="Arial"/>
              <a:buChar char="•"/>
              <a:tabLst>
                <a:tab pos="191770" algn="l"/>
              </a:tabLst>
            </a:pPr>
            <a:r>
              <a:rPr sz="1400" b="1" spc="-15" dirty="0">
                <a:latin typeface="游ゴシック"/>
                <a:cs typeface="游ゴシック"/>
              </a:rPr>
              <a:t>⽇本電気</a:t>
            </a:r>
            <a:endParaRPr sz="1400">
              <a:latin typeface="游ゴシック"/>
              <a:cs typeface="游ゴシック"/>
            </a:endParaRPr>
          </a:p>
          <a:p>
            <a:pPr marL="191770" indent="-179070">
              <a:lnSpc>
                <a:spcPts val="1645"/>
              </a:lnSpc>
              <a:buFont typeface="Arial"/>
              <a:buChar char="•"/>
              <a:tabLst>
                <a:tab pos="191770" algn="l"/>
              </a:tabLst>
            </a:pPr>
            <a:r>
              <a:rPr sz="1400" b="1" spc="-10" dirty="0">
                <a:latin typeface="游ゴシック"/>
                <a:cs typeface="游ゴシック"/>
              </a:rPr>
              <a:t>⽇本保全学会</a:t>
            </a:r>
            <a:endParaRPr sz="1400">
              <a:latin typeface="游ゴシック"/>
              <a:cs typeface="游ゴシック"/>
            </a:endParaRPr>
          </a:p>
        </p:txBody>
      </p:sp>
      <p:sp>
        <p:nvSpPr>
          <p:cNvPr id="13" name="object 13"/>
          <p:cNvSpPr txBox="1"/>
          <p:nvPr/>
        </p:nvSpPr>
        <p:spPr>
          <a:xfrm>
            <a:off x="1185472" y="5033772"/>
            <a:ext cx="3464560" cy="1089660"/>
          </a:xfrm>
          <a:prstGeom prst="rect">
            <a:avLst/>
          </a:prstGeom>
        </p:spPr>
        <p:txBody>
          <a:bodyPr vert="horz" wrap="square" lIns="0" tIns="12700" rIns="0" bIns="0" rtlCol="0">
            <a:spAutoFit/>
          </a:bodyPr>
          <a:lstStyle/>
          <a:p>
            <a:pPr marL="191770" indent="-179070">
              <a:lnSpc>
                <a:spcPct val="100000"/>
              </a:lnSpc>
              <a:spcBef>
                <a:spcPts val="100"/>
              </a:spcBef>
              <a:buFont typeface="Arial"/>
              <a:buChar char="•"/>
              <a:tabLst>
                <a:tab pos="191770" algn="l"/>
              </a:tabLst>
            </a:pPr>
            <a:r>
              <a:rPr sz="1400" b="1" spc="-15" dirty="0">
                <a:latin typeface="游ゴシック"/>
                <a:cs typeface="游ゴシック"/>
              </a:rPr>
              <a:t>三菱造船</a:t>
            </a:r>
            <a:endParaRPr sz="1400">
              <a:latin typeface="游ゴシック"/>
              <a:cs typeface="游ゴシック"/>
            </a:endParaRPr>
          </a:p>
          <a:p>
            <a:pPr marL="191770" indent="-179070">
              <a:lnSpc>
                <a:spcPts val="1645"/>
              </a:lnSpc>
              <a:spcBef>
                <a:spcPts val="25"/>
              </a:spcBef>
              <a:buFont typeface="Arial"/>
              <a:buChar char="•"/>
              <a:tabLst>
                <a:tab pos="191770" algn="l"/>
              </a:tabLst>
            </a:pPr>
            <a:r>
              <a:rPr sz="1400" b="1" dirty="0">
                <a:latin typeface="游ゴシック"/>
                <a:cs typeface="游ゴシック"/>
              </a:rPr>
              <a:t>⽇揮</a:t>
            </a:r>
            <a:r>
              <a:rPr sz="1400" dirty="0">
                <a:latin typeface="游ゴシック"/>
                <a:cs typeface="游ゴシック"/>
              </a:rPr>
              <a:t>（海洋事業関係者も参加頂ている</a:t>
            </a:r>
            <a:r>
              <a:rPr sz="1400" spc="-50" dirty="0">
                <a:latin typeface="游ゴシック"/>
                <a:cs typeface="游ゴシック"/>
              </a:rPr>
              <a:t>）</a:t>
            </a:r>
            <a:endParaRPr sz="1400">
              <a:latin typeface="游ゴシック"/>
              <a:cs typeface="游ゴシック"/>
            </a:endParaRPr>
          </a:p>
          <a:p>
            <a:pPr marL="191770" indent="-179070">
              <a:lnSpc>
                <a:spcPts val="1645"/>
              </a:lnSpc>
              <a:buFont typeface="Arial"/>
              <a:buChar char="•"/>
              <a:tabLst>
                <a:tab pos="191770" algn="l"/>
              </a:tabLst>
            </a:pPr>
            <a:r>
              <a:rPr sz="1400" b="1" dirty="0">
                <a:latin typeface="游ゴシック"/>
                <a:cs typeface="游ゴシック"/>
              </a:rPr>
              <a:t>清⽔建設</a:t>
            </a:r>
            <a:r>
              <a:rPr sz="1400" dirty="0">
                <a:latin typeface="游ゴシック"/>
                <a:cs typeface="游ゴシック"/>
              </a:rPr>
              <a:t>（同上</a:t>
            </a:r>
            <a:r>
              <a:rPr sz="1400" spc="-50" dirty="0">
                <a:latin typeface="游ゴシック"/>
                <a:cs typeface="游ゴシック"/>
              </a:rPr>
              <a:t>）</a:t>
            </a:r>
            <a:endParaRPr sz="1400">
              <a:latin typeface="游ゴシック"/>
              <a:cs typeface="游ゴシック"/>
            </a:endParaRPr>
          </a:p>
          <a:p>
            <a:pPr marL="191770" indent="-179070">
              <a:lnSpc>
                <a:spcPct val="100000"/>
              </a:lnSpc>
              <a:buFont typeface="Arial"/>
              <a:buChar char="•"/>
              <a:tabLst>
                <a:tab pos="191770" algn="l"/>
              </a:tabLst>
            </a:pPr>
            <a:r>
              <a:rPr sz="1400" b="1" spc="-5" dirty="0">
                <a:latin typeface="游ゴシック"/>
                <a:cs typeface="游ゴシック"/>
              </a:rPr>
              <a:t>ジャパンマリンユナイテッド</a:t>
            </a:r>
            <a:endParaRPr sz="1400">
              <a:latin typeface="游ゴシック"/>
              <a:cs typeface="游ゴシック"/>
            </a:endParaRPr>
          </a:p>
          <a:p>
            <a:pPr marL="191770">
              <a:lnSpc>
                <a:spcPct val="100000"/>
              </a:lnSpc>
              <a:spcBef>
                <a:spcPts val="20"/>
              </a:spcBef>
            </a:pPr>
            <a:r>
              <a:rPr sz="1400" spc="-10" dirty="0">
                <a:latin typeface="游ゴシック"/>
                <a:cs typeface="游ゴシック"/>
              </a:rPr>
              <a:t>（IHI</a:t>
            </a:r>
            <a:r>
              <a:rPr sz="1400" dirty="0">
                <a:latin typeface="游ゴシック"/>
                <a:cs typeface="游ゴシック"/>
              </a:rPr>
              <a:t>のサポートとして参加頂いている</a:t>
            </a:r>
            <a:r>
              <a:rPr sz="1400" spc="-50" dirty="0">
                <a:latin typeface="游ゴシック"/>
                <a:cs typeface="游ゴシック"/>
              </a:rPr>
              <a:t>）</a:t>
            </a:r>
            <a:endParaRPr sz="1400">
              <a:latin typeface="游ゴシック"/>
              <a:cs typeface="游ゴシック"/>
            </a:endParaRPr>
          </a:p>
        </p:txBody>
      </p:sp>
      <p:sp>
        <p:nvSpPr>
          <p:cNvPr id="14" name="object 14"/>
          <p:cNvSpPr txBox="1"/>
          <p:nvPr/>
        </p:nvSpPr>
        <p:spPr>
          <a:xfrm>
            <a:off x="6727037" y="5335523"/>
            <a:ext cx="2694305" cy="1089660"/>
          </a:xfrm>
          <a:prstGeom prst="rect">
            <a:avLst/>
          </a:prstGeom>
        </p:spPr>
        <p:txBody>
          <a:bodyPr vert="horz" wrap="square" lIns="0" tIns="12700" rIns="0" bIns="0" rtlCol="0">
            <a:spAutoFit/>
          </a:bodyPr>
          <a:lstStyle/>
          <a:p>
            <a:pPr marL="191770" indent="-179070">
              <a:lnSpc>
                <a:spcPct val="100000"/>
              </a:lnSpc>
              <a:spcBef>
                <a:spcPts val="100"/>
              </a:spcBef>
              <a:buFont typeface="Arial"/>
              <a:buChar char="•"/>
              <a:tabLst>
                <a:tab pos="191770" algn="l"/>
              </a:tabLst>
            </a:pPr>
            <a:r>
              <a:rPr sz="1400" b="1" spc="-5" dirty="0">
                <a:latin typeface="游ゴシック"/>
                <a:cs typeface="游ゴシック"/>
              </a:rPr>
              <a:t>東京電⼒ホールディングス</a:t>
            </a:r>
            <a:endParaRPr sz="1400">
              <a:latin typeface="游ゴシック"/>
              <a:cs typeface="游ゴシック"/>
            </a:endParaRPr>
          </a:p>
          <a:p>
            <a:pPr marL="191770" indent="-179070">
              <a:lnSpc>
                <a:spcPct val="100000"/>
              </a:lnSpc>
              <a:spcBef>
                <a:spcPts val="25"/>
              </a:spcBef>
              <a:buFont typeface="Arial"/>
              <a:buChar char="•"/>
              <a:tabLst>
                <a:tab pos="191770" algn="l"/>
              </a:tabLst>
            </a:pPr>
            <a:r>
              <a:rPr sz="1400" b="1" spc="-10" dirty="0">
                <a:latin typeface="游ゴシック"/>
                <a:cs typeface="游ゴシック"/>
              </a:rPr>
              <a:t>テプコシステムズ</a:t>
            </a:r>
            <a:endParaRPr sz="1400">
              <a:latin typeface="游ゴシック"/>
              <a:cs typeface="游ゴシック"/>
            </a:endParaRPr>
          </a:p>
          <a:p>
            <a:pPr marL="191770" indent="-179070">
              <a:lnSpc>
                <a:spcPts val="1630"/>
              </a:lnSpc>
              <a:spcBef>
                <a:spcPts val="20"/>
              </a:spcBef>
              <a:buFont typeface="Arial"/>
              <a:buChar char="•"/>
              <a:tabLst>
                <a:tab pos="191770" algn="l"/>
              </a:tabLst>
            </a:pPr>
            <a:r>
              <a:rPr sz="1400" b="1" spc="-10" dirty="0">
                <a:latin typeface="游ゴシック"/>
                <a:cs typeface="游ゴシック"/>
              </a:rPr>
              <a:t>東京エネシス</a:t>
            </a:r>
            <a:endParaRPr sz="1400">
              <a:latin typeface="游ゴシック"/>
              <a:cs typeface="游ゴシック"/>
            </a:endParaRPr>
          </a:p>
          <a:p>
            <a:pPr marL="191770" indent="-179070">
              <a:lnSpc>
                <a:spcPts val="1630"/>
              </a:lnSpc>
              <a:buFont typeface="Arial"/>
              <a:buChar char="•"/>
              <a:tabLst>
                <a:tab pos="191770" algn="l"/>
              </a:tabLst>
            </a:pPr>
            <a:r>
              <a:rPr sz="1400" b="1" spc="-5" dirty="0">
                <a:latin typeface="游ゴシック"/>
                <a:cs typeface="游ゴシック"/>
              </a:rPr>
              <a:t>東京パワーテクノロジー</a:t>
            </a:r>
            <a:endParaRPr sz="1400">
              <a:latin typeface="游ゴシック"/>
              <a:cs typeface="游ゴシック"/>
            </a:endParaRPr>
          </a:p>
          <a:p>
            <a:pPr marL="191770" indent="-179070">
              <a:lnSpc>
                <a:spcPct val="100000"/>
              </a:lnSpc>
              <a:spcBef>
                <a:spcPts val="25"/>
              </a:spcBef>
              <a:buFont typeface="Arial"/>
              <a:buChar char="•"/>
              <a:tabLst>
                <a:tab pos="191770" algn="l"/>
              </a:tabLst>
            </a:pPr>
            <a:r>
              <a:rPr sz="1400" b="1" spc="-10" dirty="0">
                <a:latin typeface="游ゴシック"/>
                <a:cs typeface="游ゴシック"/>
              </a:rPr>
              <a:t>KK6</a:t>
            </a:r>
            <a:r>
              <a:rPr sz="1400" b="1" spc="-5" dirty="0">
                <a:latin typeface="游ゴシック"/>
                <a:cs typeface="游ゴシック"/>
              </a:rPr>
              <a:t>安全対策共同事業株式会社</a:t>
            </a:r>
            <a:endParaRPr sz="1400">
              <a:latin typeface="游ゴシック"/>
              <a:cs typeface="游ゴシック"/>
            </a:endParaRPr>
          </a:p>
        </p:txBody>
      </p:sp>
      <p:grpSp>
        <p:nvGrpSpPr>
          <p:cNvPr id="15" name="object 15"/>
          <p:cNvGrpSpPr/>
          <p:nvPr/>
        </p:nvGrpSpPr>
        <p:grpSpPr>
          <a:xfrm>
            <a:off x="4235667" y="2734182"/>
            <a:ext cx="863600" cy="815975"/>
            <a:chOff x="4235667" y="2734182"/>
            <a:chExt cx="863600" cy="815975"/>
          </a:xfrm>
        </p:grpSpPr>
        <p:sp>
          <p:nvSpPr>
            <p:cNvPr id="16" name="object 16"/>
            <p:cNvSpPr/>
            <p:nvPr/>
          </p:nvSpPr>
          <p:spPr>
            <a:xfrm>
              <a:off x="4235667" y="2734182"/>
              <a:ext cx="863600" cy="815975"/>
            </a:xfrm>
            <a:custGeom>
              <a:avLst/>
              <a:gdLst/>
              <a:ahLst/>
              <a:cxnLst/>
              <a:rect l="l" t="t" r="r" b="b"/>
              <a:pathLst>
                <a:path w="863600" h="815975">
                  <a:moveTo>
                    <a:pt x="699573" y="0"/>
                  </a:moveTo>
                  <a:lnTo>
                    <a:pt x="164130" y="0"/>
                  </a:lnTo>
                  <a:lnTo>
                    <a:pt x="161926" y="60446"/>
                  </a:lnTo>
                  <a:lnTo>
                    <a:pt x="157336" y="116349"/>
                  </a:lnTo>
                  <a:lnTo>
                    <a:pt x="151917" y="171344"/>
                  </a:lnTo>
                  <a:lnTo>
                    <a:pt x="145688" y="225378"/>
                  </a:lnTo>
                  <a:lnTo>
                    <a:pt x="138668" y="278397"/>
                  </a:lnTo>
                  <a:lnTo>
                    <a:pt x="130877" y="330349"/>
                  </a:lnTo>
                  <a:lnTo>
                    <a:pt x="122334" y="381180"/>
                  </a:lnTo>
                  <a:lnTo>
                    <a:pt x="113059" y="430836"/>
                  </a:lnTo>
                  <a:lnTo>
                    <a:pt x="103069" y="479265"/>
                  </a:lnTo>
                  <a:lnTo>
                    <a:pt x="92386" y="526414"/>
                  </a:lnTo>
                  <a:lnTo>
                    <a:pt x="81027" y="572228"/>
                  </a:lnTo>
                  <a:lnTo>
                    <a:pt x="69013" y="616655"/>
                  </a:lnTo>
                  <a:lnTo>
                    <a:pt x="56362" y="659641"/>
                  </a:lnTo>
                  <a:lnTo>
                    <a:pt x="43093" y="701133"/>
                  </a:lnTo>
                  <a:lnTo>
                    <a:pt x="29227" y="741079"/>
                  </a:lnTo>
                  <a:lnTo>
                    <a:pt x="0" y="807765"/>
                  </a:lnTo>
                  <a:lnTo>
                    <a:pt x="0" y="815975"/>
                  </a:lnTo>
                  <a:lnTo>
                    <a:pt x="863600" y="815975"/>
                  </a:lnTo>
                  <a:lnTo>
                    <a:pt x="863600" y="807528"/>
                  </a:lnTo>
                  <a:lnTo>
                    <a:pt x="834476" y="741079"/>
                  </a:lnTo>
                  <a:lnTo>
                    <a:pt x="820610" y="701133"/>
                  </a:lnTo>
                  <a:lnTo>
                    <a:pt x="807341" y="659641"/>
                  </a:lnTo>
                  <a:lnTo>
                    <a:pt x="794690" y="616655"/>
                  </a:lnTo>
                  <a:lnTo>
                    <a:pt x="782676" y="572228"/>
                  </a:lnTo>
                  <a:lnTo>
                    <a:pt x="771317" y="526414"/>
                  </a:lnTo>
                  <a:lnTo>
                    <a:pt x="760633" y="479265"/>
                  </a:lnTo>
                  <a:lnTo>
                    <a:pt x="750644" y="430836"/>
                  </a:lnTo>
                  <a:lnTo>
                    <a:pt x="741368" y="381180"/>
                  </a:lnTo>
                  <a:lnTo>
                    <a:pt x="732825" y="330349"/>
                  </a:lnTo>
                  <a:lnTo>
                    <a:pt x="725034" y="278397"/>
                  </a:lnTo>
                  <a:lnTo>
                    <a:pt x="718014" y="225378"/>
                  </a:lnTo>
                  <a:lnTo>
                    <a:pt x="711785" y="171344"/>
                  </a:lnTo>
                  <a:lnTo>
                    <a:pt x="706366" y="116349"/>
                  </a:lnTo>
                  <a:lnTo>
                    <a:pt x="701776" y="60446"/>
                  </a:lnTo>
                  <a:lnTo>
                    <a:pt x="699573" y="0"/>
                  </a:lnTo>
                  <a:close/>
                </a:path>
              </a:pathLst>
            </a:custGeom>
            <a:solidFill>
              <a:srgbClr val="BFBFBF"/>
            </a:solidFill>
          </p:spPr>
          <p:txBody>
            <a:bodyPr wrap="square" lIns="0" tIns="0" rIns="0" bIns="0" rtlCol="0"/>
            <a:lstStyle/>
            <a:p>
              <a:endParaRPr/>
            </a:p>
          </p:txBody>
        </p:sp>
        <p:pic>
          <p:nvPicPr>
            <p:cNvPr id="17" name="object 17"/>
            <p:cNvPicPr/>
            <p:nvPr/>
          </p:nvPicPr>
          <p:blipFill>
            <a:blip r:embed="rId5" cstate="print"/>
            <a:stretch>
              <a:fillRect/>
            </a:stretch>
          </p:blipFill>
          <p:spPr>
            <a:xfrm>
              <a:off x="4487467" y="2962123"/>
              <a:ext cx="359999" cy="360091"/>
            </a:xfrm>
            <a:prstGeom prst="rect">
              <a:avLst/>
            </a:prstGeom>
          </p:spPr>
        </p:pic>
        <p:sp>
          <p:nvSpPr>
            <p:cNvPr id="18" name="object 18"/>
            <p:cNvSpPr/>
            <p:nvPr/>
          </p:nvSpPr>
          <p:spPr>
            <a:xfrm>
              <a:off x="4365842" y="2764345"/>
              <a:ext cx="603250" cy="17780"/>
            </a:xfrm>
            <a:custGeom>
              <a:avLst/>
              <a:gdLst/>
              <a:ahLst/>
              <a:cxnLst/>
              <a:rect l="l" t="t" r="r" b="b"/>
              <a:pathLst>
                <a:path w="603250" h="17780">
                  <a:moveTo>
                    <a:pt x="603250" y="0"/>
                  </a:moveTo>
                  <a:lnTo>
                    <a:pt x="0" y="0"/>
                  </a:lnTo>
                  <a:lnTo>
                    <a:pt x="0" y="17462"/>
                  </a:lnTo>
                  <a:lnTo>
                    <a:pt x="603250" y="17462"/>
                  </a:lnTo>
                  <a:lnTo>
                    <a:pt x="603250" y="0"/>
                  </a:lnTo>
                  <a:close/>
                </a:path>
              </a:pathLst>
            </a:custGeom>
            <a:solidFill>
              <a:srgbClr val="FFFFFF"/>
            </a:solidFill>
          </p:spPr>
          <p:txBody>
            <a:bodyPr wrap="square" lIns="0" tIns="0" rIns="0" bIns="0" rtlCol="0"/>
            <a:lstStyle/>
            <a:p>
              <a:endParaRPr/>
            </a:p>
          </p:txBody>
        </p:sp>
      </p:grpSp>
      <p:sp>
        <p:nvSpPr>
          <p:cNvPr id="19" name="object 19"/>
          <p:cNvSpPr txBox="1"/>
          <p:nvPr/>
        </p:nvSpPr>
        <p:spPr>
          <a:xfrm>
            <a:off x="225630" y="669701"/>
            <a:ext cx="11875770" cy="862330"/>
          </a:xfrm>
          <a:prstGeom prst="rect">
            <a:avLst/>
          </a:prstGeom>
          <a:ln w="9525">
            <a:solidFill>
              <a:srgbClr val="40458C"/>
            </a:solidFill>
          </a:ln>
        </p:spPr>
        <p:txBody>
          <a:bodyPr vert="horz" wrap="square" lIns="0" tIns="20955" rIns="0" bIns="0" rtlCol="0">
            <a:spAutoFit/>
          </a:bodyPr>
          <a:lstStyle/>
          <a:p>
            <a:pPr marL="433705" indent="-342900">
              <a:lnSpc>
                <a:spcPct val="100000"/>
              </a:lnSpc>
              <a:spcBef>
                <a:spcPts val="165"/>
              </a:spcBef>
              <a:buClr>
                <a:srgbClr val="A6A6A6"/>
              </a:buClr>
              <a:buFont typeface="Wingdings"/>
              <a:buChar char=""/>
              <a:tabLst>
                <a:tab pos="433705" algn="l"/>
              </a:tabLst>
            </a:pPr>
            <a:r>
              <a:rPr sz="2000" spc="-5" dirty="0">
                <a:latin typeface="游ゴシック"/>
                <a:cs typeface="游ゴシック"/>
              </a:rPr>
              <a:t>電⼒、原⼦炉メーカー、ゼネコン、造船会社、⼤学等が参加</a:t>
            </a:r>
            <a:endParaRPr sz="2000" dirty="0">
              <a:latin typeface="游ゴシック"/>
              <a:cs typeface="游ゴシック"/>
            </a:endParaRPr>
          </a:p>
          <a:p>
            <a:pPr marL="433705" indent="-342900">
              <a:lnSpc>
                <a:spcPct val="100000"/>
              </a:lnSpc>
              <a:spcBef>
                <a:spcPts val="600"/>
              </a:spcBef>
              <a:buClr>
                <a:srgbClr val="A6A6A6"/>
              </a:buClr>
              <a:buFont typeface="Wingdings"/>
              <a:buChar char=""/>
              <a:tabLst>
                <a:tab pos="433705" algn="l"/>
              </a:tabLst>
            </a:pPr>
            <a:r>
              <a:rPr sz="2000" spc="-5" dirty="0">
                <a:latin typeface="游ゴシック"/>
                <a:cs typeface="游ゴシック"/>
              </a:rPr>
              <a:t>主に課題の抽出作業を実施したが、解決困難な課題は⾒つからず、逆に多くの利点が確認された</a:t>
            </a:r>
            <a:endParaRPr sz="2000" dirty="0">
              <a:latin typeface="游ゴシック"/>
              <a:cs typeface="游ゴシック"/>
            </a:endParaRPr>
          </a:p>
        </p:txBody>
      </p:sp>
      <p:sp>
        <p:nvSpPr>
          <p:cNvPr id="23" name="正方形/長方形 22">
            <a:extLst>
              <a:ext uri="{FF2B5EF4-FFF2-40B4-BE49-F238E27FC236}">
                <a16:creationId xmlns:a16="http://schemas.microsoft.com/office/drawing/2014/main" id="{D952FEAB-3D26-C50C-F83C-3181074CD055}"/>
              </a:ext>
            </a:extLst>
          </p:cNvPr>
          <p:cNvSpPr/>
          <p:nvPr/>
        </p:nvSpPr>
        <p:spPr>
          <a:xfrm>
            <a:off x="0" y="5693"/>
            <a:ext cx="12192000" cy="467858"/>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b="1" dirty="0">
                <a:latin typeface="BIZ UDPゴシック" panose="020B0400000000000000" pitchFamily="50" charset="-128"/>
                <a:ea typeface="BIZ UDPゴシック" panose="020B0400000000000000" pitchFamily="50" charset="-128"/>
              </a:rPr>
              <a:t>産業競争力懇談会での検討</a:t>
            </a:r>
            <a:endParaRPr kumimoji="1" lang="ja-JP" altLang="en-US" sz="2400" b="1" dirty="0">
              <a:latin typeface="BIZ UDPゴシック" panose="020B0400000000000000" pitchFamily="50" charset="-128"/>
              <a:ea typeface="BIZ UDPゴシック" panose="020B0400000000000000" pitchFamily="50" charset="-128"/>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522449" y="862909"/>
            <a:ext cx="9073515" cy="5478780"/>
          </a:xfrm>
          <a:custGeom>
            <a:avLst/>
            <a:gdLst/>
            <a:ahLst/>
            <a:cxnLst/>
            <a:rect l="l" t="t" r="r" b="b"/>
            <a:pathLst>
              <a:path w="9073515" h="5478780">
                <a:moveTo>
                  <a:pt x="0" y="0"/>
                </a:moveTo>
                <a:lnTo>
                  <a:pt x="9073008" y="0"/>
                </a:lnTo>
                <a:lnTo>
                  <a:pt x="9073008" y="5478382"/>
                </a:lnTo>
                <a:lnTo>
                  <a:pt x="0" y="5478382"/>
                </a:lnTo>
                <a:lnTo>
                  <a:pt x="0" y="0"/>
                </a:lnTo>
                <a:close/>
              </a:path>
            </a:pathLst>
          </a:custGeom>
          <a:ln w="9525">
            <a:solidFill>
              <a:srgbClr val="40458C"/>
            </a:solidFill>
          </a:ln>
        </p:spPr>
        <p:txBody>
          <a:bodyPr wrap="square" lIns="0" tIns="0" rIns="0" bIns="0" rtlCol="0"/>
          <a:lstStyle/>
          <a:p>
            <a:endParaRPr/>
          </a:p>
        </p:txBody>
      </p:sp>
      <p:sp>
        <p:nvSpPr>
          <p:cNvPr id="4" name="object 4"/>
          <p:cNvSpPr txBox="1"/>
          <p:nvPr/>
        </p:nvSpPr>
        <p:spPr>
          <a:xfrm>
            <a:off x="1601174" y="794003"/>
            <a:ext cx="8308975" cy="5359400"/>
          </a:xfrm>
          <a:prstGeom prst="rect">
            <a:avLst/>
          </a:prstGeom>
        </p:spPr>
        <p:txBody>
          <a:bodyPr vert="horz" wrap="square" lIns="0" tIns="88900" rIns="0" bIns="0" rtlCol="0">
            <a:spAutoFit/>
          </a:bodyPr>
          <a:lstStyle/>
          <a:p>
            <a:pPr marL="354965" indent="-342265">
              <a:lnSpc>
                <a:spcPct val="100000"/>
              </a:lnSpc>
              <a:spcBef>
                <a:spcPts val="700"/>
              </a:spcBef>
              <a:buClr>
                <a:srgbClr val="A6A6A6"/>
              </a:buClr>
              <a:buFont typeface="Wingdings"/>
              <a:buChar char=""/>
              <a:tabLst>
                <a:tab pos="354965" algn="l"/>
              </a:tabLst>
            </a:pPr>
            <a:r>
              <a:rPr sz="2000" b="1" spc="-5" dirty="0">
                <a:latin typeface="游ゴシック"/>
                <a:cs typeface="游ゴシック"/>
              </a:rPr>
              <a:t>浮体や海底送電ケーブルのコストで割⾼にならないか？</a:t>
            </a:r>
            <a:endParaRPr sz="2000" dirty="0">
              <a:latin typeface="游ゴシック"/>
              <a:cs typeface="游ゴシック"/>
            </a:endParaRPr>
          </a:p>
          <a:p>
            <a:pPr marL="354965" indent="-342265">
              <a:lnSpc>
                <a:spcPct val="100000"/>
              </a:lnSpc>
              <a:spcBef>
                <a:spcPts val="600"/>
              </a:spcBef>
              <a:buClr>
                <a:srgbClr val="A6A6A6"/>
              </a:buClr>
              <a:buFont typeface="Wingdings"/>
              <a:buChar char=""/>
              <a:tabLst>
                <a:tab pos="354965" algn="l"/>
              </a:tabLst>
            </a:pPr>
            <a:r>
              <a:rPr sz="2000" b="1" spc="-5" dirty="0">
                <a:latin typeface="游ゴシック"/>
                <a:cs typeface="游ゴシック"/>
              </a:rPr>
              <a:t>海上で遮るものがなく、テロ攻撃を受けやすいのではないか？</a:t>
            </a:r>
            <a:endParaRPr sz="2000" dirty="0">
              <a:latin typeface="游ゴシック"/>
              <a:cs typeface="游ゴシック"/>
            </a:endParaRPr>
          </a:p>
          <a:p>
            <a:pPr marL="354965" indent="-342265">
              <a:lnSpc>
                <a:spcPct val="100000"/>
              </a:lnSpc>
              <a:spcBef>
                <a:spcPts val="600"/>
              </a:spcBef>
              <a:buClr>
                <a:srgbClr val="A6A6A6"/>
              </a:buClr>
              <a:buFont typeface="Wingdings"/>
              <a:buChar char=""/>
              <a:tabLst>
                <a:tab pos="354965" algn="l"/>
              </a:tabLst>
            </a:pPr>
            <a:r>
              <a:rPr sz="2000" b="1" spc="-20" dirty="0">
                <a:latin typeface="游ゴシック"/>
                <a:cs typeface="游ゴシック"/>
              </a:rPr>
              <a:t>30km</a:t>
            </a:r>
            <a:r>
              <a:rPr sz="2000" b="1" spc="-5" dirty="0">
                <a:latin typeface="游ゴシック"/>
                <a:cs typeface="游ゴシック"/>
              </a:rPr>
              <a:t>沖合は領海外にならないか？</a:t>
            </a:r>
            <a:endParaRPr sz="2000" dirty="0">
              <a:latin typeface="游ゴシック"/>
              <a:cs typeface="游ゴシック"/>
            </a:endParaRPr>
          </a:p>
          <a:p>
            <a:pPr marL="354965" indent="-342265">
              <a:lnSpc>
                <a:spcPct val="100000"/>
              </a:lnSpc>
              <a:spcBef>
                <a:spcPts val="600"/>
              </a:spcBef>
              <a:buClr>
                <a:srgbClr val="A6A6A6"/>
              </a:buClr>
              <a:buFont typeface="Wingdings"/>
              <a:buChar char=""/>
              <a:tabLst>
                <a:tab pos="354965" algn="l"/>
              </a:tabLst>
            </a:pPr>
            <a:r>
              <a:rPr sz="2000" b="1" spc="-5" dirty="0">
                <a:latin typeface="游ゴシック"/>
                <a:cs typeface="游ゴシック"/>
              </a:rPr>
              <a:t>近隣諸国の反対を受けないか？</a:t>
            </a:r>
            <a:endParaRPr sz="2000" dirty="0">
              <a:latin typeface="游ゴシック"/>
              <a:cs typeface="游ゴシック"/>
            </a:endParaRPr>
          </a:p>
          <a:p>
            <a:pPr marL="354965" indent="-342265">
              <a:lnSpc>
                <a:spcPct val="100000"/>
              </a:lnSpc>
              <a:spcBef>
                <a:spcPts val="600"/>
              </a:spcBef>
              <a:buClr>
                <a:srgbClr val="A6A6A6"/>
              </a:buClr>
              <a:buFont typeface="Wingdings"/>
              <a:buChar char=""/>
              <a:tabLst>
                <a:tab pos="354965" algn="l"/>
              </a:tabLst>
            </a:pPr>
            <a:r>
              <a:rPr sz="2000" dirty="0">
                <a:latin typeface="游ゴシック"/>
                <a:cs typeface="游ゴシック"/>
              </a:rPr>
              <a:t>波浪により激しく揺動して、原⼦炉特に</a:t>
            </a:r>
            <a:r>
              <a:rPr sz="2000" spc="-30" dirty="0">
                <a:latin typeface="游ゴシック"/>
                <a:cs typeface="游ゴシック"/>
              </a:rPr>
              <a:t>BWR</a:t>
            </a:r>
            <a:r>
              <a:rPr sz="2000" spc="-5" dirty="0">
                <a:latin typeface="游ゴシック"/>
                <a:cs typeface="游ゴシック"/>
              </a:rPr>
              <a:t>の運転に影響がないか？</a:t>
            </a:r>
            <a:endParaRPr sz="2000" dirty="0">
              <a:latin typeface="游ゴシック"/>
              <a:cs typeface="游ゴシック"/>
            </a:endParaRPr>
          </a:p>
          <a:p>
            <a:pPr marL="354965" indent="-342265">
              <a:lnSpc>
                <a:spcPct val="100000"/>
              </a:lnSpc>
              <a:spcBef>
                <a:spcPts val="600"/>
              </a:spcBef>
              <a:buClr>
                <a:srgbClr val="A6A6A6"/>
              </a:buClr>
              <a:buFont typeface="Wingdings"/>
              <a:buChar char=""/>
              <a:tabLst>
                <a:tab pos="354965" algn="l"/>
              </a:tabLst>
            </a:pPr>
            <a:r>
              <a:rPr sz="2000" spc="-5" dirty="0">
                <a:latin typeface="游ゴシック"/>
                <a:cs typeface="游ゴシック"/>
              </a:rPr>
              <a:t>洋上でのメンテナンスは実施可能か？</a:t>
            </a:r>
            <a:endParaRPr sz="2000" dirty="0">
              <a:latin typeface="游ゴシック"/>
              <a:cs typeface="游ゴシック"/>
            </a:endParaRPr>
          </a:p>
          <a:p>
            <a:pPr marL="354965" indent="-342265">
              <a:lnSpc>
                <a:spcPct val="100000"/>
              </a:lnSpc>
              <a:spcBef>
                <a:spcPts val="600"/>
              </a:spcBef>
              <a:buClr>
                <a:srgbClr val="A6A6A6"/>
              </a:buClr>
              <a:buFont typeface="Wingdings"/>
              <a:buChar char=""/>
              <a:tabLst>
                <a:tab pos="354965" algn="l"/>
              </a:tabLst>
            </a:pPr>
            <a:r>
              <a:rPr sz="2000" spc="-5" dirty="0">
                <a:latin typeface="游ゴシック"/>
                <a:cs typeface="游ゴシック"/>
              </a:rPr>
              <a:t>運転員の業務環境は許容範囲か？</a:t>
            </a:r>
            <a:endParaRPr sz="2000" dirty="0">
              <a:latin typeface="游ゴシック"/>
              <a:cs typeface="游ゴシック"/>
            </a:endParaRPr>
          </a:p>
          <a:p>
            <a:pPr marL="354965" indent="-342265">
              <a:lnSpc>
                <a:spcPct val="100000"/>
              </a:lnSpc>
              <a:spcBef>
                <a:spcPts val="600"/>
              </a:spcBef>
              <a:buClr>
                <a:srgbClr val="A6A6A6"/>
              </a:buClr>
              <a:buFont typeface="Wingdings"/>
              <a:buChar char=""/>
              <a:tabLst>
                <a:tab pos="354965" algn="l"/>
              </a:tabLst>
            </a:pPr>
            <a:r>
              <a:rPr sz="2000" spc="-5" dirty="0">
                <a:latin typeface="游ゴシック"/>
                <a:cs typeface="游ゴシック"/>
              </a:rPr>
              <a:t>洋上での原⼦⼒利⽤のための法令や安全審査のガイドラインは？</a:t>
            </a:r>
            <a:endParaRPr sz="2000" dirty="0">
              <a:latin typeface="游ゴシック"/>
              <a:cs typeface="游ゴシック"/>
            </a:endParaRPr>
          </a:p>
          <a:p>
            <a:pPr marL="354965" indent="-342265">
              <a:lnSpc>
                <a:spcPct val="100000"/>
              </a:lnSpc>
              <a:spcBef>
                <a:spcPts val="600"/>
              </a:spcBef>
              <a:buClr>
                <a:srgbClr val="A6A6A6"/>
              </a:buClr>
              <a:buFont typeface="Wingdings"/>
              <a:buChar char=""/>
              <a:tabLst>
                <a:tab pos="354965" algn="l"/>
              </a:tabLst>
            </a:pPr>
            <a:r>
              <a:rPr sz="2000" spc="-5" dirty="0">
                <a:latin typeface="游ゴシック"/>
                <a:cs typeface="游ゴシック"/>
              </a:rPr>
              <a:t>通常運転時に発⽣する液体放射性廃棄物の放出が可能か？</a:t>
            </a:r>
            <a:endParaRPr sz="2000" dirty="0">
              <a:latin typeface="游ゴシック"/>
              <a:cs typeface="游ゴシック"/>
            </a:endParaRPr>
          </a:p>
          <a:p>
            <a:pPr marL="354965" indent="-342265">
              <a:lnSpc>
                <a:spcPct val="100000"/>
              </a:lnSpc>
              <a:spcBef>
                <a:spcPts val="600"/>
              </a:spcBef>
              <a:buClr>
                <a:srgbClr val="A6A6A6"/>
              </a:buClr>
              <a:buFont typeface="Wingdings"/>
              <a:buChar char=""/>
              <a:tabLst>
                <a:tab pos="354965" algn="l"/>
              </a:tabLst>
            </a:pPr>
            <a:r>
              <a:rPr sz="2000" spc="-5" dirty="0">
                <a:latin typeface="游ゴシック"/>
                <a:cs typeface="游ゴシック"/>
              </a:rPr>
              <a:t>淡⽔の確保が可能か？</a:t>
            </a:r>
            <a:endParaRPr sz="2000" dirty="0">
              <a:latin typeface="游ゴシック"/>
              <a:cs typeface="游ゴシック"/>
            </a:endParaRPr>
          </a:p>
          <a:p>
            <a:pPr marL="354965" indent="-342265">
              <a:lnSpc>
                <a:spcPct val="100000"/>
              </a:lnSpc>
              <a:spcBef>
                <a:spcPts val="600"/>
              </a:spcBef>
              <a:buClr>
                <a:srgbClr val="A6A6A6"/>
              </a:buClr>
              <a:buFont typeface="Wingdings"/>
              <a:buChar char=""/>
              <a:tabLst>
                <a:tab pos="354965" algn="l"/>
              </a:tabLst>
            </a:pPr>
            <a:r>
              <a:rPr sz="2000" spc="-5" dirty="0">
                <a:latin typeface="游ゴシック"/>
                <a:cs typeface="游ゴシック"/>
              </a:rPr>
              <a:t>塩害の影響が深刻にならないか？</a:t>
            </a:r>
            <a:endParaRPr sz="2000" dirty="0">
              <a:latin typeface="游ゴシック"/>
              <a:cs typeface="游ゴシック"/>
            </a:endParaRPr>
          </a:p>
          <a:p>
            <a:pPr marL="354965" indent="-342265">
              <a:lnSpc>
                <a:spcPct val="100000"/>
              </a:lnSpc>
              <a:spcBef>
                <a:spcPts val="600"/>
              </a:spcBef>
              <a:buClr>
                <a:srgbClr val="A6A6A6"/>
              </a:buClr>
              <a:buFont typeface="Wingdings"/>
              <a:buChar char=""/>
              <a:tabLst>
                <a:tab pos="354965" algn="l"/>
              </a:tabLst>
            </a:pPr>
            <a:r>
              <a:rPr sz="2000" spc="-5" dirty="0">
                <a:latin typeface="游ゴシック"/>
                <a:cs typeface="游ゴシック"/>
              </a:rPr>
              <a:t>外部電源が脆弱にならないか？</a:t>
            </a:r>
            <a:endParaRPr sz="2000" dirty="0">
              <a:latin typeface="游ゴシック"/>
              <a:cs typeface="游ゴシック"/>
            </a:endParaRPr>
          </a:p>
          <a:p>
            <a:pPr marL="354965" indent="-342265">
              <a:lnSpc>
                <a:spcPct val="100000"/>
              </a:lnSpc>
              <a:spcBef>
                <a:spcPts val="600"/>
              </a:spcBef>
              <a:buClr>
                <a:srgbClr val="A6A6A6"/>
              </a:buClr>
              <a:buFont typeface="Wingdings"/>
              <a:buChar char=""/>
              <a:tabLst>
                <a:tab pos="354965" algn="l"/>
              </a:tabLst>
            </a:pPr>
            <a:r>
              <a:rPr sz="2000" spc="-5" dirty="0">
                <a:latin typeface="游ゴシック"/>
                <a:cs typeface="游ゴシック"/>
              </a:rPr>
              <a:t>沈没の際に放射性物資の拡散を防げるか？</a:t>
            </a:r>
            <a:endParaRPr sz="2000" dirty="0">
              <a:latin typeface="游ゴシック"/>
              <a:cs typeface="游ゴシック"/>
            </a:endParaRPr>
          </a:p>
          <a:p>
            <a:pPr marL="354965" indent="-342265">
              <a:lnSpc>
                <a:spcPct val="100000"/>
              </a:lnSpc>
              <a:spcBef>
                <a:spcPts val="600"/>
              </a:spcBef>
              <a:buClr>
                <a:srgbClr val="A6A6A6"/>
              </a:buClr>
              <a:buFont typeface="Wingdings"/>
              <a:buChar char=""/>
              <a:tabLst>
                <a:tab pos="354965" algn="l"/>
              </a:tabLst>
            </a:pPr>
            <a:r>
              <a:rPr sz="2000" spc="-20" dirty="0">
                <a:latin typeface="游ゴシック"/>
                <a:cs typeface="游ゴシック"/>
              </a:rPr>
              <a:t>その他</a:t>
            </a:r>
            <a:endParaRPr sz="2000" dirty="0">
              <a:latin typeface="游ゴシック"/>
              <a:cs typeface="游ゴシック"/>
            </a:endParaRPr>
          </a:p>
        </p:txBody>
      </p:sp>
      <p:sp>
        <p:nvSpPr>
          <p:cNvPr id="8" name="正方形/長方形 7">
            <a:extLst>
              <a:ext uri="{FF2B5EF4-FFF2-40B4-BE49-F238E27FC236}">
                <a16:creationId xmlns:a16="http://schemas.microsoft.com/office/drawing/2014/main" id="{840711E9-AA89-708C-4477-444DE03E0C16}"/>
              </a:ext>
            </a:extLst>
          </p:cNvPr>
          <p:cNvSpPr/>
          <p:nvPr/>
        </p:nvSpPr>
        <p:spPr>
          <a:xfrm>
            <a:off x="0" y="5693"/>
            <a:ext cx="12192000" cy="467858"/>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b="1" dirty="0">
                <a:latin typeface="BIZ UDPゴシック" panose="020B0400000000000000" pitchFamily="50" charset="-128"/>
                <a:ea typeface="BIZ UDPゴシック" panose="020B0400000000000000" pitchFamily="50" charset="-128"/>
              </a:rPr>
              <a:t>１１１項目の改題を抽出</a:t>
            </a:r>
            <a:endParaRPr kumimoji="1" lang="ja-JP" altLang="en-US" sz="2400" b="1" dirty="0">
              <a:latin typeface="BIZ UDPゴシック" panose="020B0400000000000000" pitchFamily="50" charset="-128"/>
              <a:ea typeface="BIZ UDPゴシック" panose="020B0400000000000000" pitchFamily="50" charset="-128"/>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0504794" y="5219700"/>
            <a:ext cx="123825" cy="238760"/>
          </a:xfrm>
          <a:prstGeom prst="rect">
            <a:avLst/>
          </a:prstGeom>
        </p:spPr>
        <p:txBody>
          <a:bodyPr vert="horz" wrap="square" lIns="0" tIns="12700" rIns="0" bIns="0" rtlCol="0">
            <a:spAutoFit/>
          </a:bodyPr>
          <a:lstStyle/>
          <a:p>
            <a:pPr marL="12700">
              <a:lnSpc>
                <a:spcPct val="100000"/>
              </a:lnSpc>
              <a:spcBef>
                <a:spcPts val="100"/>
              </a:spcBef>
            </a:pPr>
            <a:r>
              <a:rPr sz="1400" spc="-50" dirty="0">
                <a:solidFill>
                  <a:srgbClr val="40458C"/>
                </a:solidFill>
                <a:latin typeface="Arial"/>
                <a:cs typeface="Arial"/>
              </a:rPr>
              <a:t>3</a:t>
            </a:r>
            <a:endParaRPr sz="1400">
              <a:latin typeface="Arial"/>
              <a:cs typeface="Arial"/>
            </a:endParaRPr>
          </a:p>
        </p:txBody>
      </p:sp>
      <p:sp>
        <p:nvSpPr>
          <p:cNvPr id="3" name="object 3"/>
          <p:cNvSpPr txBox="1"/>
          <p:nvPr/>
        </p:nvSpPr>
        <p:spPr>
          <a:xfrm>
            <a:off x="10419064" y="5249242"/>
            <a:ext cx="98425" cy="198755"/>
          </a:xfrm>
          <a:prstGeom prst="rect">
            <a:avLst/>
          </a:prstGeom>
        </p:spPr>
        <p:txBody>
          <a:bodyPr vert="horz" wrap="square" lIns="0" tIns="0" rIns="0" bIns="0" rtlCol="0">
            <a:spAutoFit/>
          </a:bodyPr>
          <a:lstStyle/>
          <a:p>
            <a:pPr>
              <a:lnSpc>
                <a:spcPts val="1545"/>
              </a:lnSpc>
            </a:pPr>
            <a:r>
              <a:rPr sz="1400" spc="-50" dirty="0">
                <a:solidFill>
                  <a:srgbClr val="40458C"/>
                </a:solidFill>
                <a:latin typeface="Arial"/>
                <a:cs typeface="Arial"/>
              </a:rPr>
              <a:t>3</a:t>
            </a:r>
            <a:endParaRPr sz="1400">
              <a:latin typeface="Arial"/>
              <a:cs typeface="Arial"/>
            </a:endParaRPr>
          </a:p>
        </p:txBody>
      </p:sp>
      <p:sp>
        <p:nvSpPr>
          <p:cNvPr id="5" name="object 5"/>
          <p:cNvSpPr txBox="1"/>
          <p:nvPr/>
        </p:nvSpPr>
        <p:spPr>
          <a:xfrm>
            <a:off x="1205948" y="5913628"/>
            <a:ext cx="2460625" cy="269240"/>
          </a:xfrm>
          <a:prstGeom prst="rect">
            <a:avLst/>
          </a:prstGeom>
        </p:spPr>
        <p:txBody>
          <a:bodyPr vert="horz" wrap="square" lIns="0" tIns="12700" rIns="0" bIns="0" rtlCol="0">
            <a:spAutoFit/>
          </a:bodyPr>
          <a:lstStyle/>
          <a:p>
            <a:pPr marL="38100">
              <a:lnSpc>
                <a:spcPct val="100000"/>
              </a:lnSpc>
              <a:spcBef>
                <a:spcPts val="100"/>
              </a:spcBef>
            </a:pPr>
            <a:r>
              <a:rPr sz="1600" spc="-10" dirty="0">
                <a:latin typeface="游ゴシック"/>
                <a:cs typeface="游ゴシック"/>
              </a:rPr>
              <a:t>MIT</a:t>
            </a:r>
            <a:r>
              <a:rPr sz="1600" dirty="0">
                <a:latin typeface="游ゴシック"/>
                <a:cs typeface="游ゴシック"/>
              </a:rPr>
              <a:t>で検討された防護層</a:t>
            </a:r>
            <a:r>
              <a:rPr sz="1650" spc="-37" baseline="25252" dirty="0">
                <a:latin typeface="游ゴシック"/>
                <a:cs typeface="游ゴシック"/>
              </a:rPr>
              <a:t>[1]</a:t>
            </a:r>
            <a:endParaRPr sz="1650" baseline="25252">
              <a:latin typeface="游ゴシック"/>
              <a:cs typeface="游ゴシック"/>
            </a:endParaRPr>
          </a:p>
        </p:txBody>
      </p:sp>
      <p:sp>
        <p:nvSpPr>
          <p:cNvPr id="6" name="object 6"/>
          <p:cNvSpPr txBox="1"/>
          <p:nvPr/>
        </p:nvSpPr>
        <p:spPr>
          <a:xfrm>
            <a:off x="1489669" y="6273800"/>
            <a:ext cx="8034020" cy="162560"/>
          </a:xfrm>
          <a:prstGeom prst="rect">
            <a:avLst/>
          </a:prstGeom>
        </p:spPr>
        <p:txBody>
          <a:bodyPr vert="horz" wrap="square" lIns="0" tIns="12700" rIns="0" bIns="0" rtlCol="0">
            <a:spAutoFit/>
          </a:bodyPr>
          <a:lstStyle/>
          <a:p>
            <a:pPr marL="12700">
              <a:lnSpc>
                <a:spcPct val="100000"/>
              </a:lnSpc>
              <a:spcBef>
                <a:spcPts val="100"/>
              </a:spcBef>
            </a:pPr>
            <a:r>
              <a:rPr sz="900" dirty="0">
                <a:latin typeface="游ゴシック"/>
                <a:cs typeface="游ゴシック"/>
              </a:rPr>
              <a:t>[1]</a:t>
            </a:r>
            <a:r>
              <a:rPr sz="900" spc="-15" dirty="0">
                <a:latin typeface="游ゴシック"/>
                <a:cs typeface="游ゴシック"/>
              </a:rPr>
              <a:t> </a:t>
            </a:r>
            <a:r>
              <a:rPr sz="900" dirty="0">
                <a:latin typeface="游ゴシック"/>
                <a:cs typeface="游ゴシック"/>
              </a:rPr>
              <a:t>J.Conway</a:t>
            </a:r>
            <a:r>
              <a:rPr sz="900" spc="-20" dirty="0">
                <a:latin typeface="游ゴシック"/>
                <a:cs typeface="游ゴシック"/>
              </a:rPr>
              <a:t> </a:t>
            </a:r>
            <a:r>
              <a:rPr sz="900" dirty="0">
                <a:latin typeface="游ゴシック"/>
                <a:cs typeface="游ゴシック"/>
              </a:rPr>
              <a:t>et</a:t>
            </a:r>
            <a:r>
              <a:rPr sz="900" spc="-15" dirty="0">
                <a:latin typeface="游ゴシック"/>
                <a:cs typeface="游ゴシック"/>
              </a:rPr>
              <a:t> </a:t>
            </a:r>
            <a:r>
              <a:rPr sz="900" dirty="0">
                <a:latin typeface="游ゴシック"/>
                <a:cs typeface="游ゴシック"/>
              </a:rPr>
              <a:t>al</a:t>
            </a:r>
            <a:r>
              <a:rPr sz="900" spc="-15" dirty="0">
                <a:latin typeface="游ゴシック"/>
                <a:cs typeface="游ゴシック"/>
              </a:rPr>
              <a:t> </a:t>
            </a:r>
            <a:r>
              <a:rPr sz="900" dirty="0">
                <a:latin typeface="游ゴシック"/>
                <a:cs typeface="游ゴシック"/>
              </a:rPr>
              <a:t>(MIT),</a:t>
            </a:r>
            <a:r>
              <a:rPr sz="900" spc="-10" dirty="0">
                <a:latin typeface="游ゴシック"/>
                <a:cs typeface="游ゴシック"/>
              </a:rPr>
              <a:t> </a:t>
            </a:r>
            <a:r>
              <a:rPr sz="900" dirty="0">
                <a:latin typeface="游ゴシック"/>
                <a:cs typeface="游ゴシック"/>
              </a:rPr>
              <a:t>"</a:t>
            </a:r>
            <a:r>
              <a:rPr sz="900" spc="-15" dirty="0">
                <a:latin typeface="游ゴシック"/>
                <a:cs typeface="游ゴシック"/>
              </a:rPr>
              <a:t> </a:t>
            </a:r>
            <a:r>
              <a:rPr sz="900" dirty="0">
                <a:latin typeface="游ゴシック"/>
                <a:cs typeface="游ゴシック"/>
              </a:rPr>
              <a:t>Security</a:t>
            </a:r>
            <a:r>
              <a:rPr sz="900" spc="-20" dirty="0">
                <a:latin typeface="游ゴシック"/>
                <a:cs typeface="游ゴシック"/>
              </a:rPr>
              <a:t> </a:t>
            </a:r>
            <a:r>
              <a:rPr sz="900" dirty="0">
                <a:latin typeface="游ゴシック"/>
                <a:cs typeface="游ゴシック"/>
              </a:rPr>
              <a:t>and</a:t>
            </a:r>
            <a:r>
              <a:rPr sz="900" spc="-5" dirty="0">
                <a:latin typeface="游ゴシック"/>
                <a:cs typeface="游ゴシック"/>
              </a:rPr>
              <a:t> </a:t>
            </a:r>
            <a:r>
              <a:rPr sz="900" dirty="0">
                <a:latin typeface="游ゴシック"/>
                <a:cs typeface="游ゴシック"/>
              </a:rPr>
              <a:t>the</a:t>
            </a:r>
            <a:r>
              <a:rPr sz="900" spc="-20" dirty="0">
                <a:latin typeface="游ゴシック"/>
                <a:cs typeface="游ゴシック"/>
              </a:rPr>
              <a:t> </a:t>
            </a:r>
            <a:r>
              <a:rPr sz="900" dirty="0">
                <a:latin typeface="游ゴシック"/>
                <a:cs typeface="游ゴシック"/>
              </a:rPr>
              <a:t>Oﬀshore</a:t>
            </a:r>
            <a:r>
              <a:rPr sz="900" spc="-20" dirty="0">
                <a:latin typeface="游ゴシック"/>
                <a:cs typeface="游ゴシック"/>
              </a:rPr>
              <a:t> </a:t>
            </a:r>
            <a:r>
              <a:rPr sz="900" dirty="0">
                <a:latin typeface="游ゴシック"/>
                <a:cs typeface="游ゴシック"/>
              </a:rPr>
              <a:t>Nuclear</a:t>
            </a:r>
            <a:r>
              <a:rPr sz="900" spc="-15" dirty="0">
                <a:latin typeface="游ゴシック"/>
                <a:cs typeface="游ゴシック"/>
              </a:rPr>
              <a:t> </a:t>
            </a:r>
            <a:r>
              <a:rPr sz="900" dirty="0">
                <a:latin typeface="游ゴシック"/>
                <a:cs typeface="游ゴシック"/>
              </a:rPr>
              <a:t>Plant</a:t>
            </a:r>
            <a:r>
              <a:rPr sz="900" spc="-20" dirty="0">
                <a:latin typeface="游ゴシック"/>
                <a:cs typeface="游ゴシック"/>
              </a:rPr>
              <a:t> </a:t>
            </a:r>
            <a:r>
              <a:rPr sz="900" dirty="0">
                <a:latin typeface="游ゴシック"/>
                <a:cs typeface="游ゴシック"/>
              </a:rPr>
              <a:t>(ONP)</a:t>
            </a:r>
            <a:r>
              <a:rPr sz="900" spc="-10" dirty="0">
                <a:latin typeface="游ゴシック"/>
                <a:cs typeface="游ゴシック"/>
              </a:rPr>
              <a:t> </a:t>
            </a:r>
            <a:r>
              <a:rPr sz="900" dirty="0">
                <a:latin typeface="游ゴシック"/>
                <a:cs typeface="游ゴシック"/>
              </a:rPr>
              <a:t>Security</a:t>
            </a:r>
            <a:r>
              <a:rPr sz="900" spc="-20" dirty="0">
                <a:latin typeface="游ゴシック"/>
                <a:cs typeface="游ゴシック"/>
              </a:rPr>
              <a:t> </a:t>
            </a:r>
            <a:r>
              <a:rPr sz="900" dirty="0">
                <a:latin typeface="游ゴシック"/>
                <a:cs typeface="游ゴシック"/>
              </a:rPr>
              <a:t>Simulation</a:t>
            </a:r>
            <a:r>
              <a:rPr sz="900" spc="-15" dirty="0">
                <a:latin typeface="游ゴシック"/>
                <a:cs typeface="游ゴシック"/>
              </a:rPr>
              <a:t> </a:t>
            </a:r>
            <a:r>
              <a:rPr sz="900" dirty="0">
                <a:latin typeface="游ゴシック"/>
                <a:cs typeface="游ゴシック"/>
              </a:rPr>
              <a:t>Testing</a:t>
            </a:r>
            <a:r>
              <a:rPr sz="900" spc="-15" dirty="0">
                <a:latin typeface="游ゴシック"/>
                <a:cs typeface="游ゴシック"/>
              </a:rPr>
              <a:t> </a:t>
            </a:r>
            <a:r>
              <a:rPr sz="900" dirty="0">
                <a:latin typeface="游ゴシック"/>
                <a:cs typeface="游ゴシック"/>
              </a:rPr>
              <a:t>and</a:t>
            </a:r>
            <a:r>
              <a:rPr sz="900" spc="-10" dirty="0">
                <a:latin typeface="游ゴシック"/>
                <a:cs typeface="游ゴシック"/>
              </a:rPr>
              <a:t> </a:t>
            </a:r>
            <a:r>
              <a:rPr sz="900" dirty="0">
                <a:latin typeface="游ゴシック"/>
                <a:cs typeface="游ゴシック"/>
              </a:rPr>
              <a:t>Analysis</a:t>
            </a:r>
            <a:r>
              <a:rPr sz="900" spc="-10" dirty="0">
                <a:latin typeface="游ゴシック"/>
                <a:cs typeface="游ゴシック"/>
              </a:rPr>
              <a:t> </a:t>
            </a:r>
            <a:r>
              <a:rPr sz="900" dirty="0">
                <a:latin typeface="游ゴシック"/>
                <a:cs typeface="游ゴシック"/>
              </a:rPr>
              <a:t>of</a:t>
            </a:r>
            <a:r>
              <a:rPr sz="900" spc="-10" dirty="0">
                <a:latin typeface="游ゴシック"/>
                <a:cs typeface="游ゴシック"/>
              </a:rPr>
              <a:t> </a:t>
            </a:r>
            <a:r>
              <a:rPr sz="900" dirty="0">
                <a:latin typeface="游ゴシック"/>
                <a:cs typeface="游ゴシック"/>
              </a:rPr>
              <a:t>the</a:t>
            </a:r>
            <a:r>
              <a:rPr sz="900" spc="-20" dirty="0">
                <a:latin typeface="游ゴシック"/>
                <a:cs typeface="游ゴシック"/>
              </a:rPr>
              <a:t> </a:t>
            </a:r>
            <a:r>
              <a:rPr sz="900" spc="-10" dirty="0">
                <a:latin typeface="游ゴシック"/>
                <a:cs typeface="游ゴシック"/>
              </a:rPr>
              <a:t>Multi-</a:t>
            </a:r>
            <a:r>
              <a:rPr sz="900" dirty="0">
                <a:latin typeface="游ゴシック"/>
                <a:cs typeface="游ゴシック"/>
              </a:rPr>
              <a:t>Layer</a:t>
            </a:r>
            <a:r>
              <a:rPr sz="900" spc="-15" dirty="0">
                <a:latin typeface="游ゴシック"/>
                <a:cs typeface="游ゴシック"/>
              </a:rPr>
              <a:t> </a:t>
            </a:r>
            <a:r>
              <a:rPr sz="900" dirty="0">
                <a:latin typeface="游ゴシック"/>
                <a:cs typeface="游ゴシック"/>
              </a:rPr>
              <a:t>Security</a:t>
            </a:r>
            <a:r>
              <a:rPr sz="900" spc="-20" dirty="0">
                <a:latin typeface="游ゴシック"/>
                <a:cs typeface="游ゴシック"/>
              </a:rPr>
              <a:t> </a:t>
            </a:r>
            <a:r>
              <a:rPr sz="900" spc="-10" dirty="0">
                <a:latin typeface="游ゴシック"/>
                <a:cs typeface="游ゴシック"/>
              </a:rPr>
              <a:t>System“.</a:t>
            </a:r>
            <a:endParaRPr sz="900">
              <a:latin typeface="游ゴシック"/>
              <a:cs typeface="游ゴシック"/>
            </a:endParaRPr>
          </a:p>
        </p:txBody>
      </p:sp>
      <p:pic>
        <p:nvPicPr>
          <p:cNvPr id="7" name="object 7"/>
          <p:cNvPicPr/>
          <p:nvPr/>
        </p:nvPicPr>
        <p:blipFill>
          <a:blip r:embed="rId2" cstate="print"/>
          <a:stretch>
            <a:fillRect/>
          </a:stretch>
        </p:blipFill>
        <p:spPr>
          <a:xfrm>
            <a:off x="798576" y="2505455"/>
            <a:ext cx="3246120" cy="3243072"/>
          </a:xfrm>
          <a:prstGeom prst="rect">
            <a:avLst/>
          </a:prstGeom>
        </p:spPr>
      </p:pic>
      <p:grpSp>
        <p:nvGrpSpPr>
          <p:cNvPr id="8" name="object 8"/>
          <p:cNvGrpSpPr/>
          <p:nvPr/>
        </p:nvGrpSpPr>
        <p:grpSpPr>
          <a:xfrm>
            <a:off x="4537875" y="2518915"/>
            <a:ext cx="6150610" cy="3481704"/>
            <a:chOff x="4537875" y="2518915"/>
            <a:chExt cx="6150610" cy="3481704"/>
          </a:xfrm>
        </p:grpSpPr>
        <p:pic>
          <p:nvPicPr>
            <p:cNvPr id="9" name="object 9"/>
            <p:cNvPicPr/>
            <p:nvPr/>
          </p:nvPicPr>
          <p:blipFill>
            <a:blip r:embed="rId3" cstate="print"/>
            <a:stretch>
              <a:fillRect/>
            </a:stretch>
          </p:blipFill>
          <p:spPr>
            <a:xfrm>
              <a:off x="4537875" y="3703078"/>
              <a:ext cx="6008504" cy="2297093"/>
            </a:xfrm>
            <a:prstGeom prst="rect">
              <a:avLst/>
            </a:prstGeom>
          </p:spPr>
        </p:pic>
        <p:pic>
          <p:nvPicPr>
            <p:cNvPr id="10" name="object 10"/>
            <p:cNvPicPr/>
            <p:nvPr/>
          </p:nvPicPr>
          <p:blipFill>
            <a:blip r:embed="rId4" cstate="print"/>
            <a:stretch>
              <a:fillRect/>
            </a:stretch>
          </p:blipFill>
          <p:spPr>
            <a:xfrm>
              <a:off x="4611623" y="4197095"/>
              <a:ext cx="944879" cy="97536"/>
            </a:xfrm>
            <a:prstGeom prst="rect">
              <a:avLst/>
            </a:prstGeom>
          </p:spPr>
        </p:pic>
        <p:pic>
          <p:nvPicPr>
            <p:cNvPr id="11" name="object 11"/>
            <p:cNvPicPr/>
            <p:nvPr/>
          </p:nvPicPr>
          <p:blipFill>
            <a:blip r:embed="rId5" cstate="print"/>
            <a:stretch>
              <a:fillRect/>
            </a:stretch>
          </p:blipFill>
          <p:spPr>
            <a:xfrm>
              <a:off x="9387839" y="4251960"/>
              <a:ext cx="944879" cy="97536"/>
            </a:xfrm>
            <a:prstGeom prst="rect">
              <a:avLst/>
            </a:prstGeom>
          </p:spPr>
        </p:pic>
        <p:pic>
          <p:nvPicPr>
            <p:cNvPr id="12" name="object 12"/>
            <p:cNvPicPr/>
            <p:nvPr/>
          </p:nvPicPr>
          <p:blipFill>
            <a:blip r:embed="rId6" cstate="print"/>
            <a:stretch>
              <a:fillRect/>
            </a:stretch>
          </p:blipFill>
          <p:spPr>
            <a:xfrm>
              <a:off x="9415271" y="3514344"/>
              <a:ext cx="1127759" cy="262127"/>
            </a:xfrm>
            <a:prstGeom prst="rect">
              <a:avLst/>
            </a:prstGeom>
          </p:spPr>
        </p:pic>
        <p:sp>
          <p:nvSpPr>
            <p:cNvPr id="13" name="object 13"/>
            <p:cNvSpPr/>
            <p:nvPr/>
          </p:nvSpPr>
          <p:spPr>
            <a:xfrm>
              <a:off x="7723051" y="3319923"/>
              <a:ext cx="821055" cy="69215"/>
            </a:xfrm>
            <a:custGeom>
              <a:avLst/>
              <a:gdLst/>
              <a:ahLst/>
              <a:cxnLst/>
              <a:rect l="l" t="t" r="r" b="b"/>
              <a:pathLst>
                <a:path w="821054" h="69214">
                  <a:moveTo>
                    <a:pt x="820988" y="0"/>
                  </a:moveTo>
                  <a:lnTo>
                    <a:pt x="0" y="0"/>
                  </a:lnTo>
                  <a:lnTo>
                    <a:pt x="0" y="68816"/>
                  </a:lnTo>
                  <a:lnTo>
                    <a:pt x="820988" y="68816"/>
                  </a:lnTo>
                  <a:lnTo>
                    <a:pt x="820988" y="0"/>
                  </a:lnTo>
                  <a:close/>
                </a:path>
              </a:pathLst>
            </a:custGeom>
            <a:solidFill>
              <a:srgbClr val="000000"/>
            </a:solidFill>
          </p:spPr>
          <p:txBody>
            <a:bodyPr wrap="square" lIns="0" tIns="0" rIns="0" bIns="0" rtlCol="0"/>
            <a:lstStyle/>
            <a:p>
              <a:endParaRPr/>
            </a:p>
          </p:txBody>
        </p:sp>
        <p:sp>
          <p:nvSpPr>
            <p:cNvPr id="14" name="object 14"/>
            <p:cNvSpPr/>
            <p:nvPr/>
          </p:nvSpPr>
          <p:spPr>
            <a:xfrm>
              <a:off x="7723051" y="3319923"/>
              <a:ext cx="821055" cy="69215"/>
            </a:xfrm>
            <a:custGeom>
              <a:avLst/>
              <a:gdLst/>
              <a:ahLst/>
              <a:cxnLst/>
              <a:rect l="l" t="t" r="r" b="b"/>
              <a:pathLst>
                <a:path w="821054" h="69214">
                  <a:moveTo>
                    <a:pt x="0" y="0"/>
                  </a:moveTo>
                  <a:lnTo>
                    <a:pt x="820988" y="0"/>
                  </a:lnTo>
                  <a:lnTo>
                    <a:pt x="820988" y="68817"/>
                  </a:lnTo>
                  <a:lnTo>
                    <a:pt x="0" y="68817"/>
                  </a:lnTo>
                  <a:lnTo>
                    <a:pt x="0" y="0"/>
                  </a:lnTo>
                  <a:close/>
                </a:path>
              </a:pathLst>
            </a:custGeom>
            <a:ln w="25400">
              <a:solidFill>
                <a:srgbClr val="000000"/>
              </a:solidFill>
            </a:ln>
          </p:spPr>
          <p:txBody>
            <a:bodyPr wrap="square" lIns="0" tIns="0" rIns="0" bIns="0" rtlCol="0"/>
            <a:lstStyle/>
            <a:p>
              <a:endParaRPr/>
            </a:p>
          </p:txBody>
        </p:sp>
        <p:pic>
          <p:nvPicPr>
            <p:cNvPr id="15" name="object 15"/>
            <p:cNvPicPr/>
            <p:nvPr/>
          </p:nvPicPr>
          <p:blipFill>
            <a:blip r:embed="rId7" cstate="print"/>
            <a:stretch>
              <a:fillRect/>
            </a:stretch>
          </p:blipFill>
          <p:spPr>
            <a:xfrm>
              <a:off x="6510527" y="3002279"/>
              <a:ext cx="2063496" cy="1932432"/>
            </a:xfrm>
            <a:prstGeom prst="rect">
              <a:avLst/>
            </a:prstGeom>
          </p:spPr>
        </p:pic>
        <p:pic>
          <p:nvPicPr>
            <p:cNvPr id="16" name="object 16"/>
            <p:cNvPicPr/>
            <p:nvPr/>
          </p:nvPicPr>
          <p:blipFill>
            <a:blip r:embed="rId8" cstate="print"/>
            <a:stretch>
              <a:fillRect/>
            </a:stretch>
          </p:blipFill>
          <p:spPr>
            <a:xfrm>
              <a:off x="5647943" y="3489959"/>
              <a:ext cx="3648455" cy="2273808"/>
            </a:xfrm>
            <a:prstGeom prst="rect">
              <a:avLst/>
            </a:prstGeom>
          </p:spPr>
        </p:pic>
        <p:sp>
          <p:nvSpPr>
            <p:cNvPr id="17" name="object 17"/>
            <p:cNvSpPr/>
            <p:nvPr/>
          </p:nvSpPr>
          <p:spPr>
            <a:xfrm>
              <a:off x="7925955" y="2772186"/>
              <a:ext cx="653415" cy="433705"/>
            </a:xfrm>
            <a:custGeom>
              <a:avLst/>
              <a:gdLst/>
              <a:ahLst/>
              <a:cxnLst/>
              <a:rect l="l" t="t" r="r" b="b"/>
              <a:pathLst>
                <a:path w="653415" h="433705">
                  <a:moveTo>
                    <a:pt x="42925" y="359721"/>
                  </a:moveTo>
                  <a:lnTo>
                    <a:pt x="0" y="433310"/>
                  </a:lnTo>
                  <a:lnTo>
                    <a:pt x="84627" y="423498"/>
                  </a:lnTo>
                  <a:lnTo>
                    <a:pt x="75271" y="409188"/>
                  </a:lnTo>
                  <a:lnTo>
                    <a:pt x="60097" y="409188"/>
                  </a:lnTo>
                  <a:lnTo>
                    <a:pt x="46197" y="387930"/>
                  </a:lnTo>
                  <a:lnTo>
                    <a:pt x="56826" y="380980"/>
                  </a:lnTo>
                  <a:lnTo>
                    <a:pt x="42925" y="359721"/>
                  </a:lnTo>
                  <a:close/>
                </a:path>
                <a:path w="653415" h="433705">
                  <a:moveTo>
                    <a:pt x="56826" y="380980"/>
                  </a:moveTo>
                  <a:lnTo>
                    <a:pt x="46197" y="387930"/>
                  </a:lnTo>
                  <a:lnTo>
                    <a:pt x="60097" y="409188"/>
                  </a:lnTo>
                  <a:lnTo>
                    <a:pt x="70726" y="402238"/>
                  </a:lnTo>
                  <a:lnTo>
                    <a:pt x="56826" y="380980"/>
                  </a:lnTo>
                  <a:close/>
                </a:path>
                <a:path w="653415" h="433705">
                  <a:moveTo>
                    <a:pt x="70726" y="402238"/>
                  </a:moveTo>
                  <a:lnTo>
                    <a:pt x="60097" y="409188"/>
                  </a:lnTo>
                  <a:lnTo>
                    <a:pt x="75271" y="409188"/>
                  </a:lnTo>
                  <a:lnTo>
                    <a:pt x="70726" y="402238"/>
                  </a:lnTo>
                  <a:close/>
                </a:path>
                <a:path w="653415" h="433705">
                  <a:moveTo>
                    <a:pt x="639484" y="0"/>
                  </a:moveTo>
                  <a:lnTo>
                    <a:pt x="56826" y="380980"/>
                  </a:lnTo>
                  <a:lnTo>
                    <a:pt x="70726" y="402238"/>
                  </a:lnTo>
                  <a:lnTo>
                    <a:pt x="653384" y="21258"/>
                  </a:lnTo>
                  <a:lnTo>
                    <a:pt x="639484" y="0"/>
                  </a:lnTo>
                  <a:close/>
                </a:path>
              </a:pathLst>
            </a:custGeom>
            <a:solidFill>
              <a:srgbClr val="5B9BD5"/>
            </a:solidFill>
          </p:spPr>
          <p:txBody>
            <a:bodyPr wrap="square" lIns="0" tIns="0" rIns="0" bIns="0" rtlCol="0"/>
            <a:lstStyle/>
            <a:p>
              <a:endParaRPr/>
            </a:p>
          </p:txBody>
        </p:sp>
        <p:sp>
          <p:nvSpPr>
            <p:cNvPr id="18" name="object 18"/>
            <p:cNvSpPr/>
            <p:nvPr/>
          </p:nvSpPr>
          <p:spPr>
            <a:xfrm>
              <a:off x="8544271" y="2518915"/>
              <a:ext cx="2144395" cy="339090"/>
            </a:xfrm>
            <a:custGeom>
              <a:avLst/>
              <a:gdLst/>
              <a:ahLst/>
              <a:cxnLst/>
              <a:rect l="l" t="t" r="r" b="b"/>
              <a:pathLst>
                <a:path w="2144395" h="339089">
                  <a:moveTo>
                    <a:pt x="2144175" y="0"/>
                  </a:moveTo>
                  <a:lnTo>
                    <a:pt x="0" y="0"/>
                  </a:lnTo>
                  <a:lnTo>
                    <a:pt x="0" y="338554"/>
                  </a:lnTo>
                  <a:lnTo>
                    <a:pt x="2144175" y="338554"/>
                  </a:lnTo>
                  <a:lnTo>
                    <a:pt x="2144175" y="0"/>
                  </a:lnTo>
                  <a:close/>
                </a:path>
              </a:pathLst>
            </a:custGeom>
            <a:solidFill>
              <a:srgbClr val="FFFFFF"/>
            </a:solidFill>
          </p:spPr>
          <p:txBody>
            <a:bodyPr wrap="square" lIns="0" tIns="0" rIns="0" bIns="0" rtlCol="0"/>
            <a:lstStyle/>
            <a:p>
              <a:endParaRPr/>
            </a:p>
          </p:txBody>
        </p:sp>
      </p:grpSp>
      <p:sp>
        <p:nvSpPr>
          <p:cNvPr id="19" name="object 19"/>
          <p:cNvSpPr txBox="1"/>
          <p:nvPr/>
        </p:nvSpPr>
        <p:spPr>
          <a:xfrm>
            <a:off x="8544271" y="2518915"/>
            <a:ext cx="2144395" cy="339090"/>
          </a:xfrm>
          <a:prstGeom prst="rect">
            <a:avLst/>
          </a:prstGeom>
          <a:ln w="9525">
            <a:solidFill>
              <a:srgbClr val="000000"/>
            </a:solidFill>
          </a:ln>
        </p:spPr>
        <p:txBody>
          <a:bodyPr vert="horz" wrap="square" lIns="0" tIns="33020" rIns="0" bIns="0" rtlCol="0">
            <a:spAutoFit/>
          </a:bodyPr>
          <a:lstStyle/>
          <a:p>
            <a:pPr marL="55880">
              <a:lnSpc>
                <a:spcPct val="100000"/>
              </a:lnSpc>
              <a:spcBef>
                <a:spcPts val="260"/>
              </a:spcBef>
            </a:pPr>
            <a:r>
              <a:rPr sz="1600" spc="-5" dirty="0">
                <a:latin typeface="游ゴシック"/>
                <a:cs typeface="游ゴシック"/>
              </a:rPr>
              <a:t>上部甲板の対テロ装甲</a:t>
            </a:r>
            <a:endParaRPr sz="1600">
              <a:latin typeface="游ゴシック"/>
              <a:cs typeface="游ゴシック"/>
            </a:endParaRPr>
          </a:p>
        </p:txBody>
      </p:sp>
      <p:grpSp>
        <p:nvGrpSpPr>
          <p:cNvPr id="20" name="object 20"/>
          <p:cNvGrpSpPr/>
          <p:nvPr/>
        </p:nvGrpSpPr>
        <p:grpSpPr>
          <a:xfrm>
            <a:off x="8101252" y="3972635"/>
            <a:ext cx="2540000" cy="1286510"/>
            <a:chOff x="8101252" y="3972635"/>
            <a:chExt cx="2540000" cy="1286510"/>
          </a:xfrm>
        </p:grpSpPr>
        <p:sp>
          <p:nvSpPr>
            <p:cNvPr id="21" name="object 21"/>
            <p:cNvSpPr/>
            <p:nvPr/>
          </p:nvSpPr>
          <p:spPr>
            <a:xfrm>
              <a:off x="8101252" y="3972635"/>
              <a:ext cx="1803400" cy="971550"/>
            </a:xfrm>
            <a:custGeom>
              <a:avLst/>
              <a:gdLst/>
              <a:ahLst/>
              <a:cxnLst/>
              <a:rect l="l" t="t" r="r" b="b"/>
              <a:pathLst>
                <a:path w="1803400" h="971550">
                  <a:moveTo>
                    <a:pt x="73195" y="24703"/>
                  </a:moveTo>
                  <a:lnTo>
                    <a:pt x="61226" y="47106"/>
                  </a:lnTo>
                  <a:lnTo>
                    <a:pt x="1791070" y="971226"/>
                  </a:lnTo>
                  <a:lnTo>
                    <a:pt x="1803039" y="948823"/>
                  </a:lnTo>
                  <a:lnTo>
                    <a:pt x="73195" y="24703"/>
                  </a:lnTo>
                  <a:close/>
                </a:path>
                <a:path w="1803400" h="971550">
                  <a:moveTo>
                    <a:pt x="0" y="0"/>
                  </a:moveTo>
                  <a:lnTo>
                    <a:pt x="49258" y="69510"/>
                  </a:lnTo>
                  <a:lnTo>
                    <a:pt x="61226" y="47106"/>
                  </a:lnTo>
                  <a:lnTo>
                    <a:pt x="50025" y="41122"/>
                  </a:lnTo>
                  <a:lnTo>
                    <a:pt x="61993" y="18719"/>
                  </a:lnTo>
                  <a:lnTo>
                    <a:pt x="76391" y="18719"/>
                  </a:lnTo>
                  <a:lnTo>
                    <a:pt x="85163" y="2299"/>
                  </a:lnTo>
                  <a:lnTo>
                    <a:pt x="0" y="0"/>
                  </a:lnTo>
                  <a:close/>
                </a:path>
                <a:path w="1803400" h="971550">
                  <a:moveTo>
                    <a:pt x="61993" y="18719"/>
                  </a:moveTo>
                  <a:lnTo>
                    <a:pt x="50025" y="41122"/>
                  </a:lnTo>
                  <a:lnTo>
                    <a:pt x="61226" y="47106"/>
                  </a:lnTo>
                  <a:lnTo>
                    <a:pt x="73195" y="24703"/>
                  </a:lnTo>
                  <a:lnTo>
                    <a:pt x="61993" y="18719"/>
                  </a:lnTo>
                  <a:close/>
                </a:path>
                <a:path w="1803400" h="971550">
                  <a:moveTo>
                    <a:pt x="76391" y="18719"/>
                  </a:moveTo>
                  <a:lnTo>
                    <a:pt x="61993" y="18719"/>
                  </a:lnTo>
                  <a:lnTo>
                    <a:pt x="73195" y="24703"/>
                  </a:lnTo>
                  <a:lnTo>
                    <a:pt x="76391" y="18719"/>
                  </a:lnTo>
                  <a:close/>
                </a:path>
              </a:pathLst>
            </a:custGeom>
            <a:solidFill>
              <a:srgbClr val="5B9BD5"/>
            </a:solidFill>
          </p:spPr>
          <p:txBody>
            <a:bodyPr wrap="square" lIns="0" tIns="0" rIns="0" bIns="0" rtlCol="0"/>
            <a:lstStyle/>
            <a:p>
              <a:endParaRPr/>
            </a:p>
          </p:txBody>
        </p:sp>
        <p:sp>
          <p:nvSpPr>
            <p:cNvPr id="22" name="object 22"/>
            <p:cNvSpPr/>
            <p:nvPr/>
          </p:nvSpPr>
          <p:spPr>
            <a:xfrm>
              <a:off x="9317441" y="4920366"/>
              <a:ext cx="1323975" cy="339090"/>
            </a:xfrm>
            <a:custGeom>
              <a:avLst/>
              <a:gdLst/>
              <a:ahLst/>
              <a:cxnLst/>
              <a:rect l="l" t="t" r="r" b="b"/>
              <a:pathLst>
                <a:path w="1323975" h="339089">
                  <a:moveTo>
                    <a:pt x="1323437" y="0"/>
                  </a:moveTo>
                  <a:lnTo>
                    <a:pt x="0" y="0"/>
                  </a:lnTo>
                  <a:lnTo>
                    <a:pt x="0" y="338554"/>
                  </a:lnTo>
                  <a:lnTo>
                    <a:pt x="1323437" y="338554"/>
                  </a:lnTo>
                  <a:lnTo>
                    <a:pt x="1323437" y="0"/>
                  </a:lnTo>
                  <a:close/>
                </a:path>
              </a:pathLst>
            </a:custGeom>
            <a:solidFill>
              <a:srgbClr val="FFFFFF"/>
            </a:solidFill>
          </p:spPr>
          <p:txBody>
            <a:bodyPr wrap="square" lIns="0" tIns="0" rIns="0" bIns="0" rtlCol="0"/>
            <a:lstStyle/>
            <a:p>
              <a:endParaRPr/>
            </a:p>
          </p:txBody>
        </p:sp>
      </p:grpSp>
      <p:sp>
        <p:nvSpPr>
          <p:cNvPr id="23" name="object 23"/>
          <p:cNvSpPr txBox="1"/>
          <p:nvPr/>
        </p:nvSpPr>
        <p:spPr>
          <a:xfrm>
            <a:off x="9317441" y="4920365"/>
            <a:ext cx="1323975" cy="339090"/>
          </a:xfrm>
          <a:prstGeom prst="rect">
            <a:avLst/>
          </a:prstGeom>
          <a:ln w="9525">
            <a:solidFill>
              <a:srgbClr val="000000"/>
            </a:solidFill>
          </a:ln>
        </p:spPr>
        <p:txBody>
          <a:bodyPr vert="horz" wrap="square" lIns="0" tIns="33655" rIns="0" bIns="0" rtlCol="0">
            <a:spAutoFit/>
          </a:bodyPr>
          <a:lstStyle/>
          <a:p>
            <a:pPr marL="52069">
              <a:lnSpc>
                <a:spcPct val="100000"/>
              </a:lnSpc>
              <a:spcBef>
                <a:spcPts val="265"/>
              </a:spcBef>
            </a:pPr>
            <a:r>
              <a:rPr sz="1600" spc="-10" dirty="0">
                <a:latin typeface="游ゴシック"/>
                <a:cs typeface="游ゴシック"/>
              </a:rPr>
              <a:t>⼆重船殻構造</a:t>
            </a:r>
            <a:endParaRPr sz="1600">
              <a:latin typeface="游ゴシック"/>
              <a:cs typeface="游ゴシック"/>
            </a:endParaRPr>
          </a:p>
        </p:txBody>
      </p:sp>
      <p:sp>
        <p:nvSpPr>
          <p:cNvPr id="24" name="object 24"/>
          <p:cNvSpPr txBox="1"/>
          <p:nvPr/>
        </p:nvSpPr>
        <p:spPr>
          <a:xfrm>
            <a:off x="6960096" y="5327227"/>
            <a:ext cx="1118870" cy="339090"/>
          </a:xfrm>
          <a:prstGeom prst="rect">
            <a:avLst/>
          </a:prstGeom>
          <a:solidFill>
            <a:srgbClr val="FFFFFF"/>
          </a:solidFill>
          <a:ln w="9525">
            <a:solidFill>
              <a:srgbClr val="000000"/>
            </a:solidFill>
          </a:ln>
        </p:spPr>
        <p:txBody>
          <a:bodyPr vert="horz" wrap="square" lIns="0" tIns="31750" rIns="0" bIns="0" rtlCol="0">
            <a:spAutoFit/>
          </a:bodyPr>
          <a:lstStyle/>
          <a:p>
            <a:pPr marL="50800">
              <a:lnSpc>
                <a:spcPct val="100000"/>
              </a:lnSpc>
              <a:spcBef>
                <a:spcPts val="250"/>
              </a:spcBef>
            </a:pPr>
            <a:r>
              <a:rPr sz="1600" spc="-10" dirty="0">
                <a:latin typeface="游ゴシック"/>
                <a:cs typeface="游ゴシック"/>
              </a:rPr>
              <a:t>⽔雷防御網</a:t>
            </a:r>
            <a:endParaRPr sz="1600">
              <a:latin typeface="游ゴシック"/>
              <a:cs typeface="游ゴシック"/>
            </a:endParaRPr>
          </a:p>
        </p:txBody>
      </p:sp>
      <p:pic>
        <p:nvPicPr>
          <p:cNvPr id="25" name="object 25"/>
          <p:cNvPicPr/>
          <p:nvPr/>
        </p:nvPicPr>
        <p:blipFill>
          <a:blip r:embed="rId9" cstate="print"/>
          <a:stretch>
            <a:fillRect/>
          </a:stretch>
        </p:blipFill>
        <p:spPr>
          <a:xfrm>
            <a:off x="6096000" y="2255520"/>
            <a:ext cx="999744" cy="877824"/>
          </a:xfrm>
          <a:prstGeom prst="rect">
            <a:avLst/>
          </a:prstGeom>
        </p:spPr>
      </p:pic>
      <p:sp>
        <p:nvSpPr>
          <p:cNvPr id="26" name="object 26"/>
          <p:cNvSpPr txBox="1"/>
          <p:nvPr/>
        </p:nvSpPr>
        <p:spPr>
          <a:xfrm>
            <a:off x="6344942" y="6020308"/>
            <a:ext cx="2463800" cy="269240"/>
          </a:xfrm>
          <a:prstGeom prst="rect">
            <a:avLst/>
          </a:prstGeom>
        </p:spPr>
        <p:txBody>
          <a:bodyPr vert="horz" wrap="square" lIns="0" tIns="12700" rIns="0" bIns="0" rtlCol="0">
            <a:spAutoFit/>
          </a:bodyPr>
          <a:lstStyle/>
          <a:p>
            <a:pPr marL="12700">
              <a:lnSpc>
                <a:spcPct val="100000"/>
              </a:lnSpc>
              <a:spcBef>
                <a:spcPts val="100"/>
              </a:spcBef>
            </a:pPr>
            <a:r>
              <a:rPr sz="1600" spc="-5" dirty="0">
                <a:latin typeface="游ゴシック"/>
                <a:cs typeface="游ゴシック"/>
              </a:rPr>
              <a:t>核セキュリティ対策の⼀例</a:t>
            </a:r>
            <a:endParaRPr sz="1600">
              <a:latin typeface="游ゴシック"/>
              <a:cs typeface="游ゴシック"/>
            </a:endParaRPr>
          </a:p>
        </p:txBody>
      </p:sp>
      <p:sp>
        <p:nvSpPr>
          <p:cNvPr id="27" name="object 27"/>
          <p:cNvSpPr txBox="1"/>
          <p:nvPr/>
        </p:nvSpPr>
        <p:spPr>
          <a:xfrm>
            <a:off x="1487487" y="764703"/>
            <a:ext cx="8983980" cy="1516380"/>
          </a:xfrm>
          <a:prstGeom prst="rect">
            <a:avLst/>
          </a:prstGeom>
          <a:ln w="9525">
            <a:solidFill>
              <a:srgbClr val="000000"/>
            </a:solidFill>
          </a:ln>
        </p:spPr>
        <p:txBody>
          <a:bodyPr vert="horz" wrap="square" lIns="0" tIns="20320" rIns="0" bIns="0" rtlCol="0">
            <a:spAutoFit/>
          </a:bodyPr>
          <a:lstStyle/>
          <a:p>
            <a:pPr marL="433705" indent="-342265">
              <a:lnSpc>
                <a:spcPct val="100000"/>
              </a:lnSpc>
              <a:spcBef>
                <a:spcPts val="160"/>
              </a:spcBef>
              <a:buClr>
                <a:srgbClr val="A6A6A6"/>
              </a:buClr>
              <a:buFont typeface="Wingdings"/>
              <a:buChar char=""/>
              <a:tabLst>
                <a:tab pos="433705" algn="l"/>
              </a:tabLst>
            </a:pPr>
            <a:r>
              <a:rPr sz="2000" spc="-5" dirty="0">
                <a:latin typeface="游ゴシック"/>
                <a:cs typeface="游ゴシック"/>
              </a:rPr>
              <a:t>本体が⼆重船殻構造で強固に作られている</a:t>
            </a:r>
            <a:endParaRPr sz="2000" dirty="0">
              <a:latin typeface="游ゴシック"/>
              <a:cs typeface="游ゴシック"/>
            </a:endParaRPr>
          </a:p>
          <a:p>
            <a:pPr marL="433705" indent="-342265">
              <a:lnSpc>
                <a:spcPct val="100000"/>
              </a:lnSpc>
              <a:spcBef>
                <a:spcPts val="600"/>
              </a:spcBef>
              <a:buClr>
                <a:srgbClr val="A6A6A6"/>
              </a:buClr>
              <a:buFont typeface="Wingdings"/>
              <a:buChar char=""/>
              <a:tabLst>
                <a:tab pos="433705" algn="l"/>
              </a:tabLst>
            </a:pPr>
            <a:r>
              <a:rPr sz="2000" spc="-5" dirty="0">
                <a:latin typeface="游ゴシック"/>
                <a:cs typeface="游ゴシック"/>
              </a:rPr>
              <a:t>⿂雷や爆発物を積載した船舶は、⿂雷防御網で接近を阻⽌できる</a:t>
            </a:r>
            <a:endParaRPr sz="2000" dirty="0">
              <a:latin typeface="游ゴシック"/>
              <a:cs typeface="游ゴシック"/>
            </a:endParaRPr>
          </a:p>
          <a:p>
            <a:pPr marL="433705" indent="-342265">
              <a:lnSpc>
                <a:spcPct val="100000"/>
              </a:lnSpc>
              <a:spcBef>
                <a:spcPts val="600"/>
              </a:spcBef>
              <a:buClr>
                <a:srgbClr val="A6A6A6"/>
              </a:buClr>
              <a:buFont typeface="Wingdings"/>
              <a:buChar char=""/>
              <a:tabLst>
                <a:tab pos="433705" algn="l"/>
              </a:tabLst>
            </a:pPr>
            <a:r>
              <a:rPr sz="2000" spc="-5" dirty="0">
                <a:latin typeface="游ゴシック"/>
                <a:cs typeface="游ゴシック"/>
              </a:rPr>
              <a:t>潮流や⾵により多少位置が動くので、⾶⾏物体等による攻撃がしにくい</a:t>
            </a:r>
            <a:endParaRPr sz="2000" dirty="0">
              <a:latin typeface="游ゴシック"/>
              <a:cs typeface="游ゴシック"/>
            </a:endParaRPr>
          </a:p>
          <a:p>
            <a:pPr marL="433705" indent="-342265">
              <a:lnSpc>
                <a:spcPct val="100000"/>
              </a:lnSpc>
              <a:spcBef>
                <a:spcPts val="290"/>
              </a:spcBef>
              <a:buClr>
                <a:srgbClr val="A6A6A6"/>
              </a:buClr>
              <a:buFont typeface="Wingdings"/>
              <a:buChar char=""/>
              <a:tabLst>
                <a:tab pos="433705" algn="l"/>
              </a:tabLst>
            </a:pPr>
            <a:r>
              <a:rPr sz="2000" spc="-5" dirty="0">
                <a:latin typeface="游ゴシック"/>
                <a:cs typeface="游ゴシック"/>
              </a:rPr>
              <a:t>多層の監視区域を設け、不審者の接近を遠⽅から早期に検知できる</a:t>
            </a:r>
            <a:endParaRPr sz="2000" dirty="0">
              <a:latin typeface="游ゴシック"/>
              <a:cs typeface="游ゴシック"/>
            </a:endParaRPr>
          </a:p>
        </p:txBody>
      </p:sp>
      <p:sp>
        <p:nvSpPr>
          <p:cNvPr id="31" name="正方形/長方形 30">
            <a:extLst>
              <a:ext uri="{FF2B5EF4-FFF2-40B4-BE49-F238E27FC236}">
                <a16:creationId xmlns:a16="http://schemas.microsoft.com/office/drawing/2014/main" id="{AE3B9ACE-2D06-8CF4-D18B-32D19D92A6F5}"/>
              </a:ext>
            </a:extLst>
          </p:cNvPr>
          <p:cNvSpPr/>
          <p:nvPr/>
        </p:nvSpPr>
        <p:spPr>
          <a:xfrm>
            <a:off x="0" y="5693"/>
            <a:ext cx="12192000" cy="467858"/>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防御構造</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316735" y="3294888"/>
            <a:ext cx="4312920" cy="3063240"/>
          </a:xfrm>
          <a:prstGeom prst="rect">
            <a:avLst/>
          </a:prstGeom>
        </p:spPr>
      </p:pic>
      <p:sp>
        <p:nvSpPr>
          <p:cNvPr id="3" name="object 3"/>
          <p:cNvSpPr txBox="1"/>
          <p:nvPr/>
        </p:nvSpPr>
        <p:spPr>
          <a:xfrm>
            <a:off x="10422239" y="5232313"/>
            <a:ext cx="193675" cy="214629"/>
          </a:xfrm>
          <a:prstGeom prst="rect">
            <a:avLst/>
          </a:prstGeom>
        </p:spPr>
        <p:txBody>
          <a:bodyPr vert="horz" wrap="square" lIns="0" tIns="0" rIns="0" bIns="0" rtlCol="0">
            <a:spAutoFit/>
          </a:bodyPr>
          <a:lstStyle/>
          <a:p>
            <a:pPr>
              <a:lnSpc>
                <a:spcPct val="100000"/>
              </a:lnSpc>
            </a:pPr>
            <a:r>
              <a:rPr sz="1400" spc="-25" dirty="0">
                <a:solidFill>
                  <a:srgbClr val="40458C"/>
                </a:solidFill>
                <a:latin typeface="Tahoma"/>
                <a:cs typeface="Tahoma"/>
              </a:rPr>
              <a:t>36</a:t>
            </a:r>
            <a:endParaRPr sz="1400">
              <a:latin typeface="Tahoma"/>
              <a:cs typeface="Tahoma"/>
            </a:endParaRPr>
          </a:p>
        </p:txBody>
      </p:sp>
      <p:pic>
        <p:nvPicPr>
          <p:cNvPr id="5" name="object 5"/>
          <p:cNvPicPr/>
          <p:nvPr/>
        </p:nvPicPr>
        <p:blipFill>
          <a:blip r:embed="rId3" cstate="print"/>
          <a:stretch>
            <a:fillRect/>
          </a:stretch>
        </p:blipFill>
        <p:spPr>
          <a:xfrm>
            <a:off x="7043928" y="3307079"/>
            <a:ext cx="4056887" cy="3063240"/>
          </a:xfrm>
          <a:prstGeom prst="rect">
            <a:avLst/>
          </a:prstGeom>
        </p:spPr>
      </p:pic>
      <p:sp>
        <p:nvSpPr>
          <p:cNvPr id="6" name="object 6"/>
          <p:cNvSpPr txBox="1"/>
          <p:nvPr/>
        </p:nvSpPr>
        <p:spPr>
          <a:xfrm>
            <a:off x="1985999" y="2860547"/>
            <a:ext cx="8648700" cy="330200"/>
          </a:xfrm>
          <a:prstGeom prst="rect">
            <a:avLst/>
          </a:prstGeom>
        </p:spPr>
        <p:txBody>
          <a:bodyPr vert="horz" wrap="square" lIns="0" tIns="12700" rIns="0" bIns="0" rtlCol="0">
            <a:spAutoFit/>
          </a:bodyPr>
          <a:lstStyle/>
          <a:p>
            <a:pPr marL="12700">
              <a:lnSpc>
                <a:spcPct val="100000"/>
              </a:lnSpc>
              <a:spcBef>
                <a:spcPts val="100"/>
              </a:spcBef>
              <a:tabLst>
                <a:tab pos="5587365" algn="l"/>
              </a:tabLst>
            </a:pPr>
            <a:r>
              <a:rPr sz="2000" dirty="0">
                <a:latin typeface="游ゴシック"/>
                <a:cs typeface="游ゴシック"/>
              </a:rPr>
              <a:t>例えば、海底⽕⼭が発</a:t>
            </a:r>
            <a:r>
              <a:rPr sz="2000" spc="-50" dirty="0">
                <a:latin typeface="游ゴシック"/>
                <a:cs typeface="游ゴシック"/>
              </a:rPr>
              <a:t>⽣</a:t>
            </a:r>
            <a:r>
              <a:rPr sz="2000" dirty="0">
                <a:latin typeface="游ゴシック"/>
                <a:cs typeface="游ゴシック"/>
              </a:rPr>
              <a:t>	タグボートで曳航して移</a:t>
            </a:r>
            <a:r>
              <a:rPr sz="2000" spc="-50" dirty="0">
                <a:latin typeface="游ゴシック"/>
                <a:cs typeface="游ゴシック"/>
              </a:rPr>
              <a:t>動</a:t>
            </a:r>
            <a:endParaRPr sz="2000">
              <a:latin typeface="游ゴシック"/>
              <a:cs typeface="游ゴシック"/>
            </a:endParaRPr>
          </a:p>
        </p:txBody>
      </p:sp>
      <p:sp>
        <p:nvSpPr>
          <p:cNvPr id="8" name="object 8"/>
          <p:cNvSpPr txBox="1">
            <a:spLocks noGrp="1"/>
          </p:cNvSpPr>
          <p:nvPr>
            <p:ph type="dt" sz="half" idx="6"/>
          </p:nvPr>
        </p:nvSpPr>
        <p:spPr>
          <a:xfrm>
            <a:off x="2263868" y="6502928"/>
            <a:ext cx="3048000" cy="221615"/>
          </a:xfrm>
          <a:prstGeom prst="rect">
            <a:avLst/>
          </a:prstGeom>
        </p:spPr>
        <p:txBody>
          <a:bodyPr vert="horz" wrap="square" lIns="0" tIns="0" rIns="0" bIns="0" rtlCol="0">
            <a:spAutoFit/>
          </a:bodyPr>
          <a:lstStyle>
            <a:defPPr>
              <a:defRPr kern="0"/>
            </a:defPPr>
            <a:lvl1pPr>
              <a:defRPr sz="1400" b="0" i="0">
                <a:solidFill>
                  <a:schemeClr val="tx1"/>
                </a:solidFill>
                <a:latin typeface="游ゴシック"/>
                <a:cs typeface="游ゴシック"/>
              </a:defRPr>
            </a:lvl1pPr>
          </a:lstStyle>
          <a:p>
            <a:pPr marL="12700">
              <a:lnSpc>
                <a:spcPts val="1610"/>
              </a:lnSpc>
            </a:pPr>
            <a:r>
              <a:rPr lang="ja-JP" altLang="en-US" spc="-5"/>
              <a:t>秘密情報⽬的外使⽤・複製・開⽰禁⽌</a:t>
            </a:r>
            <a:endParaRPr spc="-5" dirty="0"/>
          </a:p>
        </p:txBody>
      </p:sp>
      <p:sp>
        <p:nvSpPr>
          <p:cNvPr id="9" name="object 9"/>
          <p:cNvSpPr txBox="1">
            <a:spLocks noGrp="1"/>
          </p:cNvSpPr>
          <p:nvPr>
            <p:ph type="ftr" sz="quarter" idx="5"/>
          </p:nvPr>
        </p:nvSpPr>
        <p:spPr>
          <a:xfrm>
            <a:off x="5464268" y="6502928"/>
            <a:ext cx="2059304" cy="221615"/>
          </a:xfrm>
          <a:prstGeom prst="rect">
            <a:avLst/>
          </a:prstGeom>
        </p:spPr>
        <p:txBody>
          <a:bodyPr vert="horz" wrap="square" lIns="0" tIns="0" rIns="0" bIns="0" rtlCol="0">
            <a:spAutoFit/>
          </a:bodyPr>
          <a:lstStyle>
            <a:defPPr>
              <a:defRPr kern="0"/>
            </a:defPPr>
            <a:lvl1pPr>
              <a:defRPr sz="1400" b="0" i="0">
                <a:solidFill>
                  <a:schemeClr val="tx1"/>
                </a:solidFill>
                <a:latin typeface="游ゴシック"/>
                <a:cs typeface="游ゴシック"/>
              </a:defRPr>
            </a:lvl1pPr>
          </a:lstStyle>
          <a:p>
            <a:pPr marL="12700">
              <a:lnSpc>
                <a:spcPts val="1610"/>
              </a:lnSpc>
            </a:pPr>
            <a:r>
              <a:rPr lang="en-US"/>
              <a:t>Advanced</a:t>
            </a:r>
            <a:r>
              <a:rPr lang="en-US" spc="-35"/>
              <a:t> </a:t>
            </a:r>
            <a:r>
              <a:rPr lang="en-US"/>
              <a:t>Float</a:t>
            </a:r>
            <a:r>
              <a:rPr lang="en-US" spc="-25"/>
              <a:t> </a:t>
            </a:r>
            <a:r>
              <a:rPr lang="ja-JP" altLang="en-US" spc="-25"/>
              <a:t>株式会社</a:t>
            </a:r>
            <a:endParaRPr spc="-25" dirty="0"/>
          </a:p>
        </p:txBody>
      </p:sp>
      <p:sp>
        <p:nvSpPr>
          <p:cNvPr id="10" name="object 10"/>
          <p:cNvSpPr txBox="1">
            <a:spLocks noGrp="1"/>
          </p:cNvSpPr>
          <p:nvPr>
            <p:ph type="sldNum" sz="quarter" idx="7"/>
          </p:nvPr>
        </p:nvSpPr>
        <p:spPr>
          <a:xfrm>
            <a:off x="11446488" y="6521216"/>
            <a:ext cx="530859" cy="221615"/>
          </a:xfrm>
          <a:prstGeom prst="rect">
            <a:avLst/>
          </a:prstGeom>
        </p:spPr>
        <p:txBody>
          <a:bodyPr vert="horz" wrap="square" lIns="0" tIns="0" rIns="0" bIns="0" rtlCol="0">
            <a:spAutoFit/>
          </a:bodyPr>
          <a:lstStyle>
            <a:defPPr>
              <a:defRPr kern="0"/>
            </a:defPPr>
            <a:lvl1pPr>
              <a:defRPr sz="1400" b="0" i="0">
                <a:solidFill>
                  <a:srgbClr val="40458C"/>
                </a:solidFill>
                <a:latin typeface="游ゴシック"/>
                <a:cs typeface="游ゴシック"/>
              </a:defRPr>
            </a:lvl1pPr>
          </a:lstStyle>
          <a:p>
            <a:pPr marL="136525">
              <a:lnSpc>
                <a:spcPts val="1610"/>
              </a:lnSpc>
            </a:pPr>
            <a:fld id="{81D60167-4931-47E6-BA6A-407CBD079E47}" type="slidenum">
              <a:rPr lang="en-US" altLang="ja-JP" spc="-20" smtClean="0"/>
              <a:pPr marL="136525">
                <a:lnSpc>
                  <a:spcPts val="1610"/>
                </a:lnSpc>
              </a:pPr>
              <a:t>27</a:t>
            </a:fld>
            <a:r>
              <a:rPr lang="en-US" altLang="ja-JP" spc="-20"/>
              <a:t>/47</a:t>
            </a:r>
            <a:endParaRPr spc="-10" dirty="0"/>
          </a:p>
        </p:txBody>
      </p:sp>
      <p:sp>
        <p:nvSpPr>
          <p:cNvPr id="7" name="object 7"/>
          <p:cNvSpPr txBox="1"/>
          <p:nvPr/>
        </p:nvSpPr>
        <p:spPr>
          <a:xfrm>
            <a:off x="1053925" y="843147"/>
            <a:ext cx="10429875" cy="1836420"/>
          </a:xfrm>
          <a:prstGeom prst="rect">
            <a:avLst/>
          </a:prstGeom>
          <a:ln w="9525">
            <a:solidFill>
              <a:srgbClr val="000000"/>
            </a:solidFill>
          </a:ln>
        </p:spPr>
        <p:txBody>
          <a:bodyPr vert="horz" wrap="square" lIns="0" tIns="0" rIns="0" bIns="0" rtlCol="0">
            <a:spAutoFit/>
          </a:bodyPr>
          <a:lstStyle/>
          <a:p>
            <a:pPr marL="387985" indent="-342900">
              <a:lnSpc>
                <a:spcPts val="2055"/>
              </a:lnSpc>
              <a:buClr>
                <a:srgbClr val="A6A6A6"/>
              </a:buClr>
              <a:buFont typeface="Wingdings"/>
              <a:buChar char=""/>
              <a:tabLst>
                <a:tab pos="387985" algn="l"/>
              </a:tabLst>
            </a:pPr>
            <a:r>
              <a:rPr sz="2000" spc="-5" dirty="0">
                <a:solidFill>
                  <a:srgbClr val="2E2E01"/>
                </a:solidFill>
                <a:latin typeface="游ゴシック"/>
                <a:cs typeface="游ゴシック"/>
              </a:rPr>
              <a:t>新たな⾃然災害のリスクが⾒つかった場合</a:t>
            </a:r>
            <a:endParaRPr sz="2000">
              <a:latin typeface="游ゴシック"/>
              <a:cs typeface="游ゴシック"/>
            </a:endParaRPr>
          </a:p>
          <a:p>
            <a:pPr marL="387985">
              <a:lnSpc>
                <a:spcPts val="2195"/>
              </a:lnSpc>
              <a:tabLst>
                <a:tab pos="895985" algn="l"/>
              </a:tabLst>
            </a:pPr>
            <a:r>
              <a:rPr sz="2000" spc="-50" dirty="0">
                <a:solidFill>
                  <a:srgbClr val="2E2E01"/>
                </a:solidFill>
                <a:latin typeface="游ゴシック"/>
                <a:cs typeface="游ゴシック"/>
              </a:rPr>
              <a:t>→</a:t>
            </a:r>
            <a:r>
              <a:rPr sz="2000" dirty="0">
                <a:solidFill>
                  <a:srgbClr val="2E2E01"/>
                </a:solidFill>
                <a:latin typeface="游ゴシック"/>
                <a:cs typeface="游ゴシック"/>
              </a:rPr>
              <a:t>	</a:t>
            </a:r>
            <a:r>
              <a:rPr sz="2000" spc="-5" dirty="0">
                <a:latin typeface="游ゴシック"/>
                <a:cs typeface="游ゴシック"/>
              </a:rPr>
              <a:t>タグボートなどで曳航してリスクのない場所に移動する</a:t>
            </a:r>
            <a:endParaRPr sz="2000">
              <a:latin typeface="游ゴシック"/>
              <a:cs typeface="游ゴシック"/>
            </a:endParaRPr>
          </a:p>
          <a:p>
            <a:pPr marL="387985" indent="-342900">
              <a:lnSpc>
                <a:spcPct val="100000"/>
              </a:lnSpc>
              <a:spcBef>
                <a:spcPts val="815"/>
              </a:spcBef>
              <a:buClr>
                <a:srgbClr val="A6A6A6"/>
              </a:buClr>
              <a:buFont typeface="Wingdings"/>
              <a:buChar char=""/>
              <a:tabLst>
                <a:tab pos="387985" algn="l"/>
              </a:tabLst>
            </a:pPr>
            <a:r>
              <a:rPr sz="2000" spc="-5" dirty="0">
                <a:solidFill>
                  <a:srgbClr val="2E2E01"/>
                </a:solidFill>
                <a:latin typeface="游ゴシック"/>
                <a:cs typeface="游ゴシック"/>
              </a:rPr>
              <a:t>陸上原発では原⼦炉直下に新たな活断層が確認された場合廃炉となる</a:t>
            </a:r>
            <a:endParaRPr sz="2000">
              <a:latin typeface="游ゴシック"/>
              <a:cs typeface="游ゴシック"/>
            </a:endParaRPr>
          </a:p>
          <a:p>
            <a:pPr marL="299085">
              <a:lnSpc>
                <a:spcPct val="100000"/>
              </a:lnSpc>
              <a:spcBef>
                <a:spcPts val="790"/>
              </a:spcBef>
              <a:tabLst>
                <a:tab pos="807085" algn="l"/>
              </a:tabLst>
            </a:pPr>
            <a:r>
              <a:rPr sz="2000" spc="-50" dirty="0">
                <a:solidFill>
                  <a:srgbClr val="2E2E01"/>
                </a:solidFill>
                <a:latin typeface="游ゴシック"/>
                <a:cs typeface="游ゴシック"/>
              </a:rPr>
              <a:t>→</a:t>
            </a:r>
            <a:r>
              <a:rPr sz="2000" dirty="0">
                <a:solidFill>
                  <a:srgbClr val="2E2E01"/>
                </a:solidFill>
                <a:latin typeface="游ゴシック"/>
                <a:cs typeface="游ゴシック"/>
              </a:rPr>
              <a:t>	</a:t>
            </a:r>
            <a:r>
              <a:rPr sz="2000" dirty="0">
                <a:solidFill>
                  <a:srgbClr val="FF0000"/>
                </a:solidFill>
                <a:latin typeface="游ゴシック"/>
                <a:cs typeface="游ゴシック"/>
              </a:rPr>
              <a:t>投資リスクの抑制</a:t>
            </a:r>
            <a:r>
              <a:rPr sz="2000" spc="-15" dirty="0">
                <a:solidFill>
                  <a:srgbClr val="2E2E01"/>
                </a:solidFill>
                <a:latin typeface="游ゴシック"/>
                <a:cs typeface="游ゴシック"/>
              </a:rPr>
              <a:t>に繋がる</a:t>
            </a:r>
            <a:endParaRPr sz="2000">
              <a:latin typeface="游ゴシック"/>
              <a:cs typeface="游ゴシック"/>
            </a:endParaRPr>
          </a:p>
          <a:p>
            <a:pPr marL="387985" indent="-342900">
              <a:lnSpc>
                <a:spcPct val="100000"/>
              </a:lnSpc>
              <a:spcBef>
                <a:spcPts val="795"/>
              </a:spcBef>
              <a:buClr>
                <a:srgbClr val="A6A6A6"/>
              </a:buClr>
              <a:buFont typeface="Wingdings"/>
              <a:buChar char=""/>
              <a:tabLst>
                <a:tab pos="387985" algn="l"/>
              </a:tabLst>
            </a:pPr>
            <a:r>
              <a:rPr sz="2000" spc="-5" dirty="0">
                <a:solidFill>
                  <a:srgbClr val="2E2E01"/>
                </a:solidFill>
                <a:latin typeface="游ゴシック"/>
                <a:cs typeface="游ゴシック"/>
              </a:rPr>
              <a:t>⼤規模災害で電源の復旧が難しい地域に対し、移動して電⼒を供給</a:t>
            </a:r>
            <a:endParaRPr sz="2000">
              <a:latin typeface="游ゴシック"/>
              <a:cs typeface="游ゴシック"/>
            </a:endParaRPr>
          </a:p>
        </p:txBody>
      </p:sp>
      <p:sp>
        <p:nvSpPr>
          <p:cNvPr id="11" name="正方形/長方形 10">
            <a:extLst>
              <a:ext uri="{FF2B5EF4-FFF2-40B4-BE49-F238E27FC236}">
                <a16:creationId xmlns:a16="http://schemas.microsoft.com/office/drawing/2014/main" id="{0A597A37-49EE-DFD9-CB34-8DAA18C87BF1}"/>
              </a:ext>
            </a:extLst>
          </p:cNvPr>
          <p:cNvSpPr/>
          <p:nvPr/>
        </p:nvSpPr>
        <p:spPr>
          <a:xfrm>
            <a:off x="0" y="5693"/>
            <a:ext cx="12192000" cy="467858"/>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浮体式は移動できるのでリスク回避が可能</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0422255" y="5308513"/>
            <a:ext cx="193675" cy="214629"/>
          </a:xfrm>
          <a:prstGeom prst="rect">
            <a:avLst/>
          </a:prstGeom>
        </p:spPr>
        <p:txBody>
          <a:bodyPr vert="horz" wrap="square" lIns="0" tIns="0" rIns="0" bIns="0" rtlCol="0">
            <a:spAutoFit/>
          </a:bodyPr>
          <a:lstStyle/>
          <a:p>
            <a:pPr>
              <a:lnSpc>
                <a:spcPct val="100000"/>
              </a:lnSpc>
            </a:pPr>
            <a:r>
              <a:rPr sz="1400" spc="-25" dirty="0">
                <a:solidFill>
                  <a:srgbClr val="40458C"/>
                </a:solidFill>
                <a:latin typeface="Tahoma"/>
                <a:cs typeface="Tahoma"/>
              </a:rPr>
              <a:t>37</a:t>
            </a:r>
            <a:endParaRPr sz="1400">
              <a:latin typeface="Tahoma"/>
              <a:cs typeface="Tahoma"/>
            </a:endParaRPr>
          </a:p>
        </p:txBody>
      </p:sp>
      <p:sp>
        <p:nvSpPr>
          <p:cNvPr id="4" name="object 4"/>
          <p:cNvSpPr txBox="1"/>
          <p:nvPr/>
        </p:nvSpPr>
        <p:spPr>
          <a:xfrm>
            <a:off x="1010854" y="671179"/>
            <a:ext cx="9854565" cy="1554480"/>
          </a:xfrm>
          <a:prstGeom prst="rect">
            <a:avLst/>
          </a:prstGeom>
          <a:ln w="6350">
            <a:solidFill>
              <a:srgbClr val="000000"/>
            </a:solidFill>
          </a:ln>
        </p:spPr>
        <p:txBody>
          <a:bodyPr vert="horz" wrap="square" lIns="0" tIns="19685" rIns="0" bIns="0" rtlCol="0">
            <a:spAutoFit/>
          </a:bodyPr>
          <a:lstStyle/>
          <a:p>
            <a:pPr marL="433705" indent="-342265">
              <a:lnSpc>
                <a:spcPct val="100000"/>
              </a:lnSpc>
              <a:spcBef>
                <a:spcPts val="155"/>
              </a:spcBef>
              <a:buClr>
                <a:srgbClr val="A6A6A6"/>
              </a:buClr>
              <a:buFont typeface="Wingdings"/>
              <a:buChar char=""/>
              <a:tabLst>
                <a:tab pos="433705" algn="l"/>
              </a:tabLst>
            </a:pPr>
            <a:r>
              <a:rPr sz="2000" spc="-5" dirty="0">
                <a:latin typeface="游ゴシック"/>
                <a:cs typeface="游ゴシック"/>
              </a:rPr>
              <a:t>東南アジアは津波や地震が多く、陸上の原発建設は難しい</a:t>
            </a:r>
            <a:endParaRPr sz="2000">
              <a:latin typeface="游ゴシック"/>
              <a:cs typeface="游ゴシック"/>
            </a:endParaRPr>
          </a:p>
          <a:p>
            <a:pPr marL="433705" indent="-342265">
              <a:lnSpc>
                <a:spcPct val="100000"/>
              </a:lnSpc>
              <a:spcBef>
                <a:spcPts val="600"/>
              </a:spcBef>
              <a:buClr>
                <a:srgbClr val="A6A6A6"/>
              </a:buClr>
              <a:buFont typeface="Wingdings"/>
              <a:buChar char=""/>
              <a:tabLst>
                <a:tab pos="433705" algn="l"/>
              </a:tabLst>
            </a:pPr>
            <a:r>
              <a:rPr sz="2000" spc="-5" dirty="0">
                <a:latin typeface="游ゴシック"/>
                <a:cs typeface="游ゴシック"/>
              </a:rPr>
              <a:t>海外の原発建設は地元での建設要員の雇⽤が難しく、計画遅延が頻発</a:t>
            </a:r>
            <a:endParaRPr sz="2000">
              <a:latin typeface="游ゴシック"/>
              <a:cs typeface="游ゴシック"/>
            </a:endParaRPr>
          </a:p>
          <a:p>
            <a:pPr marL="599440">
              <a:lnSpc>
                <a:spcPct val="100000"/>
              </a:lnSpc>
              <a:spcBef>
                <a:spcPts val="600"/>
              </a:spcBef>
            </a:pPr>
            <a:r>
              <a:rPr sz="2000" spc="-5" dirty="0">
                <a:latin typeface="游ゴシック"/>
                <a:cs typeface="游ゴシック"/>
              </a:rPr>
              <a:t>→ ⽇本で製造して曳航して⾏くことができるため、現地の環境に影響されない</a:t>
            </a:r>
            <a:endParaRPr sz="2000">
              <a:latin typeface="游ゴシック"/>
              <a:cs typeface="游ゴシック"/>
            </a:endParaRPr>
          </a:p>
          <a:p>
            <a:pPr marL="433705" indent="-342265">
              <a:lnSpc>
                <a:spcPct val="100000"/>
              </a:lnSpc>
              <a:spcBef>
                <a:spcPts val="600"/>
              </a:spcBef>
              <a:buClr>
                <a:srgbClr val="A6A6A6"/>
              </a:buClr>
              <a:buFont typeface="Wingdings"/>
              <a:buChar char=""/>
              <a:tabLst>
                <a:tab pos="433705" algn="l"/>
              </a:tabLst>
            </a:pPr>
            <a:r>
              <a:rPr sz="2000" spc="-10" dirty="0">
                <a:latin typeface="游ゴシック"/>
                <a:cs typeface="游ゴシック"/>
              </a:rPr>
              <a:t>IAEA</a:t>
            </a:r>
            <a:r>
              <a:rPr sz="2000" spc="-5" dirty="0">
                <a:latin typeface="游ゴシック"/>
                <a:cs typeface="游ゴシック"/>
              </a:rPr>
              <a:t>の浮体原発のシンポジウムに、タイ、ベトナム、インドネシアからも参加</a:t>
            </a:r>
            <a:endParaRPr sz="2000">
              <a:latin typeface="游ゴシック"/>
              <a:cs typeface="游ゴシック"/>
            </a:endParaRPr>
          </a:p>
        </p:txBody>
      </p:sp>
      <p:pic>
        <p:nvPicPr>
          <p:cNvPr id="5" name="object 5"/>
          <p:cNvPicPr/>
          <p:nvPr/>
        </p:nvPicPr>
        <p:blipFill>
          <a:blip r:embed="rId2" cstate="print"/>
          <a:stretch>
            <a:fillRect/>
          </a:stretch>
        </p:blipFill>
        <p:spPr>
          <a:xfrm>
            <a:off x="985651" y="2330718"/>
            <a:ext cx="5738926" cy="3766334"/>
          </a:xfrm>
          <a:prstGeom prst="rect">
            <a:avLst/>
          </a:prstGeom>
        </p:spPr>
      </p:pic>
      <p:grpSp>
        <p:nvGrpSpPr>
          <p:cNvPr id="6" name="object 6"/>
          <p:cNvGrpSpPr/>
          <p:nvPr/>
        </p:nvGrpSpPr>
        <p:grpSpPr>
          <a:xfrm>
            <a:off x="7095685" y="2375573"/>
            <a:ext cx="5012055" cy="4086225"/>
            <a:chOff x="7095685" y="2375573"/>
            <a:chExt cx="5012055" cy="4086225"/>
          </a:xfrm>
        </p:grpSpPr>
        <p:pic>
          <p:nvPicPr>
            <p:cNvPr id="7" name="object 7"/>
            <p:cNvPicPr/>
            <p:nvPr/>
          </p:nvPicPr>
          <p:blipFill>
            <a:blip r:embed="rId3" cstate="print"/>
            <a:stretch>
              <a:fillRect/>
            </a:stretch>
          </p:blipFill>
          <p:spPr>
            <a:xfrm>
              <a:off x="9332974" y="4091600"/>
              <a:ext cx="2774309" cy="2370084"/>
            </a:xfrm>
            <a:prstGeom prst="rect">
              <a:avLst/>
            </a:prstGeom>
          </p:spPr>
        </p:pic>
        <p:pic>
          <p:nvPicPr>
            <p:cNvPr id="8" name="object 8"/>
            <p:cNvPicPr/>
            <p:nvPr/>
          </p:nvPicPr>
          <p:blipFill>
            <a:blip r:embed="rId4" cstate="print"/>
            <a:stretch>
              <a:fillRect/>
            </a:stretch>
          </p:blipFill>
          <p:spPr>
            <a:xfrm>
              <a:off x="7095685" y="2375573"/>
              <a:ext cx="2489194" cy="2396124"/>
            </a:xfrm>
            <a:prstGeom prst="rect">
              <a:avLst/>
            </a:prstGeom>
          </p:spPr>
        </p:pic>
      </p:grpSp>
      <p:sp>
        <p:nvSpPr>
          <p:cNvPr id="9" name="object 9"/>
          <p:cNvSpPr txBox="1"/>
          <p:nvPr/>
        </p:nvSpPr>
        <p:spPr>
          <a:xfrm>
            <a:off x="1125016" y="5084064"/>
            <a:ext cx="7990205" cy="1313180"/>
          </a:xfrm>
          <a:prstGeom prst="rect">
            <a:avLst/>
          </a:prstGeom>
        </p:spPr>
        <p:txBody>
          <a:bodyPr vert="horz" wrap="square" lIns="0" tIns="11430" rIns="0" bIns="0" rtlCol="0">
            <a:spAutoFit/>
          </a:bodyPr>
          <a:lstStyle/>
          <a:p>
            <a:pPr marL="6148705" marR="372110">
              <a:lnSpc>
                <a:spcPct val="100600"/>
              </a:lnSpc>
              <a:spcBef>
                <a:spcPts val="90"/>
              </a:spcBef>
              <a:tabLst>
                <a:tab pos="6950075" algn="l"/>
              </a:tabLst>
            </a:pPr>
            <a:r>
              <a:rPr sz="1100" dirty="0">
                <a:latin typeface="游ゴシック"/>
                <a:cs typeface="游ゴシック"/>
              </a:rPr>
              <a:t>Topan</a:t>
            </a:r>
            <a:r>
              <a:rPr sz="1100" spc="-25" dirty="0">
                <a:latin typeface="游ゴシック"/>
                <a:cs typeface="游ゴシック"/>
              </a:rPr>
              <a:t> </a:t>
            </a:r>
            <a:r>
              <a:rPr sz="1100" spc="-10" dirty="0">
                <a:latin typeface="游ゴシック"/>
                <a:cs typeface="游ゴシック"/>
              </a:rPr>
              <a:t>Setiadipura, Indonesia,</a:t>
            </a:r>
            <a:r>
              <a:rPr sz="1100" dirty="0">
                <a:latin typeface="游ゴシック"/>
                <a:cs typeface="游ゴシック"/>
              </a:rPr>
              <a:t>	</a:t>
            </a:r>
            <a:r>
              <a:rPr sz="1100" spc="-20" dirty="0">
                <a:latin typeface="游ゴシック"/>
                <a:cs typeface="游ゴシック"/>
              </a:rPr>
              <a:t>BRIN </a:t>
            </a:r>
            <a:r>
              <a:rPr sz="1100" dirty="0">
                <a:latin typeface="游ゴシック"/>
                <a:cs typeface="游ゴシック"/>
              </a:rPr>
              <a:t>National</a:t>
            </a:r>
            <a:r>
              <a:rPr sz="1100" spc="-55" dirty="0">
                <a:latin typeface="游ゴシック"/>
                <a:cs typeface="游ゴシック"/>
              </a:rPr>
              <a:t> </a:t>
            </a:r>
            <a:r>
              <a:rPr sz="1100" dirty="0">
                <a:latin typeface="游ゴシック"/>
                <a:cs typeface="游ゴシック"/>
              </a:rPr>
              <a:t>Research</a:t>
            </a:r>
            <a:r>
              <a:rPr sz="1100" spc="-50" dirty="0">
                <a:latin typeface="游ゴシック"/>
                <a:cs typeface="游ゴシック"/>
              </a:rPr>
              <a:t> </a:t>
            </a:r>
            <a:r>
              <a:rPr sz="1100" spc="-25" dirty="0">
                <a:latin typeface="游ゴシック"/>
                <a:cs typeface="游ゴシック"/>
              </a:rPr>
              <a:t>and </a:t>
            </a:r>
            <a:r>
              <a:rPr sz="1100" dirty="0">
                <a:latin typeface="游ゴシック"/>
                <a:cs typeface="游ゴシック"/>
              </a:rPr>
              <a:t>Innovation</a:t>
            </a:r>
            <a:r>
              <a:rPr sz="1100" spc="-55" dirty="0">
                <a:latin typeface="游ゴシック"/>
                <a:cs typeface="游ゴシック"/>
              </a:rPr>
              <a:t> </a:t>
            </a:r>
            <a:r>
              <a:rPr sz="1100" spc="-10" dirty="0">
                <a:latin typeface="游ゴシック"/>
                <a:cs typeface="游ゴシック"/>
              </a:rPr>
              <a:t>Agency</a:t>
            </a:r>
            <a:endParaRPr sz="1100">
              <a:latin typeface="游ゴシック"/>
              <a:cs typeface="游ゴシック"/>
            </a:endParaRPr>
          </a:p>
          <a:p>
            <a:pPr marL="6148705" marR="5080">
              <a:lnSpc>
                <a:spcPts val="1320"/>
              </a:lnSpc>
              <a:spcBef>
                <a:spcPts val="20"/>
              </a:spcBef>
            </a:pPr>
            <a:r>
              <a:rPr sz="1100" dirty="0">
                <a:latin typeface="游ゴシック"/>
                <a:cs typeface="游ゴシック"/>
              </a:rPr>
              <a:t>Research</a:t>
            </a:r>
            <a:r>
              <a:rPr sz="1100" spc="-35" dirty="0">
                <a:latin typeface="游ゴシック"/>
                <a:cs typeface="游ゴシック"/>
              </a:rPr>
              <a:t> </a:t>
            </a:r>
            <a:r>
              <a:rPr sz="1100" dirty="0">
                <a:latin typeface="游ゴシック"/>
                <a:cs typeface="游ゴシック"/>
              </a:rPr>
              <a:t>Center</a:t>
            </a:r>
            <a:r>
              <a:rPr sz="1100" spc="-35" dirty="0">
                <a:latin typeface="游ゴシック"/>
                <a:cs typeface="游ゴシック"/>
              </a:rPr>
              <a:t> </a:t>
            </a:r>
            <a:r>
              <a:rPr sz="1100" dirty="0">
                <a:latin typeface="游ゴシック"/>
                <a:cs typeface="游ゴシック"/>
              </a:rPr>
              <a:t>for</a:t>
            </a:r>
            <a:r>
              <a:rPr sz="1100" spc="-30" dirty="0">
                <a:latin typeface="游ゴシック"/>
                <a:cs typeface="游ゴシック"/>
              </a:rPr>
              <a:t> </a:t>
            </a:r>
            <a:r>
              <a:rPr sz="1100" spc="-10" dirty="0">
                <a:latin typeface="游ゴシック"/>
                <a:cs typeface="游ゴシック"/>
              </a:rPr>
              <a:t>Nuclear </a:t>
            </a:r>
            <a:r>
              <a:rPr sz="1100" dirty="0">
                <a:latin typeface="游ゴシック"/>
                <a:cs typeface="游ゴシック"/>
              </a:rPr>
              <a:t>Reactor</a:t>
            </a:r>
            <a:r>
              <a:rPr sz="1100" spc="-50" dirty="0">
                <a:latin typeface="游ゴシック"/>
                <a:cs typeface="游ゴシック"/>
              </a:rPr>
              <a:t> </a:t>
            </a:r>
            <a:r>
              <a:rPr sz="1100" spc="-10" dirty="0">
                <a:latin typeface="游ゴシック"/>
                <a:cs typeface="游ゴシック"/>
              </a:rPr>
              <a:t>Technology</a:t>
            </a:r>
            <a:endParaRPr sz="1100">
              <a:latin typeface="游ゴシック"/>
              <a:cs typeface="游ゴシック"/>
            </a:endParaRPr>
          </a:p>
          <a:p>
            <a:pPr marL="12700">
              <a:lnSpc>
                <a:spcPct val="100000"/>
              </a:lnSpc>
              <a:spcBef>
                <a:spcPts val="495"/>
              </a:spcBef>
            </a:pPr>
            <a:r>
              <a:rPr sz="1400" dirty="0">
                <a:latin typeface="游ゴシック"/>
                <a:cs typeface="游ゴシック"/>
              </a:rPr>
              <a:t>（⻘丸、⾚丸は地震、⻩⾊の線はプレート境界、⻩⾊の三⾓は⽕⼭</a:t>
            </a:r>
            <a:r>
              <a:rPr sz="1400" spc="-50" dirty="0">
                <a:latin typeface="游ゴシック"/>
                <a:cs typeface="游ゴシック"/>
              </a:rPr>
              <a:t>）</a:t>
            </a:r>
            <a:endParaRPr sz="1400">
              <a:latin typeface="游ゴシック"/>
              <a:cs typeface="游ゴシック"/>
            </a:endParaRPr>
          </a:p>
        </p:txBody>
      </p:sp>
      <p:sp>
        <p:nvSpPr>
          <p:cNvPr id="10" name="object 10"/>
          <p:cNvSpPr txBox="1"/>
          <p:nvPr/>
        </p:nvSpPr>
        <p:spPr>
          <a:xfrm>
            <a:off x="9704937" y="2556764"/>
            <a:ext cx="2168525" cy="754380"/>
          </a:xfrm>
          <a:prstGeom prst="rect">
            <a:avLst/>
          </a:prstGeom>
        </p:spPr>
        <p:txBody>
          <a:bodyPr vert="horz" wrap="square" lIns="0" tIns="23495" rIns="0" bIns="0" rtlCol="0">
            <a:spAutoFit/>
          </a:bodyPr>
          <a:lstStyle/>
          <a:p>
            <a:pPr marL="12700" marR="845819">
              <a:lnSpc>
                <a:spcPts val="1390"/>
              </a:lnSpc>
              <a:spcBef>
                <a:spcPts val="185"/>
              </a:spcBef>
            </a:pPr>
            <a:r>
              <a:rPr sz="1200" dirty="0">
                <a:latin typeface="游ゴシック"/>
                <a:cs typeface="游ゴシック"/>
              </a:rPr>
              <a:t>Phan</a:t>
            </a:r>
            <a:r>
              <a:rPr sz="1200" spc="-30" dirty="0">
                <a:latin typeface="游ゴシック"/>
                <a:cs typeface="游ゴシック"/>
              </a:rPr>
              <a:t> </a:t>
            </a:r>
            <a:r>
              <a:rPr sz="1200" dirty="0">
                <a:latin typeface="游ゴシック"/>
                <a:cs typeface="游ゴシック"/>
              </a:rPr>
              <a:t>Nhu</a:t>
            </a:r>
            <a:r>
              <a:rPr sz="1200" spc="-30" dirty="0">
                <a:latin typeface="游ゴシック"/>
                <a:cs typeface="游ゴシック"/>
              </a:rPr>
              <a:t> </a:t>
            </a:r>
            <a:r>
              <a:rPr sz="1200" dirty="0">
                <a:latin typeface="游ゴシック"/>
                <a:cs typeface="游ゴシック"/>
              </a:rPr>
              <a:t>Viet</a:t>
            </a:r>
            <a:r>
              <a:rPr sz="1200" spc="-25" dirty="0">
                <a:latin typeface="游ゴシック"/>
                <a:cs typeface="游ゴシック"/>
              </a:rPr>
              <a:t> Ha, </a:t>
            </a:r>
            <a:r>
              <a:rPr sz="1200" dirty="0">
                <a:latin typeface="游ゴシック"/>
                <a:cs typeface="游ゴシック"/>
              </a:rPr>
              <a:t>Viet</a:t>
            </a:r>
            <a:r>
              <a:rPr sz="1200" spc="-25" dirty="0">
                <a:latin typeface="游ゴシック"/>
                <a:cs typeface="游ゴシック"/>
              </a:rPr>
              <a:t> Nam</a:t>
            </a:r>
            <a:endParaRPr sz="1200">
              <a:latin typeface="游ゴシック"/>
              <a:cs typeface="游ゴシック"/>
            </a:endParaRPr>
          </a:p>
          <a:p>
            <a:pPr marL="12700" marR="5080">
              <a:lnSpc>
                <a:spcPts val="1390"/>
              </a:lnSpc>
              <a:spcBef>
                <a:spcPts val="125"/>
              </a:spcBef>
            </a:pPr>
            <a:r>
              <a:rPr sz="1200" dirty="0">
                <a:latin typeface="游ゴシック"/>
                <a:cs typeface="游ゴシック"/>
              </a:rPr>
              <a:t>Researcher</a:t>
            </a:r>
            <a:r>
              <a:rPr sz="1200" spc="-35" dirty="0">
                <a:latin typeface="游ゴシック"/>
                <a:cs typeface="游ゴシック"/>
              </a:rPr>
              <a:t> </a:t>
            </a:r>
            <a:r>
              <a:rPr sz="1200" dirty="0">
                <a:latin typeface="游ゴシック"/>
                <a:cs typeface="游ゴシック"/>
              </a:rPr>
              <a:t>&amp;</a:t>
            </a:r>
            <a:r>
              <a:rPr sz="1200" spc="-30" dirty="0">
                <a:latin typeface="游ゴシック"/>
                <a:cs typeface="游ゴシック"/>
              </a:rPr>
              <a:t> </a:t>
            </a:r>
            <a:r>
              <a:rPr sz="1200" dirty="0">
                <a:latin typeface="游ゴシック"/>
                <a:cs typeface="游ゴシック"/>
              </a:rPr>
              <a:t>Head</a:t>
            </a:r>
            <a:r>
              <a:rPr sz="1200" spc="-30" dirty="0">
                <a:latin typeface="游ゴシック"/>
                <a:cs typeface="游ゴシック"/>
              </a:rPr>
              <a:t> </a:t>
            </a:r>
            <a:r>
              <a:rPr sz="1200" dirty="0">
                <a:latin typeface="游ゴシック"/>
                <a:cs typeface="游ゴシック"/>
              </a:rPr>
              <a:t>of</a:t>
            </a:r>
            <a:r>
              <a:rPr sz="1200" spc="-35" dirty="0">
                <a:latin typeface="游ゴシック"/>
                <a:cs typeface="游ゴシック"/>
              </a:rPr>
              <a:t> </a:t>
            </a:r>
            <a:r>
              <a:rPr sz="1200" spc="-10" dirty="0">
                <a:latin typeface="游ゴシック"/>
                <a:cs typeface="游ゴシック"/>
              </a:rPr>
              <a:t>Nuclear </a:t>
            </a:r>
            <a:r>
              <a:rPr sz="1200" dirty="0">
                <a:latin typeface="游ゴシック"/>
                <a:cs typeface="游ゴシック"/>
              </a:rPr>
              <a:t>Energy</a:t>
            </a:r>
            <a:r>
              <a:rPr sz="1200" spc="-30" dirty="0">
                <a:latin typeface="游ゴシック"/>
                <a:cs typeface="游ゴシック"/>
              </a:rPr>
              <a:t> </a:t>
            </a:r>
            <a:r>
              <a:rPr sz="1200" spc="-10" dirty="0">
                <a:latin typeface="游ゴシック"/>
                <a:cs typeface="游ゴシック"/>
              </a:rPr>
              <a:t>Center</a:t>
            </a:r>
            <a:endParaRPr sz="1200">
              <a:latin typeface="游ゴシック"/>
              <a:cs typeface="游ゴシック"/>
            </a:endParaRPr>
          </a:p>
        </p:txBody>
      </p:sp>
      <p:sp>
        <p:nvSpPr>
          <p:cNvPr id="14" name="正方形/長方形 13">
            <a:extLst>
              <a:ext uri="{FF2B5EF4-FFF2-40B4-BE49-F238E27FC236}">
                <a16:creationId xmlns:a16="http://schemas.microsoft.com/office/drawing/2014/main" id="{6F33B62C-D972-CB9F-2FB4-F598B38358EC}"/>
              </a:ext>
            </a:extLst>
          </p:cNvPr>
          <p:cNvSpPr/>
          <p:nvPr/>
        </p:nvSpPr>
        <p:spPr>
          <a:xfrm>
            <a:off x="0" y="5693"/>
            <a:ext cx="12192000" cy="467858"/>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b="1" dirty="0">
                <a:latin typeface="BIZ UDPゴシック" panose="020B0400000000000000" pitchFamily="50" charset="-128"/>
                <a:ea typeface="BIZ UDPゴシック" panose="020B0400000000000000" pitchFamily="50" charset="-128"/>
              </a:rPr>
              <a:t>原発輸出</a:t>
            </a:r>
            <a:endParaRPr kumimoji="1" lang="ja-JP" altLang="en-US" sz="2400" b="1" dirty="0">
              <a:latin typeface="BIZ UDPゴシック" panose="020B0400000000000000" pitchFamily="50" charset="-128"/>
              <a:ea typeface="BIZ UDPゴシック" panose="020B0400000000000000" pitchFamily="50" charset="-128"/>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330596" y="2566744"/>
            <a:ext cx="11645265" cy="3640454"/>
            <a:chOff x="330596" y="2566744"/>
            <a:chExt cx="11645265" cy="3640454"/>
          </a:xfrm>
        </p:grpSpPr>
        <p:sp>
          <p:nvSpPr>
            <p:cNvPr id="3" name="object 3"/>
            <p:cNvSpPr/>
            <p:nvPr/>
          </p:nvSpPr>
          <p:spPr>
            <a:xfrm>
              <a:off x="335358" y="4047139"/>
              <a:ext cx="11635740" cy="2155190"/>
            </a:xfrm>
            <a:custGeom>
              <a:avLst/>
              <a:gdLst/>
              <a:ahLst/>
              <a:cxnLst/>
              <a:rect l="l" t="t" r="r" b="b"/>
              <a:pathLst>
                <a:path w="11635740" h="2155190">
                  <a:moveTo>
                    <a:pt x="11635658" y="0"/>
                  </a:moveTo>
                  <a:lnTo>
                    <a:pt x="0" y="0"/>
                  </a:lnTo>
                  <a:lnTo>
                    <a:pt x="0" y="2155112"/>
                  </a:lnTo>
                  <a:lnTo>
                    <a:pt x="11635658" y="2155112"/>
                  </a:lnTo>
                  <a:lnTo>
                    <a:pt x="11635658" y="0"/>
                  </a:lnTo>
                  <a:close/>
                </a:path>
              </a:pathLst>
            </a:custGeom>
            <a:solidFill>
              <a:srgbClr val="0070C0"/>
            </a:solidFill>
          </p:spPr>
          <p:txBody>
            <a:bodyPr wrap="square" lIns="0" tIns="0" rIns="0" bIns="0" rtlCol="0"/>
            <a:lstStyle/>
            <a:p>
              <a:endParaRPr/>
            </a:p>
          </p:txBody>
        </p:sp>
        <p:sp>
          <p:nvSpPr>
            <p:cNvPr id="4" name="object 4"/>
            <p:cNvSpPr/>
            <p:nvPr/>
          </p:nvSpPr>
          <p:spPr>
            <a:xfrm>
              <a:off x="335358" y="4047139"/>
              <a:ext cx="11635740" cy="2155190"/>
            </a:xfrm>
            <a:custGeom>
              <a:avLst/>
              <a:gdLst/>
              <a:ahLst/>
              <a:cxnLst/>
              <a:rect l="l" t="t" r="r" b="b"/>
              <a:pathLst>
                <a:path w="11635740" h="2155190">
                  <a:moveTo>
                    <a:pt x="0" y="0"/>
                  </a:moveTo>
                  <a:lnTo>
                    <a:pt x="11635659" y="0"/>
                  </a:lnTo>
                  <a:lnTo>
                    <a:pt x="11635659" y="2155112"/>
                  </a:lnTo>
                  <a:lnTo>
                    <a:pt x="0" y="2155112"/>
                  </a:lnTo>
                  <a:lnTo>
                    <a:pt x="0" y="0"/>
                  </a:lnTo>
                  <a:close/>
                </a:path>
              </a:pathLst>
            </a:custGeom>
            <a:ln w="9525">
              <a:solidFill>
                <a:srgbClr val="40458C"/>
              </a:solidFill>
            </a:ln>
          </p:spPr>
          <p:txBody>
            <a:bodyPr wrap="square" lIns="0" tIns="0" rIns="0" bIns="0" rtlCol="0"/>
            <a:lstStyle/>
            <a:p>
              <a:endParaRPr/>
            </a:p>
          </p:txBody>
        </p:sp>
        <p:pic>
          <p:nvPicPr>
            <p:cNvPr id="5" name="object 5"/>
            <p:cNvPicPr/>
            <p:nvPr/>
          </p:nvPicPr>
          <p:blipFill>
            <a:blip r:embed="rId2" cstate="print"/>
            <a:stretch>
              <a:fillRect/>
            </a:stretch>
          </p:blipFill>
          <p:spPr>
            <a:xfrm>
              <a:off x="6358128" y="3407663"/>
              <a:ext cx="1722120" cy="1804416"/>
            </a:xfrm>
            <a:prstGeom prst="rect">
              <a:avLst/>
            </a:prstGeom>
          </p:spPr>
        </p:pic>
        <p:pic>
          <p:nvPicPr>
            <p:cNvPr id="6" name="object 6"/>
            <p:cNvPicPr/>
            <p:nvPr/>
          </p:nvPicPr>
          <p:blipFill>
            <a:blip r:embed="rId3" cstate="print"/>
            <a:stretch>
              <a:fillRect/>
            </a:stretch>
          </p:blipFill>
          <p:spPr>
            <a:xfrm>
              <a:off x="9555479" y="3425951"/>
              <a:ext cx="1722120" cy="1804416"/>
            </a:xfrm>
            <a:prstGeom prst="rect">
              <a:avLst/>
            </a:prstGeom>
          </p:spPr>
        </p:pic>
        <p:pic>
          <p:nvPicPr>
            <p:cNvPr id="7" name="object 7"/>
            <p:cNvPicPr/>
            <p:nvPr/>
          </p:nvPicPr>
          <p:blipFill>
            <a:blip r:embed="rId4" cstate="print"/>
            <a:stretch>
              <a:fillRect/>
            </a:stretch>
          </p:blipFill>
          <p:spPr>
            <a:xfrm>
              <a:off x="9877389" y="3859992"/>
              <a:ext cx="1080119" cy="1289057"/>
            </a:xfrm>
            <a:prstGeom prst="rect">
              <a:avLst/>
            </a:prstGeom>
          </p:spPr>
        </p:pic>
        <p:sp>
          <p:nvSpPr>
            <p:cNvPr id="8" name="object 8"/>
            <p:cNvSpPr/>
            <p:nvPr/>
          </p:nvSpPr>
          <p:spPr>
            <a:xfrm>
              <a:off x="8335569" y="3664772"/>
              <a:ext cx="933450" cy="382905"/>
            </a:xfrm>
            <a:custGeom>
              <a:avLst/>
              <a:gdLst/>
              <a:ahLst/>
              <a:cxnLst/>
              <a:rect l="l" t="t" r="r" b="b"/>
              <a:pathLst>
                <a:path w="933450" h="382904">
                  <a:moveTo>
                    <a:pt x="742128" y="0"/>
                  </a:moveTo>
                  <a:lnTo>
                    <a:pt x="742128" y="95591"/>
                  </a:lnTo>
                  <a:lnTo>
                    <a:pt x="0" y="95591"/>
                  </a:lnTo>
                  <a:lnTo>
                    <a:pt x="0" y="286774"/>
                  </a:lnTo>
                  <a:lnTo>
                    <a:pt x="742128" y="286774"/>
                  </a:lnTo>
                  <a:lnTo>
                    <a:pt x="742128" y="382366"/>
                  </a:lnTo>
                  <a:lnTo>
                    <a:pt x="933311" y="191184"/>
                  </a:lnTo>
                  <a:lnTo>
                    <a:pt x="742128" y="0"/>
                  </a:lnTo>
                  <a:close/>
                </a:path>
              </a:pathLst>
            </a:custGeom>
            <a:solidFill>
              <a:srgbClr val="FFFF00"/>
            </a:solidFill>
          </p:spPr>
          <p:txBody>
            <a:bodyPr wrap="square" lIns="0" tIns="0" rIns="0" bIns="0" rtlCol="0"/>
            <a:lstStyle/>
            <a:p>
              <a:endParaRPr/>
            </a:p>
          </p:txBody>
        </p:sp>
        <p:sp>
          <p:nvSpPr>
            <p:cNvPr id="9" name="object 9"/>
            <p:cNvSpPr/>
            <p:nvPr/>
          </p:nvSpPr>
          <p:spPr>
            <a:xfrm>
              <a:off x="8335569" y="3664772"/>
              <a:ext cx="933450" cy="382905"/>
            </a:xfrm>
            <a:custGeom>
              <a:avLst/>
              <a:gdLst/>
              <a:ahLst/>
              <a:cxnLst/>
              <a:rect l="l" t="t" r="r" b="b"/>
              <a:pathLst>
                <a:path w="933450" h="382904">
                  <a:moveTo>
                    <a:pt x="0" y="95592"/>
                  </a:moveTo>
                  <a:lnTo>
                    <a:pt x="742128" y="95592"/>
                  </a:lnTo>
                  <a:lnTo>
                    <a:pt x="742128" y="0"/>
                  </a:lnTo>
                  <a:lnTo>
                    <a:pt x="933310" y="191184"/>
                  </a:lnTo>
                  <a:lnTo>
                    <a:pt x="742128" y="382367"/>
                  </a:lnTo>
                  <a:lnTo>
                    <a:pt x="742128" y="286775"/>
                  </a:lnTo>
                  <a:lnTo>
                    <a:pt x="0" y="286775"/>
                  </a:lnTo>
                  <a:lnTo>
                    <a:pt x="0" y="95592"/>
                  </a:lnTo>
                  <a:close/>
                </a:path>
              </a:pathLst>
            </a:custGeom>
            <a:ln w="9525">
              <a:solidFill>
                <a:srgbClr val="40458C"/>
              </a:solidFill>
            </a:ln>
          </p:spPr>
          <p:txBody>
            <a:bodyPr wrap="square" lIns="0" tIns="0" rIns="0" bIns="0" rtlCol="0"/>
            <a:lstStyle/>
            <a:p>
              <a:endParaRPr/>
            </a:p>
          </p:txBody>
        </p:sp>
        <p:pic>
          <p:nvPicPr>
            <p:cNvPr id="10" name="object 10"/>
            <p:cNvPicPr/>
            <p:nvPr/>
          </p:nvPicPr>
          <p:blipFill>
            <a:blip r:embed="rId5" cstate="print"/>
            <a:stretch>
              <a:fillRect/>
            </a:stretch>
          </p:blipFill>
          <p:spPr>
            <a:xfrm>
              <a:off x="480289" y="2566744"/>
              <a:ext cx="4444985" cy="1536517"/>
            </a:xfrm>
            <a:prstGeom prst="rect">
              <a:avLst/>
            </a:prstGeom>
          </p:spPr>
        </p:pic>
        <p:pic>
          <p:nvPicPr>
            <p:cNvPr id="11" name="object 11"/>
            <p:cNvPicPr/>
            <p:nvPr/>
          </p:nvPicPr>
          <p:blipFill>
            <a:blip r:embed="rId6" cstate="print"/>
            <a:stretch>
              <a:fillRect/>
            </a:stretch>
          </p:blipFill>
          <p:spPr>
            <a:xfrm>
              <a:off x="1053140" y="2800106"/>
              <a:ext cx="3038840" cy="1013672"/>
            </a:xfrm>
            <a:prstGeom prst="rect">
              <a:avLst/>
            </a:prstGeom>
          </p:spPr>
        </p:pic>
        <p:sp>
          <p:nvSpPr>
            <p:cNvPr id="12" name="object 12"/>
            <p:cNvSpPr/>
            <p:nvPr/>
          </p:nvSpPr>
          <p:spPr>
            <a:xfrm>
              <a:off x="5067809" y="3666444"/>
              <a:ext cx="1004569" cy="381000"/>
            </a:xfrm>
            <a:custGeom>
              <a:avLst/>
              <a:gdLst/>
              <a:ahLst/>
              <a:cxnLst/>
              <a:rect l="l" t="t" r="r" b="b"/>
              <a:pathLst>
                <a:path w="1004570" h="381000">
                  <a:moveTo>
                    <a:pt x="190346" y="0"/>
                  </a:moveTo>
                  <a:lnTo>
                    <a:pt x="0" y="190348"/>
                  </a:lnTo>
                  <a:lnTo>
                    <a:pt x="190346" y="380695"/>
                  </a:lnTo>
                  <a:lnTo>
                    <a:pt x="190346" y="285521"/>
                  </a:lnTo>
                  <a:lnTo>
                    <a:pt x="1004228" y="285521"/>
                  </a:lnTo>
                  <a:lnTo>
                    <a:pt x="1004228" y="95173"/>
                  </a:lnTo>
                  <a:lnTo>
                    <a:pt x="190346" y="95173"/>
                  </a:lnTo>
                  <a:lnTo>
                    <a:pt x="190346" y="0"/>
                  </a:lnTo>
                  <a:close/>
                </a:path>
              </a:pathLst>
            </a:custGeom>
            <a:solidFill>
              <a:srgbClr val="FFFF00"/>
            </a:solidFill>
          </p:spPr>
          <p:txBody>
            <a:bodyPr wrap="square" lIns="0" tIns="0" rIns="0" bIns="0" rtlCol="0"/>
            <a:lstStyle/>
            <a:p>
              <a:endParaRPr/>
            </a:p>
          </p:txBody>
        </p:sp>
        <p:sp>
          <p:nvSpPr>
            <p:cNvPr id="13" name="object 13"/>
            <p:cNvSpPr/>
            <p:nvPr/>
          </p:nvSpPr>
          <p:spPr>
            <a:xfrm>
              <a:off x="5067808" y="3666444"/>
              <a:ext cx="1004569" cy="381000"/>
            </a:xfrm>
            <a:custGeom>
              <a:avLst/>
              <a:gdLst/>
              <a:ahLst/>
              <a:cxnLst/>
              <a:rect l="l" t="t" r="r" b="b"/>
              <a:pathLst>
                <a:path w="1004570" h="381000">
                  <a:moveTo>
                    <a:pt x="1004229" y="95173"/>
                  </a:moveTo>
                  <a:lnTo>
                    <a:pt x="190346" y="95173"/>
                  </a:lnTo>
                  <a:lnTo>
                    <a:pt x="190346" y="0"/>
                  </a:lnTo>
                  <a:lnTo>
                    <a:pt x="0" y="190348"/>
                  </a:lnTo>
                  <a:lnTo>
                    <a:pt x="190346" y="380695"/>
                  </a:lnTo>
                  <a:lnTo>
                    <a:pt x="190346" y="285521"/>
                  </a:lnTo>
                  <a:lnTo>
                    <a:pt x="1004229" y="285521"/>
                  </a:lnTo>
                  <a:lnTo>
                    <a:pt x="1004229" y="95173"/>
                  </a:lnTo>
                  <a:close/>
                </a:path>
              </a:pathLst>
            </a:custGeom>
            <a:ln w="9525">
              <a:solidFill>
                <a:srgbClr val="40458C"/>
              </a:solidFill>
            </a:ln>
          </p:spPr>
          <p:txBody>
            <a:bodyPr wrap="square" lIns="0" tIns="0" rIns="0" bIns="0" rtlCol="0"/>
            <a:lstStyle/>
            <a:p>
              <a:endParaRPr/>
            </a:p>
          </p:txBody>
        </p:sp>
      </p:grpSp>
      <p:sp>
        <p:nvSpPr>
          <p:cNvPr id="14" name="object 14"/>
          <p:cNvSpPr txBox="1"/>
          <p:nvPr/>
        </p:nvSpPr>
        <p:spPr>
          <a:xfrm>
            <a:off x="8671877" y="5362955"/>
            <a:ext cx="3162300" cy="635000"/>
          </a:xfrm>
          <a:prstGeom prst="rect">
            <a:avLst/>
          </a:prstGeom>
        </p:spPr>
        <p:txBody>
          <a:bodyPr vert="horz" wrap="square" lIns="0" tIns="12700" rIns="0" bIns="0" rtlCol="0">
            <a:spAutoFit/>
          </a:bodyPr>
          <a:lstStyle/>
          <a:p>
            <a:pPr marL="63500">
              <a:lnSpc>
                <a:spcPct val="100000"/>
              </a:lnSpc>
              <a:spcBef>
                <a:spcPts val="100"/>
              </a:spcBef>
              <a:tabLst>
                <a:tab pos="2094864" algn="l"/>
              </a:tabLst>
            </a:pPr>
            <a:r>
              <a:rPr sz="2000" dirty="0">
                <a:solidFill>
                  <a:srgbClr val="FFFFFF"/>
                </a:solidFill>
                <a:latin typeface="游ゴシック"/>
                <a:cs typeface="游ゴシック"/>
              </a:rPr>
              <a:t>安定なゼロエ</a:t>
            </a:r>
            <a:r>
              <a:rPr sz="2000" spc="-720" dirty="0">
                <a:solidFill>
                  <a:srgbClr val="FFFFFF"/>
                </a:solidFill>
                <a:latin typeface="游ゴシック"/>
                <a:cs typeface="游ゴシック"/>
              </a:rPr>
              <a:t>ミ</a:t>
            </a:r>
            <a:r>
              <a:rPr sz="2100" spc="-75" baseline="45634" dirty="0">
                <a:solidFill>
                  <a:srgbClr val="40458C"/>
                </a:solidFill>
                <a:latin typeface="Tahoma"/>
                <a:cs typeface="Tahoma"/>
              </a:rPr>
              <a:t>3</a:t>
            </a:r>
            <a:r>
              <a:rPr sz="2000" spc="-1960" dirty="0">
                <a:solidFill>
                  <a:srgbClr val="FFFFFF"/>
                </a:solidFill>
                <a:latin typeface="游ゴシック"/>
                <a:cs typeface="游ゴシック"/>
              </a:rPr>
              <a:t>電</a:t>
            </a:r>
            <a:r>
              <a:rPr sz="2100" spc="-75" baseline="45634" dirty="0">
                <a:solidFill>
                  <a:srgbClr val="40458C"/>
                </a:solidFill>
                <a:latin typeface="Tahoma"/>
                <a:cs typeface="Tahoma"/>
              </a:rPr>
              <a:t>8</a:t>
            </a:r>
            <a:r>
              <a:rPr sz="2100" baseline="45634" dirty="0">
                <a:solidFill>
                  <a:srgbClr val="40458C"/>
                </a:solidFill>
                <a:latin typeface="Tahoma"/>
                <a:cs typeface="Tahoma"/>
              </a:rPr>
              <a:t>	</a:t>
            </a:r>
            <a:r>
              <a:rPr sz="2000" dirty="0">
                <a:solidFill>
                  <a:srgbClr val="FFFFFF"/>
                </a:solidFill>
                <a:latin typeface="游ゴシック"/>
                <a:cs typeface="游ゴシック"/>
              </a:rPr>
              <a:t>源の確</a:t>
            </a:r>
            <a:r>
              <a:rPr sz="2000" spc="-50" dirty="0">
                <a:solidFill>
                  <a:srgbClr val="FFFFFF"/>
                </a:solidFill>
                <a:latin typeface="游ゴシック"/>
                <a:cs typeface="游ゴシック"/>
              </a:rPr>
              <a:t>保</a:t>
            </a:r>
            <a:endParaRPr sz="2000">
              <a:latin typeface="游ゴシック"/>
              <a:cs typeface="游ゴシック"/>
            </a:endParaRPr>
          </a:p>
          <a:p>
            <a:pPr marL="63500">
              <a:lnSpc>
                <a:spcPct val="100000"/>
              </a:lnSpc>
            </a:pPr>
            <a:r>
              <a:rPr sz="2000" spc="-10" dirty="0">
                <a:solidFill>
                  <a:srgbClr val="FFFFFF"/>
                </a:solidFill>
                <a:latin typeface="游ゴシック"/>
                <a:cs typeface="游ゴシック"/>
              </a:rPr>
              <a:t>地震等の災害抑⽌</a:t>
            </a:r>
            <a:endParaRPr sz="2000">
              <a:latin typeface="游ゴシック"/>
              <a:cs typeface="游ゴシック"/>
            </a:endParaRPr>
          </a:p>
        </p:txBody>
      </p:sp>
      <p:sp>
        <p:nvSpPr>
          <p:cNvPr id="16" name="object 16"/>
          <p:cNvSpPr/>
          <p:nvPr/>
        </p:nvSpPr>
        <p:spPr>
          <a:xfrm>
            <a:off x="1343472" y="912474"/>
            <a:ext cx="9937115" cy="1323975"/>
          </a:xfrm>
          <a:custGeom>
            <a:avLst/>
            <a:gdLst/>
            <a:ahLst/>
            <a:cxnLst/>
            <a:rect l="l" t="t" r="r" b="b"/>
            <a:pathLst>
              <a:path w="9937115" h="1323975">
                <a:moveTo>
                  <a:pt x="0" y="0"/>
                </a:moveTo>
                <a:lnTo>
                  <a:pt x="9937104" y="0"/>
                </a:lnTo>
                <a:lnTo>
                  <a:pt x="9937104" y="1323399"/>
                </a:lnTo>
                <a:lnTo>
                  <a:pt x="0" y="1323399"/>
                </a:lnTo>
                <a:lnTo>
                  <a:pt x="0" y="0"/>
                </a:lnTo>
                <a:close/>
              </a:path>
            </a:pathLst>
          </a:custGeom>
          <a:ln w="9525">
            <a:solidFill>
              <a:srgbClr val="40458C"/>
            </a:solidFill>
          </a:ln>
        </p:spPr>
        <p:txBody>
          <a:bodyPr wrap="square" lIns="0" tIns="0" rIns="0" bIns="0" rtlCol="0"/>
          <a:lstStyle/>
          <a:p>
            <a:endParaRPr/>
          </a:p>
        </p:txBody>
      </p:sp>
      <p:sp>
        <p:nvSpPr>
          <p:cNvPr id="17" name="object 17"/>
          <p:cNvSpPr txBox="1"/>
          <p:nvPr/>
        </p:nvSpPr>
        <p:spPr>
          <a:xfrm>
            <a:off x="1632376" y="918971"/>
            <a:ext cx="8691880" cy="1264920"/>
          </a:xfrm>
          <a:prstGeom prst="rect">
            <a:avLst/>
          </a:prstGeom>
        </p:spPr>
        <p:txBody>
          <a:bodyPr vert="horz" wrap="square" lIns="0" tIns="12700" rIns="0" bIns="0" rtlCol="0">
            <a:spAutoFit/>
          </a:bodyPr>
          <a:lstStyle/>
          <a:p>
            <a:pPr marL="297180" indent="-284480">
              <a:lnSpc>
                <a:spcPct val="100000"/>
              </a:lnSpc>
              <a:spcBef>
                <a:spcPts val="100"/>
              </a:spcBef>
              <a:buClr>
                <a:srgbClr val="A6A6A6"/>
              </a:buClr>
              <a:buSzPct val="140000"/>
              <a:buFont typeface="Calibri"/>
              <a:buChar char="●"/>
              <a:tabLst>
                <a:tab pos="297180" algn="l"/>
              </a:tabLst>
            </a:pPr>
            <a:r>
              <a:rPr sz="2000" spc="-5" dirty="0">
                <a:latin typeface="BIZ UDPゴシック" panose="020B0400000000000000" pitchFamily="50" charset="-128"/>
                <a:ea typeface="BIZ UDPゴシック" panose="020B0400000000000000" pitchFamily="50" charset="-128"/>
                <a:cs typeface="游ゴシック"/>
              </a:rPr>
              <a:t>航空や遠洋航海の船舶など電化が難しく、⽔素や合成燃料に期待している</a:t>
            </a:r>
            <a:endParaRPr sz="2000" dirty="0">
              <a:latin typeface="BIZ UDPゴシック" panose="020B0400000000000000" pitchFamily="50" charset="-128"/>
              <a:ea typeface="BIZ UDPゴシック" panose="020B0400000000000000" pitchFamily="50" charset="-128"/>
              <a:cs typeface="游ゴシック"/>
            </a:endParaRPr>
          </a:p>
          <a:p>
            <a:pPr marL="297180" indent="-284480">
              <a:lnSpc>
                <a:spcPct val="100000"/>
              </a:lnSpc>
              <a:buClr>
                <a:srgbClr val="A6A6A6"/>
              </a:buClr>
              <a:buSzPct val="140000"/>
              <a:buFont typeface="Calibri"/>
              <a:buChar char="●"/>
              <a:tabLst>
                <a:tab pos="297180" algn="l"/>
              </a:tabLst>
            </a:pPr>
            <a:r>
              <a:rPr sz="2000" spc="-5" dirty="0">
                <a:latin typeface="BIZ UDPゴシック" panose="020B0400000000000000" pitchFamily="50" charset="-128"/>
                <a:ea typeface="BIZ UDPゴシック" panose="020B0400000000000000" pitchFamily="50" charset="-128"/>
                <a:cs typeface="游ゴシック"/>
              </a:rPr>
              <a:t>⽔素やアンモニア製造にも電⼒が必要</a:t>
            </a:r>
            <a:endParaRPr sz="2000" dirty="0">
              <a:latin typeface="BIZ UDPゴシック" panose="020B0400000000000000" pitchFamily="50" charset="-128"/>
              <a:ea typeface="BIZ UDPゴシック" panose="020B0400000000000000" pitchFamily="50" charset="-128"/>
              <a:cs typeface="游ゴシック"/>
            </a:endParaRPr>
          </a:p>
          <a:p>
            <a:pPr marL="297180" indent="-284480">
              <a:lnSpc>
                <a:spcPct val="100000"/>
              </a:lnSpc>
              <a:buClr>
                <a:srgbClr val="A6A6A6"/>
              </a:buClr>
              <a:buSzPct val="140000"/>
              <a:buFont typeface="Calibri"/>
              <a:buChar char="●"/>
              <a:tabLst>
                <a:tab pos="297180" algn="l"/>
              </a:tabLst>
            </a:pPr>
            <a:r>
              <a:rPr sz="2000" dirty="0">
                <a:latin typeface="BIZ UDPゴシック" panose="020B0400000000000000" pitchFamily="50" charset="-128"/>
                <a:ea typeface="BIZ UDPゴシック" panose="020B0400000000000000" pitchFamily="50" charset="-128"/>
                <a:cs typeface="游ゴシック"/>
              </a:rPr>
              <a:t>データセンター、</a:t>
            </a:r>
            <a:r>
              <a:rPr sz="2000" spc="-10" dirty="0">
                <a:latin typeface="BIZ UDPゴシック" panose="020B0400000000000000" pitchFamily="50" charset="-128"/>
                <a:ea typeface="BIZ UDPゴシック" panose="020B0400000000000000" pitchFamily="50" charset="-128"/>
                <a:cs typeface="游ゴシック"/>
              </a:rPr>
              <a:t>AI</a:t>
            </a:r>
            <a:r>
              <a:rPr sz="2000" spc="-5" dirty="0">
                <a:latin typeface="BIZ UDPゴシック" panose="020B0400000000000000" pitchFamily="50" charset="-128"/>
                <a:ea typeface="BIZ UDPゴシック" panose="020B0400000000000000" pitchFamily="50" charset="-128"/>
                <a:cs typeface="游ゴシック"/>
              </a:rPr>
              <a:t>など⼤量に電気を必要とする</a:t>
            </a:r>
            <a:endParaRPr sz="2000" dirty="0">
              <a:latin typeface="BIZ UDPゴシック" panose="020B0400000000000000" pitchFamily="50" charset="-128"/>
              <a:ea typeface="BIZ UDPゴシック" panose="020B0400000000000000" pitchFamily="50" charset="-128"/>
              <a:cs typeface="游ゴシック"/>
            </a:endParaRPr>
          </a:p>
          <a:p>
            <a:pPr marL="297180" indent="-284480">
              <a:lnSpc>
                <a:spcPct val="100000"/>
              </a:lnSpc>
              <a:buClr>
                <a:srgbClr val="A6A6A6"/>
              </a:buClr>
              <a:buSzPct val="140000"/>
              <a:buFont typeface="Calibri"/>
              <a:buChar char="●"/>
              <a:tabLst>
                <a:tab pos="297180" algn="l"/>
              </a:tabLst>
            </a:pPr>
            <a:r>
              <a:rPr sz="2000" dirty="0">
                <a:latin typeface="BIZ UDPゴシック" panose="020B0400000000000000" pitchFamily="50" charset="-128"/>
                <a:ea typeface="BIZ UDPゴシック" panose="020B0400000000000000" pitchFamily="50" charset="-128"/>
                <a:cs typeface="游ゴシック"/>
              </a:rPr>
              <a:t>化学産業、</a:t>
            </a:r>
            <a:r>
              <a:rPr sz="2000" spc="-10" dirty="0">
                <a:latin typeface="BIZ UDPゴシック" panose="020B0400000000000000" pitchFamily="50" charset="-128"/>
                <a:ea typeface="BIZ UDPゴシック" panose="020B0400000000000000" pitchFamily="50" charset="-128"/>
                <a:cs typeface="游ゴシック"/>
              </a:rPr>
              <a:t>IT</a:t>
            </a:r>
            <a:r>
              <a:rPr sz="2000" spc="-5" dirty="0">
                <a:latin typeface="BIZ UDPゴシック" panose="020B0400000000000000" pitchFamily="50" charset="-128"/>
                <a:ea typeface="BIZ UDPゴシック" panose="020B0400000000000000" pitchFamily="50" charset="-128"/>
                <a:cs typeface="游ゴシック"/>
              </a:rPr>
              <a:t>産業に向け、浮体式原発から電⼒を供給する</a:t>
            </a:r>
            <a:endParaRPr sz="2000" dirty="0">
              <a:latin typeface="BIZ UDPゴシック" panose="020B0400000000000000" pitchFamily="50" charset="-128"/>
              <a:ea typeface="BIZ UDPゴシック" panose="020B0400000000000000" pitchFamily="50" charset="-128"/>
              <a:cs typeface="游ゴシック"/>
            </a:endParaRPr>
          </a:p>
        </p:txBody>
      </p:sp>
      <p:sp>
        <p:nvSpPr>
          <p:cNvPr id="18" name="object 18"/>
          <p:cNvSpPr txBox="1"/>
          <p:nvPr/>
        </p:nvSpPr>
        <p:spPr>
          <a:xfrm>
            <a:off x="1202583" y="4503420"/>
            <a:ext cx="3073400" cy="635000"/>
          </a:xfrm>
          <a:prstGeom prst="rect">
            <a:avLst/>
          </a:prstGeom>
        </p:spPr>
        <p:txBody>
          <a:bodyPr vert="horz" wrap="square" lIns="0" tIns="12700" rIns="0" bIns="0" rtlCol="0">
            <a:spAutoFit/>
          </a:bodyPr>
          <a:lstStyle/>
          <a:p>
            <a:pPr marL="12700" marR="5080">
              <a:lnSpc>
                <a:spcPct val="100000"/>
              </a:lnSpc>
              <a:spcBef>
                <a:spcPts val="100"/>
              </a:spcBef>
            </a:pPr>
            <a:r>
              <a:rPr sz="2000" spc="-5" dirty="0">
                <a:solidFill>
                  <a:srgbClr val="FFFFFF"/>
                </a:solidFill>
                <a:latin typeface="游ゴシック"/>
                <a:cs typeface="游ゴシック"/>
              </a:rPr>
              <a:t>安定なゼロエミ電源の確保化学プラントの⽴地点確保</a:t>
            </a:r>
            <a:endParaRPr sz="2000">
              <a:latin typeface="游ゴシック"/>
              <a:cs typeface="游ゴシック"/>
            </a:endParaRPr>
          </a:p>
        </p:txBody>
      </p:sp>
      <p:sp>
        <p:nvSpPr>
          <p:cNvPr id="22" name="正方形/長方形 21">
            <a:extLst>
              <a:ext uri="{FF2B5EF4-FFF2-40B4-BE49-F238E27FC236}">
                <a16:creationId xmlns:a16="http://schemas.microsoft.com/office/drawing/2014/main" id="{003D70A3-9282-A32E-BE51-CF183BF5A674}"/>
              </a:ext>
            </a:extLst>
          </p:cNvPr>
          <p:cNvSpPr/>
          <p:nvPr/>
        </p:nvSpPr>
        <p:spPr>
          <a:xfrm>
            <a:off x="0" y="5693"/>
            <a:ext cx="12192000" cy="467858"/>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b="1" dirty="0">
                <a:latin typeface="BIZ UDPゴシック" panose="020B0400000000000000" pitchFamily="50" charset="-128"/>
                <a:ea typeface="BIZ UDPゴシック" panose="020B0400000000000000" pitchFamily="50" charset="-128"/>
              </a:rPr>
              <a:t>水素製造・アンモニア・データセンター電力供給</a:t>
            </a:r>
            <a:endParaRPr kumimoji="1" lang="ja-JP" altLang="en-US" sz="2400" b="1" dirty="0">
              <a:latin typeface="BIZ UDPゴシック" panose="020B0400000000000000" pitchFamily="50" charset="-128"/>
              <a:ea typeface="BIZ UDPゴシック" panose="020B0400000000000000" pitchFamily="50" charset="-128"/>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テキスト ボックス 64">
            <a:extLst>
              <a:ext uri="{FF2B5EF4-FFF2-40B4-BE49-F238E27FC236}">
                <a16:creationId xmlns:a16="http://schemas.microsoft.com/office/drawing/2014/main" id="{28F218C4-BBDB-8925-053A-ED520B649457}"/>
              </a:ext>
            </a:extLst>
          </p:cNvPr>
          <p:cNvSpPr txBox="1"/>
          <p:nvPr/>
        </p:nvSpPr>
        <p:spPr>
          <a:xfrm>
            <a:off x="0" y="0"/>
            <a:ext cx="12192000" cy="523220"/>
          </a:xfrm>
          <a:prstGeom prst="rect">
            <a:avLst/>
          </a:prstGeom>
          <a:solidFill>
            <a:srgbClr val="052F61"/>
          </a:solidFill>
        </p:spPr>
        <p:txBody>
          <a:bodyPr wrap="square" rtlCol="0">
            <a:spAutoFit/>
          </a:bodyPr>
          <a:lstStyle/>
          <a:p>
            <a:pPr algn="ctr"/>
            <a:r>
              <a:rPr kumimoji="1" lang="ja-JP" altLang="en-US" sz="2800" b="1" dirty="0">
                <a:solidFill>
                  <a:schemeClr val="bg1"/>
                </a:solidFill>
                <a:latin typeface="Meiryo UI" panose="020B0604030504040204" pitchFamily="50" charset="-128"/>
                <a:ea typeface="Meiryo UI" panose="020B0604030504040204" pitchFamily="50" charset="-128"/>
              </a:rPr>
              <a:t>小型炉（</a:t>
            </a:r>
            <a:r>
              <a:rPr kumimoji="1" lang="en-US" altLang="ja-JP" sz="2800" b="1" dirty="0">
                <a:solidFill>
                  <a:schemeClr val="bg1"/>
                </a:solidFill>
                <a:latin typeface="Meiryo UI" panose="020B0604030504040204" pitchFamily="50" charset="-128"/>
                <a:ea typeface="Meiryo UI" panose="020B0604030504040204" pitchFamily="50" charset="-128"/>
              </a:rPr>
              <a:t>SMR</a:t>
            </a:r>
            <a:r>
              <a:rPr kumimoji="1" lang="ja-JP" altLang="en-US" sz="2800" b="1" dirty="0">
                <a:solidFill>
                  <a:schemeClr val="bg1"/>
                </a:solidFill>
                <a:latin typeface="Meiryo UI" panose="020B0604030504040204" pitchFamily="50" charset="-128"/>
                <a:ea typeface="Meiryo UI" panose="020B0604030504040204" pitchFamily="50" charset="-128"/>
              </a:rPr>
              <a:t>）、新型炉、革新炉とか</a:t>
            </a:r>
          </a:p>
        </p:txBody>
      </p:sp>
      <p:pic>
        <p:nvPicPr>
          <p:cNvPr id="2" name="図 1">
            <a:extLst>
              <a:ext uri="{FF2B5EF4-FFF2-40B4-BE49-F238E27FC236}">
                <a16:creationId xmlns:a16="http://schemas.microsoft.com/office/drawing/2014/main" id="{B0CF3A0B-48C5-4AA4-BC68-0F5159848411}"/>
              </a:ext>
            </a:extLst>
          </p:cNvPr>
          <p:cNvPicPr>
            <a:picLocks noChangeAspect="1"/>
          </p:cNvPicPr>
          <p:nvPr/>
        </p:nvPicPr>
        <p:blipFill>
          <a:blip r:embed="rId2"/>
          <a:stretch>
            <a:fillRect/>
          </a:stretch>
        </p:blipFill>
        <p:spPr>
          <a:xfrm>
            <a:off x="719996" y="631504"/>
            <a:ext cx="10930903" cy="6106180"/>
          </a:xfrm>
          <a:prstGeom prst="rect">
            <a:avLst/>
          </a:prstGeom>
        </p:spPr>
      </p:pic>
    </p:spTree>
    <p:extLst>
      <p:ext uri="{BB962C8B-B14F-4D97-AF65-F5344CB8AC3E}">
        <p14:creationId xmlns:p14="http://schemas.microsoft.com/office/powerpoint/2010/main" val="35915750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CB91481A-8BC9-0153-45F2-A967DC5B8929}"/>
              </a:ext>
            </a:extLst>
          </p:cNvPr>
          <p:cNvSpPr/>
          <p:nvPr/>
        </p:nvSpPr>
        <p:spPr>
          <a:xfrm>
            <a:off x="0" y="0"/>
            <a:ext cx="12192000" cy="6858000"/>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a:extLst>
              <a:ext uri="{FF2B5EF4-FFF2-40B4-BE49-F238E27FC236}">
                <a16:creationId xmlns:a16="http://schemas.microsoft.com/office/drawing/2014/main" id="{42E70F4F-0068-BA4F-86DA-069E75A81E2D}"/>
              </a:ext>
            </a:extLst>
          </p:cNvPr>
          <p:cNvSpPr txBox="1"/>
          <p:nvPr/>
        </p:nvSpPr>
        <p:spPr>
          <a:xfrm>
            <a:off x="1" y="2043276"/>
            <a:ext cx="12191999" cy="3046988"/>
          </a:xfrm>
          <a:prstGeom prst="rect">
            <a:avLst/>
          </a:prstGeom>
          <a:solidFill>
            <a:schemeClr val="tx2">
              <a:lumMod val="75000"/>
            </a:schemeClr>
          </a:solidFill>
        </p:spPr>
        <p:txBody>
          <a:bodyPr wrap="square" rtlCol="0">
            <a:spAutoFit/>
          </a:bodyPr>
          <a:lstStyle/>
          <a:p>
            <a:pPr algn="ctr"/>
            <a:r>
              <a:rPr kumimoji="1" lang="ja-JP" altLang="en-US" sz="9600" dirty="0">
                <a:solidFill>
                  <a:schemeClr val="bg1"/>
                </a:solidFill>
                <a:latin typeface="Cooper Black" panose="0208090404030B020404" pitchFamily="18" charset="0"/>
                <a:ea typeface="UD デジタル 教科書体 NK-B" panose="02020700000000000000" pitchFamily="18" charset="-128"/>
              </a:rPr>
              <a:t>浮体式原子力の</a:t>
            </a:r>
            <a:endParaRPr kumimoji="1" lang="en-US" altLang="ja-JP" sz="9600" dirty="0">
              <a:solidFill>
                <a:schemeClr val="bg1"/>
              </a:solidFill>
              <a:latin typeface="Cooper Black" panose="0208090404030B020404" pitchFamily="18" charset="0"/>
              <a:ea typeface="UD デジタル 教科書体 NK-B" panose="02020700000000000000" pitchFamily="18" charset="-128"/>
            </a:endParaRPr>
          </a:p>
          <a:p>
            <a:pPr algn="ctr"/>
            <a:r>
              <a:rPr kumimoji="1" lang="ja-JP" altLang="en-US" sz="9600" dirty="0">
                <a:solidFill>
                  <a:schemeClr val="bg1"/>
                </a:solidFill>
                <a:latin typeface="Cooper Black" panose="0208090404030B020404" pitchFamily="18" charset="0"/>
                <a:ea typeface="UD デジタル 教科書体 NK-B" panose="02020700000000000000" pitchFamily="18" charset="-128"/>
              </a:rPr>
              <a:t>ポイント</a:t>
            </a:r>
          </a:p>
        </p:txBody>
      </p:sp>
    </p:spTree>
    <p:extLst>
      <p:ext uri="{BB962C8B-B14F-4D97-AF65-F5344CB8AC3E}">
        <p14:creationId xmlns:p14="http://schemas.microsoft.com/office/powerpoint/2010/main" val="294863336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695486" y="724585"/>
            <a:ext cx="10930890" cy="1662430"/>
          </a:xfrm>
          <a:prstGeom prst="rect">
            <a:avLst/>
          </a:prstGeom>
          <a:ln w="9525">
            <a:solidFill>
              <a:srgbClr val="40458C"/>
            </a:solidFill>
          </a:ln>
        </p:spPr>
        <p:txBody>
          <a:bodyPr vert="horz" wrap="square" lIns="0" tIns="20955" rIns="0" bIns="0" rtlCol="0">
            <a:spAutoFit/>
          </a:bodyPr>
          <a:lstStyle/>
          <a:p>
            <a:pPr marL="387985" indent="-342900">
              <a:lnSpc>
                <a:spcPct val="100000"/>
              </a:lnSpc>
              <a:spcBef>
                <a:spcPts val="165"/>
              </a:spcBef>
              <a:buClr>
                <a:srgbClr val="A6A6A6"/>
              </a:buClr>
              <a:buFont typeface="Wingdings"/>
              <a:buChar char=""/>
              <a:tabLst>
                <a:tab pos="387985" algn="l"/>
              </a:tabLst>
            </a:pPr>
            <a:r>
              <a:rPr sz="2000" spc="-5" dirty="0">
                <a:solidFill>
                  <a:srgbClr val="2E2E01"/>
                </a:solidFill>
                <a:latin typeface="游ゴシック"/>
                <a:cs typeface="游ゴシック"/>
              </a:rPr>
              <a:t>原⼦炉は核分裂の停⽌後も崩壊熱が発⽣し続ける</a:t>
            </a:r>
            <a:endParaRPr sz="2000" dirty="0">
              <a:latin typeface="游ゴシック"/>
              <a:cs typeface="游ゴシック"/>
            </a:endParaRPr>
          </a:p>
          <a:p>
            <a:pPr marL="387985" indent="-342900">
              <a:lnSpc>
                <a:spcPct val="100000"/>
              </a:lnSpc>
              <a:buClr>
                <a:srgbClr val="A6A6A6"/>
              </a:buClr>
              <a:buFont typeface="Wingdings"/>
              <a:buChar char=""/>
              <a:tabLst>
                <a:tab pos="387985" algn="l"/>
              </a:tabLst>
            </a:pPr>
            <a:r>
              <a:rPr sz="2000" spc="-5" dirty="0">
                <a:latin typeface="游ゴシック"/>
                <a:cs typeface="游ゴシック"/>
              </a:rPr>
              <a:t>原発には電源が全て失われても冷却を継続できる装置がある</a:t>
            </a:r>
            <a:endParaRPr sz="2000" dirty="0">
              <a:latin typeface="游ゴシック"/>
              <a:cs typeface="游ゴシック"/>
            </a:endParaRPr>
          </a:p>
          <a:p>
            <a:pPr marL="387985" indent="-342900">
              <a:lnSpc>
                <a:spcPct val="100000"/>
              </a:lnSpc>
              <a:buClr>
                <a:srgbClr val="A6A6A6"/>
              </a:buClr>
              <a:buSzPct val="120000"/>
              <a:buFont typeface="Calibri"/>
              <a:buChar char="●"/>
              <a:tabLst>
                <a:tab pos="387985" algn="l"/>
              </a:tabLst>
            </a:pPr>
            <a:r>
              <a:rPr sz="2000" spc="-5" dirty="0">
                <a:solidFill>
                  <a:srgbClr val="2E2E01"/>
                </a:solidFill>
                <a:latin typeface="游ゴシック"/>
                <a:cs typeface="游ゴシック"/>
              </a:rPr>
              <a:t>従来は電源なしで冷却可能な時間を８時間として設計</a:t>
            </a:r>
            <a:endParaRPr sz="2000" dirty="0">
              <a:latin typeface="游ゴシック"/>
              <a:cs typeface="游ゴシック"/>
            </a:endParaRPr>
          </a:p>
          <a:p>
            <a:pPr marL="387985" indent="-342900">
              <a:lnSpc>
                <a:spcPct val="100000"/>
              </a:lnSpc>
              <a:buClr>
                <a:srgbClr val="A6A6A6"/>
              </a:buClr>
              <a:buSzPct val="120000"/>
              <a:buFont typeface="Calibri"/>
              <a:buChar char="●"/>
              <a:tabLst>
                <a:tab pos="387985" algn="l"/>
              </a:tabLst>
            </a:pPr>
            <a:r>
              <a:rPr sz="2000" spc="-20" dirty="0">
                <a:solidFill>
                  <a:srgbClr val="2E2E01"/>
                </a:solidFill>
                <a:latin typeface="游ゴシック"/>
                <a:cs typeface="游ゴシック"/>
              </a:rPr>
              <a:t>2</a:t>
            </a:r>
            <a:r>
              <a:rPr sz="2000" spc="-5" dirty="0">
                <a:solidFill>
                  <a:srgbClr val="2E2E01"/>
                </a:solidFill>
                <a:latin typeface="游ゴシック"/>
                <a:cs typeface="游ゴシック"/>
              </a:rPr>
              <a:t>号機の原⼦炉隔離時冷却系は約３⽇間運転を継続したが、その停⽌後にメルトダウン</a:t>
            </a:r>
            <a:endParaRPr sz="2000" dirty="0">
              <a:latin typeface="游ゴシック"/>
              <a:cs typeface="游ゴシック"/>
            </a:endParaRPr>
          </a:p>
          <a:p>
            <a:pPr marL="553085">
              <a:lnSpc>
                <a:spcPct val="100000"/>
              </a:lnSpc>
              <a:tabLst>
                <a:tab pos="953135" algn="l"/>
              </a:tabLst>
            </a:pPr>
            <a:r>
              <a:rPr sz="2000" spc="-50" dirty="0">
                <a:solidFill>
                  <a:srgbClr val="2E2E01"/>
                </a:solidFill>
                <a:latin typeface="游ゴシック"/>
                <a:cs typeface="游ゴシック"/>
              </a:rPr>
              <a:t>→</a:t>
            </a:r>
            <a:r>
              <a:rPr sz="2000" dirty="0">
                <a:solidFill>
                  <a:srgbClr val="2E2E01"/>
                </a:solidFill>
                <a:latin typeface="游ゴシック"/>
                <a:cs typeface="游ゴシック"/>
              </a:rPr>
              <a:t>	</a:t>
            </a:r>
            <a:r>
              <a:rPr sz="2000" spc="-5" dirty="0">
                <a:solidFill>
                  <a:srgbClr val="2E2E01"/>
                </a:solidFill>
                <a:latin typeface="游ゴシック"/>
                <a:cs typeface="游ゴシック"/>
              </a:rPr>
              <a:t>安定的な冷却の回復に数週間掛かった</a:t>
            </a:r>
            <a:endParaRPr sz="2000" dirty="0">
              <a:latin typeface="游ゴシック"/>
              <a:cs typeface="游ゴシック"/>
            </a:endParaRPr>
          </a:p>
        </p:txBody>
      </p:sp>
      <p:sp>
        <p:nvSpPr>
          <p:cNvPr id="4" name="object 4"/>
          <p:cNvSpPr txBox="1"/>
          <p:nvPr/>
        </p:nvSpPr>
        <p:spPr>
          <a:xfrm>
            <a:off x="2823081" y="2627884"/>
            <a:ext cx="1986280" cy="269240"/>
          </a:xfrm>
          <a:prstGeom prst="rect">
            <a:avLst/>
          </a:prstGeom>
        </p:spPr>
        <p:txBody>
          <a:bodyPr vert="horz" wrap="square" lIns="0" tIns="12700" rIns="0" bIns="0" rtlCol="0">
            <a:spAutoFit/>
          </a:bodyPr>
          <a:lstStyle/>
          <a:p>
            <a:pPr marL="12700">
              <a:lnSpc>
                <a:spcPct val="100000"/>
              </a:lnSpc>
              <a:spcBef>
                <a:spcPts val="100"/>
              </a:spcBef>
            </a:pPr>
            <a:r>
              <a:rPr sz="1600" spc="-10" dirty="0">
                <a:latin typeface="HGP創英角ﾎﾟｯﾌﾟ体"/>
                <a:cs typeface="HGP創英角ﾎﾟｯﾌﾟ体"/>
              </a:rPr>
              <a:t>1</a:t>
            </a:r>
            <a:r>
              <a:rPr sz="1600" spc="-5" dirty="0">
                <a:latin typeface="HGP創英角ﾎﾟｯﾌﾟ体"/>
                <a:cs typeface="HGP創英角ﾎﾟｯﾌﾟ体"/>
              </a:rPr>
              <a:t>号機の非常用復水器</a:t>
            </a:r>
            <a:endParaRPr sz="1600">
              <a:latin typeface="HGP創英角ﾎﾟｯﾌﾟ体"/>
              <a:cs typeface="HGP創英角ﾎﾟｯﾌﾟ体"/>
            </a:endParaRPr>
          </a:p>
        </p:txBody>
      </p:sp>
      <p:grpSp>
        <p:nvGrpSpPr>
          <p:cNvPr id="5" name="object 5"/>
          <p:cNvGrpSpPr/>
          <p:nvPr/>
        </p:nvGrpSpPr>
        <p:grpSpPr>
          <a:xfrm>
            <a:off x="156031" y="2830098"/>
            <a:ext cx="6796405" cy="3258185"/>
            <a:chOff x="156031" y="2830098"/>
            <a:chExt cx="6796405" cy="3258185"/>
          </a:xfrm>
        </p:grpSpPr>
        <p:pic>
          <p:nvPicPr>
            <p:cNvPr id="6" name="object 6"/>
            <p:cNvPicPr/>
            <p:nvPr/>
          </p:nvPicPr>
          <p:blipFill>
            <a:blip r:embed="rId2" cstate="print"/>
            <a:stretch>
              <a:fillRect/>
            </a:stretch>
          </p:blipFill>
          <p:spPr>
            <a:xfrm>
              <a:off x="156031" y="2830098"/>
              <a:ext cx="2495985" cy="981879"/>
            </a:xfrm>
            <a:prstGeom prst="rect">
              <a:avLst/>
            </a:prstGeom>
          </p:spPr>
        </p:pic>
        <p:pic>
          <p:nvPicPr>
            <p:cNvPr id="7" name="object 7"/>
            <p:cNvPicPr/>
            <p:nvPr/>
          </p:nvPicPr>
          <p:blipFill>
            <a:blip r:embed="rId3" cstate="print"/>
            <a:stretch>
              <a:fillRect/>
            </a:stretch>
          </p:blipFill>
          <p:spPr>
            <a:xfrm>
              <a:off x="2637862" y="3661326"/>
              <a:ext cx="4314004" cy="2426626"/>
            </a:xfrm>
            <a:prstGeom prst="rect">
              <a:avLst/>
            </a:prstGeom>
          </p:spPr>
        </p:pic>
        <p:sp>
          <p:nvSpPr>
            <p:cNvPr id="8" name="object 8"/>
            <p:cNvSpPr/>
            <p:nvPr/>
          </p:nvSpPr>
          <p:spPr>
            <a:xfrm>
              <a:off x="2751790" y="3531162"/>
              <a:ext cx="1139190" cy="843915"/>
            </a:xfrm>
            <a:custGeom>
              <a:avLst/>
              <a:gdLst/>
              <a:ahLst/>
              <a:cxnLst/>
              <a:rect l="l" t="t" r="r" b="b"/>
              <a:pathLst>
                <a:path w="1139189" h="843914">
                  <a:moveTo>
                    <a:pt x="126202" y="0"/>
                  </a:moveTo>
                  <a:lnTo>
                    <a:pt x="0" y="205112"/>
                  </a:lnTo>
                  <a:lnTo>
                    <a:pt x="870677" y="740826"/>
                  </a:lnTo>
                  <a:lnTo>
                    <a:pt x="807576" y="843382"/>
                  </a:lnTo>
                  <a:lnTo>
                    <a:pt x="1138889" y="764473"/>
                  </a:lnTo>
                  <a:lnTo>
                    <a:pt x="1059980" y="433158"/>
                  </a:lnTo>
                  <a:lnTo>
                    <a:pt x="996878" y="535715"/>
                  </a:lnTo>
                  <a:lnTo>
                    <a:pt x="126202" y="0"/>
                  </a:lnTo>
                  <a:close/>
                </a:path>
              </a:pathLst>
            </a:custGeom>
            <a:solidFill>
              <a:srgbClr val="ECD882"/>
            </a:solidFill>
          </p:spPr>
          <p:txBody>
            <a:bodyPr wrap="square" lIns="0" tIns="0" rIns="0" bIns="0" rtlCol="0"/>
            <a:lstStyle/>
            <a:p>
              <a:endParaRPr/>
            </a:p>
          </p:txBody>
        </p:sp>
        <p:sp>
          <p:nvSpPr>
            <p:cNvPr id="9" name="object 9"/>
            <p:cNvSpPr/>
            <p:nvPr/>
          </p:nvSpPr>
          <p:spPr>
            <a:xfrm>
              <a:off x="2751790" y="3531162"/>
              <a:ext cx="1139190" cy="843915"/>
            </a:xfrm>
            <a:custGeom>
              <a:avLst/>
              <a:gdLst/>
              <a:ahLst/>
              <a:cxnLst/>
              <a:rect l="l" t="t" r="r" b="b"/>
              <a:pathLst>
                <a:path w="1139189" h="843914">
                  <a:moveTo>
                    <a:pt x="1059979" y="433159"/>
                  </a:moveTo>
                  <a:lnTo>
                    <a:pt x="1138889" y="764473"/>
                  </a:lnTo>
                  <a:lnTo>
                    <a:pt x="807575" y="843381"/>
                  </a:lnTo>
                  <a:lnTo>
                    <a:pt x="870676" y="740826"/>
                  </a:lnTo>
                  <a:lnTo>
                    <a:pt x="0" y="205111"/>
                  </a:lnTo>
                  <a:lnTo>
                    <a:pt x="126202" y="0"/>
                  </a:lnTo>
                  <a:lnTo>
                    <a:pt x="996879" y="535714"/>
                  </a:lnTo>
                  <a:lnTo>
                    <a:pt x="1059979" y="433159"/>
                  </a:lnTo>
                  <a:close/>
                </a:path>
              </a:pathLst>
            </a:custGeom>
            <a:ln w="9524">
              <a:solidFill>
                <a:srgbClr val="40458C"/>
              </a:solidFill>
            </a:ln>
          </p:spPr>
          <p:txBody>
            <a:bodyPr wrap="square" lIns="0" tIns="0" rIns="0" bIns="0" rtlCol="0"/>
            <a:lstStyle/>
            <a:p>
              <a:endParaRPr/>
            </a:p>
          </p:txBody>
        </p:sp>
      </p:grpSp>
      <p:sp>
        <p:nvSpPr>
          <p:cNvPr id="10" name="object 10"/>
          <p:cNvSpPr txBox="1"/>
          <p:nvPr/>
        </p:nvSpPr>
        <p:spPr>
          <a:xfrm>
            <a:off x="335318" y="3922267"/>
            <a:ext cx="2098675" cy="391160"/>
          </a:xfrm>
          <a:prstGeom prst="rect">
            <a:avLst/>
          </a:prstGeom>
        </p:spPr>
        <p:txBody>
          <a:bodyPr vert="horz" wrap="square" lIns="0" tIns="12700" rIns="0" bIns="0" rtlCol="0">
            <a:spAutoFit/>
          </a:bodyPr>
          <a:lstStyle/>
          <a:p>
            <a:pPr marL="12700">
              <a:lnSpc>
                <a:spcPct val="100000"/>
              </a:lnSpc>
              <a:spcBef>
                <a:spcPts val="100"/>
              </a:spcBef>
            </a:pPr>
            <a:r>
              <a:rPr sz="2400" dirty="0">
                <a:latin typeface="游ゴシック"/>
                <a:cs typeface="游ゴシック"/>
              </a:rPr>
              <a:t>⽔量100t</a:t>
            </a:r>
            <a:r>
              <a:rPr sz="2400" spc="-40" dirty="0">
                <a:latin typeface="游ゴシック"/>
                <a:cs typeface="游ゴシック"/>
              </a:rPr>
              <a:t> </a:t>
            </a:r>
            <a:r>
              <a:rPr sz="2400" spc="-10" dirty="0">
                <a:latin typeface="游ゴシック"/>
                <a:cs typeface="游ゴシック"/>
              </a:rPr>
              <a:t>x</a:t>
            </a:r>
            <a:r>
              <a:rPr sz="2400" spc="-30" dirty="0">
                <a:latin typeface="游ゴシック"/>
                <a:cs typeface="游ゴシック"/>
              </a:rPr>
              <a:t>２基</a:t>
            </a:r>
            <a:endParaRPr sz="2400">
              <a:latin typeface="游ゴシック"/>
              <a:cs typeface="游ゴシック"/>
            </a:endParaRPr>
          </a:p>
        </p:txBody>
      </p:sp>
      <p:pic>
        <p:nvPicPr>
          <p:cNvPr id="11" name="object 11"/>
          <p:cNvPicPr/>
          <p:nvPr/>
        </p:nvPicPr>
        <p:blipFill>
          <a:blip r:embed="rId4" cstate="print"/>
          <a:stretch>
            <a:fillRect/>
          </a:stretch>
        </p:blipFill>
        <p:spPr>
          <a:xfrm>
            <a:off x="7252872" y="3021946"/>
            <a:ext cx="4287125" cy="3438631"/>
          </a:xfrm>
          <a:prstGeom prst="rect">
            <a:avLst/>
          </a:prstGeom>
        </p:spPr>
      </p:pic>
      <p:sp>
        <p:nvSpPr>
          <p:cNvPr id="12" name="object 12"/>
          <p:cNvSpPr txBox="1"/>
          <p:nvPr/>
        </p:nvSpPr>
        <p:spPr>
          <a:xfrm>
            <a:off x="7736037" y="2551684"/>
            <a:ext cx="3073400" cy="269240"/>
          </a:xfrm>
          <a:prstGeom prst="rect">
            <a:avLst/>
          </a:prstGeom>
        </p:spPr>
        <p:txBody>
          <a:bodyPr vert="horz" wrap="square" lIns="0" tIns="12700" rIns="0" bIns="0" rtlCol="0">
            <a:spAutoFit/>
          </a:bodyPr>
          <a:lstStyle/>
          <a:p>
            <a:pPr marL="12700">
              <a:lnSpc>
                <a:spcPct val="100000"/>
              </a:lnSpc>
              <a:spcBef>
                <a:spcPts val="100"/>
              </a:spcBef>
            </a:pPr>
            <a:r>
              <a:rPr sz="1600" spc="70" dirty="0">
                <a:latin typeface="HGP創英角ﾎﾟｯﾌﾟ体"/>
                <a:cs typeface="HGP創英角ﾎﾟｯﾌﾟ体"/>
              </a:rPr>
              <a:t>２、３号機の原子炉隔離時冷却系</a:t>
            </a:r>
            <a:endParaRPr sz="1600">
              <a:latin typeface="HGP創英角ﾎﾟｯﾌﾟ体"/>
              <a:cs typeface="HGP創英角ﾎﾟｯﾌﾟ体"/>
            </a:endParaRPr>
          </a:p>
        </p:txBody>
      </p:sp>
      <p:sp>
        <p:nvSpPr>
          <p:cNvPr id="13" name="object 13"/>
          <p:cNvSpPr txBox="1"/>
          <p:nvPr/>
        </p:nvSpPr>
        <p:spPr>
          <a:xfrm>
            <a:off x="2885552" y="6113779"/>
            <a:ext cx="3982085" cy="208279"/>
          </a:xfrm>
          <a:prstGeom prst="rect">
            <a:avLst/>
          </a:prstGeom>
        </p:spPr>
        <p:txBody>
          <a:bodyPr vert="horz" wrap="square" lIns="0" tIns="12700" rIns="0" bIns="0" rtlCol="0">
            <a:spAutoFit/>
          </a:bodyPr>
          <a:lstStyle/>
          <a:p>
            <a:pPr marL="12700">
              <a:lnSpc>
                <a:spcPct val="100000"/>
              </a:lnSpc>
              <a:spcBef>
                <a:spcPts val="100"/>
              </a:spcBef>
            </a:pPr>
            <a:r>
              <a:rPr sz="1200" spc="-5" dirty="0">
                <a:solidFill>
                  <a:srgbClr val="40458C"/>
                </a:solidFill>
                <a:latin typeface="ＭＳ Ｐゴシック"/>
                <a:cs typeface="ＭＳ Ｐゴシック"/>
              </a:rPr>
              <a:t>参照：</a:t>
            </a:r>
            <a:r>
              <a:rPr sz="1200" spc="-10" dirty="0">
                <a:solidFill>
                  <a:srgbClr val="40458C"/>
                </a:solidFill>
                <a:latin typeface="Tahoma"/>
                <a:cs typeface="Tahoma"/>
              </a:rPr>
              <a:t>https://note.com/tbsnews_sunday/n/ne39c94287719</a:t>
            </a:r>
            <a:endParaRPr sz="1200">
              <a:latin typeface="Tahoma"/>
              <a:cs typeface="Tahoma"/>
            </a:endParaRPr>
          </a:p>
        </p:txBody>
      </p:sp>
      <p:sp>
        <p:nvSpPr>
          <p:cNvPr id="17" name="正方形/長方形 16">
            <a:extLst>
              <a:ext uri="{FF2B5EF4-FFF2-40B4-BE49-F238E27FC236}">
                <a16:creationId xmlns:a16="http://schemas.microsoft.com/office/drawing/2014/main" id="{11DFB267-43B2-FBFC-8B3A-D3B3E96E96ED}"/>
              </a:ext>
            </a:extLst>
          </p:cNvPr>
          <p:cNvSpPr/>
          <p:nvPr/>
        </p:nvSpPr>
        <p:spPr>
          <a:xfrm>
            <a:off x="0" y="5693"/>
            <a:ext cx="12192000" cy="467858"/>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b="1" dirty="0">
                <a:latin typeface="BIZ UDPゴシック" panose="020B0400000000000000" pitchFamily="50" charset="-128"/>
                <a:ea typeface="BIZ UDPゴシック" panose="020B0400000000000000" pitchFamily="50" charset="-128"/>
              </a:rPr>
              <a:t>崩壊熱除去は長期間継続する</a:t>
            </a:r>
            <a:endParaRPr kumimoji="1" lang="ja-JP" altLang="en-US" sz="2400" b="1" dirty="0">
              <a:latin typeface="BIZ UDPゴシック" panose="020B0400000000000000" pitchFamily="50" charset="-128"/>
              <a:ea typeface="BIZ UDPゴシック" panose="020B0400000000000000" pitchFamily="50" charset="-128"/>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1487487" y="781201"/>
            <a:ext cx="9289415" cy="1246505"/>
          </a:xfrm>
          <a:prstGeom prst="rect">
            <a:avLst/>
          </a:prstGeom>
          <a:ln w="9525">
            <a:solidFill>
              <a:srgbClr val="40458C"/>
            </a:solidFill>
          </a:ln>
        </p:spPr>
        <p:txBody>
          <a:bodyPr vert="horz" wrap="square" lIns="0" tIns="19050" rIns="0" bIns="0" rtlCol="0">
            <a:spAutoFit/>
          </a:bodyPr>
          <a:lstStyle/>
          <a:p>
            <a:pPr marL="342265" marR="1018540" indent="-342265" algn="r">
              <a:lnSpc>
                <a:spcPct val="100000"/>
              </a:lnSpc>
              <a:spcBef>
                <a:spcPts val="150"/>
              </a:spcBef>
              <a:buClr>
                <a:srgbClr val="A6A6A6"/>
              </a:buClr>
              <a:buFont typeface="Wingdings"/>
              <a:buChar char=""/>
              <a:tabLst>
                <a:tab pos="342265" algn="l"/>
              </a:tabLst>
            </a:pPr>
            <a:r>
              <a:rPr sz="2000" spc="-5" dirty="0">
                <a:solidFill>
                  <a:srgbClr val="2E2E01"/>
                </a:solidFill>
                <a:latin typeface="游ゴシック"/>
                <a:cs typeface="游ゴシック"/>
              </a:rPr>
              <a:t>原⼦炉は核分裂の停⽌後も⼤量の崩壊熱が発⽣し、継続的冷却が必要</a:t>
            </a:r>
            <a:endParaRPr sz="2000">
              <a:latin typeface="游ゴシック"/>
              <a:cs typeface="游ゴシック"/>
            </a:endParaRPr>
          </a:p>
          <a:p>
            <a:pPr marR="1016635" algn="r">
              <a:lnSpc>
                <a:spcPct val="100000"/>
              </a:lnSpc>
              <a:spcBef>
                <a:spcPts val="600"/>
              </a:spcBef>
            </a:pPr>
            <a:r>
              <a:rPr sz="2000" spc="-10" dirty="0">
                <a:solidFill>
                  <a:srgbClr val="2E2E01"/>
                </a:solidFill>
                <a:latin typeface="游ゴシック"/>
                <a:cs typeface="游ゴシック"/>
              </a:rPr>
              <a:t>（100</a:t>
            </a:r>
            <a:r>
              <a:rPr sz="2000" dirty="0">
                <a:solidFill>
                  <a:srgbClr val="2E2E01"/>
                </a:solidFill>
                <a:latin typeface="游ゴシック"/>
                <a:cs typeface="游ゴシック"/>
              </a:rPr>
              <a:t>万</a:t>
            </a:r>
            <a:r>
              <a:rPr sz="2000" spc="-20" dirty="0">
                <a:solidFill>
                  <a:srgbClr val="2E2E01"/>
                </a:solidFill>
                <a:latin typeface="游ゴシック"/>
                <a:cs typeface="游ゴシック"/>
              </a:rPr>
              <a:t>kW</a:t>
            </a:r>
            <a:r>
              <a:rPr sz="2000" dirty="0">
                <a:solidFill>
                  <a:srgbClr val="2E2E01"/>
                </a:solidFill>
                <a:latin typeface="游ゴシック"/>
                <a:cs typeface="游ゴシック"/>
              </a:rPr>
              <a:t>級の原発では</a:t>
            </a:r>
            <a:r>
              <a:rPr sz="2000" spc="-20" dirty="0">
                <a:solidFill>
                  <a:srgbClr val="FF0000"/>
                </a:solidFill>
                <a:latin typeface="游ゴシック"/>
                <a:cs typeface="游ゴシック"/>
              </a:rPr>
              <a:t>30</a:t>
            </a:r>
            <a:r>
              <a:rPr sz="2000" dirty="0">
                <a:solidFill>
                  <a:srgbClr val="FF0000"/>
                </a:solidFill>
                <a:latin typeface="游ゴシック"/>
                <a:cs typeface="游ゴシック"/>
              </a:rPr>
              <a:t>⽇後でも毎時</a:t>
            </a:r>
            <a:r>
              <a:rPr sz="2000" spc="-20" dirty="0">
                <a:solidFill>
                  <a:srgbClr val="FF0000"/>
                </a:solidFill>
                <a:latin typeface="游ゴシック"/>
                <a:cs typeface="游ゴシック"/>
              </a:rPr>
              <a:t>10</a:t>
            </a:r>
            <a:r>
              <a:rPr sz="2000" dirty="0">
                <a:solidFill>
                  <a:srgbClr val="FF0000"/>
                </a:solidFill>
                <a:latin typeface="游ゴシック"/>
                <a:cs typeface="游ゴシック"/>
              </a:rPr>
              <a:t>トン程度の⽔が蒸発する</a:t>
            </a:r>
            <a:r>
              <a:rPr sz="2000" spc="-50" dirty="0">
                <a:latin typeface="游ゴシック"/>
                <a:cs typeface="游ゴシック"/>
              </a:rPr>
              <a:t>）</a:t>
            </a:r>
            <a:endParaRPr sz="2000">
              <a:latin typeface="游ゴシック"/>
              <a:cs typeface="游ゴシック"/>
            </a:endParaRPr>
          </a:p>
          <a:p>
            <a:pPr marL="387985" indent="-342900">
              <a:lnSpc>
                <a:spcPct val="100000"/>
              </a:lnSpc>
              <a:spcBef>
                <a:spcPts val="600"/>
              </a:spcBef>
              <a:buClr>
                <a:srgbClr val="A6A6A6"/>
              </a:buClr>
              <a:buFont typeface="Wingdings"/>
              <a:buChar char=""/>
              <a:tabLst>
                <a:tab pos="387985" algn="l"/>
              </a:tabLst>
            </a:pPr>
            <a:r>
              <a:rPr sz="2000" dirty="0">
                <a:solidFill>
                  <a:srgbClr val="2E2E01"/>
                </a:solidFill>
                <a:latin typeface="游ゴシック"/>
                <a:cs typeface="游ゴシック"/>
              </a:rPr>
              <a:t>浮体式では</a:t>
            </a:r>
            <a:r>
              <a:rPr sz="2000" dirty="0">
                <a:latin typeface="游ゴシック"/>
                <a:cs typeface="游ゴシック"/>
              </a:rPr>
              <a:t>周囲に存在する海⽔を使⽤して</a:t>
            </a:r>
            <a:r>
              <a:rPr sz="2000" spc="-5" dirty="0">
                <a:solidFill>
                  <a:srgbClr val="FF0000"/>
                </a:solidFill>
                <a:latin typeface="游ゴシック"/>
                <a:cs typeface="游ゴシック"/>
              </a:rPr>
              <a:t>電源なしで継続的に冷却できる</a:t>
            </a:r>
            <a:endParaRPr sz="2000">
              <a:latin typeface="游ゴシック"/>
              <a:cs typeface="游ゴシック"/>
            </a:endParaRPr>
          </a:p>
        </p:txBody>
      </p:sp>
      <p:pic>
        <p:nvPicPr>
          <p:cNvPr id="4" name="object 4"/>
          <p:cNvPicPr/>
          <p:nvPr/>
        </p:nvPicPr>
        <p:blipFill>
          <a:blip r:embed="rId2" cstate="print"/>
          <a:stretch>
            <a:fillRect/>
          </a:stretch>
        </p:blipFill>
        <p:spPr>
          <a:xfrm>
            <a:off x="981455" y="2447543"/>
            <a:ext cx="5126736" cy="3520440"/>
          </a:xfrm>
          <a:prstGeom prst="rect">
            <a:avLst/>
          </a:prstGeom>
        </p:spPr>
      </p:pic>
      <p:sp>
        <p:nvSpPr>
          <p:cNvPr id="5" name="object 5"/>
          <p:cNvSpPr txBox="1"/>
          <p:nvPr/>
        </p:nvSpPr>
        <p:spPr>
          <a:xfrm>
            <a:off x="2487726" y="6058916"/>
            <a:ext cx="2006600" cy="208279"/>
          </a:xfrm>
          <a:prstGeom prst="rect">
            <a:avLst/>
          </a:prstGeom>
        </p:spPr>
        <p:txBody>
          <a:bodyPr vert="horz" wrap="square" lIns="0" tIns="12700" rIns="0" bIns="0" rtlCol="0">
            <a:spAutoFit/>
          </a:bodyPr>
          <a:lstStyle/>
          <a:p>
            <a:pPr marL="12700">
              <a:lnSpc>
                <a:spcPct val="100000"/>
              </a:lnSpc>
              <a:spcBef>
                <a:spcPts val="100"/>
              </a:spcBef>
            </a:pPr>
            <a:r>
              <a:rPr sz="1200" spc="-5" dirty="0">
                <a:latin typeface="游ゴシック"/>
                <a:cs typeface="游ゴシック"/>
              </a:rPr>
              <a:t>原⼦炉停⽌後からの経過⽇数</a:t>
            </a:r>
            <a:endParaRPr sz="1200">
              <a:latin typeface="游ゴシック"/>
              <a:cs typeface="游ゴシック"/>
            </a:endParaRPr>
          </a:p>
        </p:txBody>
      </p:sp>
      <p:pic>
        <p:nvPicPr>
          <p:cNvPr id="6" name="object 6"/>
          <p:cNvPicPr/>
          <p:nvPr/>
        </p:nvPicPr>
        <p:blipFill>
          <a:blip r:embed="rId3" cstate="print"/>
          <a:stretch>
            <a:fillRect/>
          </a:stretch>
        </p:blipFill>
        <p:spPr>
          <a:xfrm>
            <a:off x="6764041" y="3530944"/>
            <a:ext cx="3951461" cy="2697663"/>
          </a:xfrm>
          <a:prstGeom prst="rect">
            <a:avLst/>
          </a:prstGeom>
        </p:spPr>
      </p:pic>
      <p:sp>
        <p:nvSpPr>
          <p:cNvPr id="7" name="object 7"/>
          <p:cNvSpPr txBox="1"/>
          <p:nvPr/>
        </p:nvSpPr>
        <p:spPr>
          <a:xfrm>
            <a:off x="6851891" y="3581400"/>
            <a:ext cx="304800" cy="193040"/>
          </a:xfrm>
          <a:prstGeom prst="rect">
            <a:avLst/>
          </a:prstGeom>
        </p:spPr>
        <p:txBody>
          <a:bodyPr vert="horz" wrap="square" lIns="0" tIns="12700" rIns="0" bIns="0" rtlCol="0">
            <a:spAutoFit/>
          </a:bodyPr>
          <a:lstStyle/>
          <a:p>
            <a:pPr marL="12700">
              <a:lnSpc>
                <a:spcPct val="100000"/>
              </a:lnSpc>
              <a:spcBef>
                <a:spcPts val="100"/>
              </a:spcBef>
            </a:pPr>
            <a:r>
              <a:rPr sz="1100" spc="-25" dirty="0">
                <a:latin typeface="メイリオ"/>
                <a:cs typeface="メイリオ"/>
              </a:rPr>
              <a:t>海⽔</a:t>
            </a:r>
            <a:endParaRPr sz="1100">
              <a:latin typeface="メイリオ"/>
              <a:cs typeface="メイリオ"/>
            </a:endParaRPr>
          </a:p>
        </p:txBody>
      </p:sp>
      <p:grpSp>
        <p:nvGrpSpPr>
          <p:cNvPr id="8" name="object 8"/>
          <p:cNvGrpSpPr/>
          <p:nvPr/>
        </p:nvGrpSpPr>
        <p:grpSpPr>
          <a:xfrm>
            <a:off x="6925073" y="2302682"/>
            <a:ext cx="3622040" cy="3724910"/>
            <a:chOff x="6925073" y="2302682"/>
            <a:chExt cx="3622040" cy="3724910"/>
          </a:xfrm>
        </p:grpSpPr>
        <p:pic>
          <p:nvPicPr>
            <p:cNvPr id="9" name="object 9"/>
            <p:cNvPicPr/>
            <p:nvPr/>
          </p:nvPicPr>
          <p:blipFill>
            <a:blip r:embed="rId4" cstate="print"/>
            <a:stretch>
              <a:fillRect/>
            </a:stretch>
          </p:blipFill>
          <p:spPr>
            <a:xfrm>
              <a:off x="7194675" y="2479860"/>
              <a:ext cx="3018785" cy="92554"/>
            </a:xfrm>
            <a:prstGeom prst="rect">
              <a:avLst/>
            </a:prstGeom>
          </p:spPr>
        </p:pic>
        <p:sp>
          <p:nvSpPr>
            <p:cNvPr id="10" name="object 10"/>
            <p:cNvSpPr/>
            <p:nvPr/>
          </p:nvSpPr>
          <p:spPr>
            <a:xfrm>
              <a:off x="7194674" y="2479860"/>
              <a:ext cx="3018790" cy="92710"/>
            </a:xfrm>
            <a:custGeom>
              <a:avLst/>
              <a:gdLst/>
              <a:ahLst/>
              <a:cxnLst/>
              <a:rect l="l" t="t" r="r" b="b"/>
              <a:pathLst>
                <a:path w="3018790" h="92710">
                  <a:moveTo>
                    <a:pt x="0" y="86811"/>
                  </a:moveTo>
                  <a:lnTo>
                    <a:pt x="43461" y="68200"/>
                  </a:lnTo>
                  <a:lnTo>
                    <a:pt x="88141" y="59419"/>
                  </a:lnTo>
                  <a:lnTo>
                    <a:pt x="146970" y="51050"/>
                  </a:lnTo>
                  <a:lnTo>
                    <a:pt x="219085" y="43143"/>
                  </a:lnTo>
                  <a:lnTo>
                    <a:pt x="259855" y="39378"/>
                  </a:lnTo>
                  <a:lnTo>
                    <a:pt x="303622" y="35746"/>
                  </a:lnTo>
                  <a:lnTo>
                    <a:pt x="350279" y="32253"/>
                  </a:lnTo>
                  <a:lnTo>
                    <a:pt x="399718" y="28905"/>
                  </a:lnTo>
                  <a:lnTo>
                    <a:pt x="451831" y="25709"/>
                  </a:lnTo>
                  <a:lnTo>
                    <a:pt x="506510" y="22670"/>
                  </a:lnTo>
                  <a:lnTo>
                    <a:pt x="563647" y="19794"/>
                  </a:lnTo>
                  <a:lnTo>
                    <a:pt x="623135" y="17088"/>
                  </a:lnTo>
                  <a:lnTo>
                    <a:pt x="684864" y="14557"/>
                  </a:lnTo>
                  <a:lnTo>
                    <a:pt x="748729" y="12207"/>
                  </a:lnTo>
                  <a:lnTo>
                    <a:pt x="814620" y="10045"/>
                  </a:lnTo>
                  <a:lnTo>
                    <a:pt x="882430" y="8076"/>
                  </a:lnTo>
                  <a:lnTo>
                    <a:pt x="952050" y="6306"/>
                  </a:lnTo>
                  <a:lnTo>
                    <a:pt x="1023373" y="4741"/>
                  </a:lnTo>
                  <a:lnTo>
                    <a:pt x="1096292" y="3388"/>
                  </a:lnTo>
                  <a:lnTo>
                    <a:pt x="1170697" y="2251"/>
                  </a:lnTo>
                  <a:lnTo>
                    <a:pt x="1246482" y="1339"/>
                  </a:lnTo>
                  <a:lnTo>
                    <a:pt x="1323538" y="655"/>
                  </a:lnTo>
                  <a:lnTo>
                    <a:pt x="1401757" y="207"/>
                  </a:lnTo>
                  <a:lnTo>
                    <a:pt x="1481032" y="0"/>
                  </a:lnTo>
                  <a:lnTo>
                    <a:pt x="1561254" y="40"/>
                  </a:lnTo>
                  <a:lnTo>
                    <a:pt x="1643685" y="341"/>
                  </a:lnTo>
                  <a:lnTo>
                    <a:pt x="1724811" y="900"/>
                  </a:lnTo>
                  <a:lnTo>
                    <a:pt x="1804521" y="1709"/>
                  </a:lnTo>
                  <a:lnTo>
                    <a:pt x="1882706" y="2762"/>
                  </a:lnTo>
                  <a:lnTo>
                    <a:pt x="1959255" y="4050"/>
                  </a:lnTo>
                  <a:lnTo>
                    <a:pt x="2034057" y="5568"/>
                  </a:lnTo>
                  <a:lnTo>
                    <a:pt x="2107003" y="7308"/>
                  </a:lnTo>
                  <a:lnTo>
                    <a:pt x="2177982" y="9263"/>
                  </a:lnTo>
                  <a:lnTo>
                    <a:pt x="2246884" y="11427"/>
                  </a:lnTo>
                  <a:lnTo>
                    <a:pt x="2313598" y="13791"/>
                  </a:lnTo>
                  <a:lnTo>
                    <a:pt x="2378014" y="16350"/>
                  </a:lnTo>
                  <a:lnTo>
                    <a:pt x="2440021" y="19096"/>
                  </a:lnTo>
                  <a:lnTo>
                    <a:pt x="2499511" y="22023"/>
                  </a:lnTo>
                  <a:lnTo>
                    <a:pt x="2556371" y="25122"/>
                  </a:lnTo>
                  <a:lnTo>
                    <a:pt x="2610492" y="28388"/>
                  </a:lnTo>
                  <a:lnTo>
                    <a:pt x="2661763" y="31813"/>
                  </a:lnTo>
                  <a:lnTo>
                    <a:pt x="2710075" y="35390"/>
                  </a:lnTo>
                  <a:lnTo>
                    <a:pt x="2755316" y="39112"/>
                  </a:lnTo>
                  <a:lnTo>
                    <a:pt x="2797377" y="42972"/>
                  </a:lnTo>
                  <a:lnTo>
                    <a:pt x="2836147" y="46964"/>
                  </a:lnTo>
                  <a:lnTo>
                    <a:pt x="2903373" y="55313"/>
                  </a:lnTo>
                  <a:lnTo>
                    <a:pt x="2956112" y="64102"/>
                  </a:lnTo>
                  <a:lnTo>
                    <a:pt x="2993481" y="73276"/>
                  </a:lnTo>
                  <a:lnTo>
                    <a:pt x="3018785" y="87636"/>
                  </a:lnTo>
                  <a:lnTo>
                    <a:pt x="3018579" y="92554"/>
                  </a:lnTo>
                </a:path>
              </a:pathLst>
            </a:custGeom>
            <a:ln w="9525">
              <a:solidFill>
                <a:srgbClr val="000000"/>
              </a:solidFill>
            </a:ln>
          </p:spPr>
          <p:txBody>
            <a:bodyPr wrap="square" lIns="0" tIns="0" rIns="0" bIns="0" rtlCol="0"/>
            <a:lstStyle/>
            <a:p>
              <a:endParaRPr/>
            </a:p>
          </p:txBody>
        </p:sp>
        <p:pic>
          <p:nvPicPr>
            <p:cNvPr id="11" name="object 11"/>
            <p:cNvPicPr/>
            <p:nvPr/>
          </p:nvPicPr>
          <p:blipFill>
            <a:blip r:embed="rId5" cstate="print"/>
            <a:stretch>
              <a:fillRect/>
            </a:stretch>
          </p:blipFill>
          <p:spPr>
            <a:xfrm>
              <a:off x="7452359" y="2926079"/>
              <a:ext cx="2520696" cy="137160"/>
            </a:xfrm>
            <a:prstGeom prst="rect">
              <a:avLst/>
            </a:prstGeom>
          </p:spPr>
        </p:pic>
        <p:sp>
          <p:nvSpPr>
            <p:cNvPr id="12" name="object 12"/>
            <p:cNvSpPr/>
            <p:nvPr/>
          </p:nvSpPr>
          <p:spPr>
            <a:xfrm>
              <a:off x="7454450" y="2926726"/>
              <a:ext cx="2515870" cy="136525"/>
            </a:xfrm>
            <a:custGeom>
              <a:avLst/>
              <a:gdLst/>
              <a:ahLst/>
              <a:cxnLst/>
              <a:rect l="l" t="t" r="r" b="b"/>
              <a:pathLst>
                <a:path w="2515870" h="136525">
                  <a:moveTo>
                    <a:pt x="0" y="0"/>
                  </a:moveTo>
                  <a:lnTo>
                    <a:pt x="2515607" y="0"/>
                  </a:lnTo>
                  <a:lnTo>
                    <a:pt x="2515607" y="136359"/>
                  </a:lnTo>
                  <a:lnTo>
                    <a:pt x="0" y="136359"/>
                  </a:lnTo>
                  <a:lnTo>
                    <a:pt x="0" y="0"/>
                  </a:lnTo>
                  <a:close/>
                </a:path>
              </a:pathLst>
            </a:custGeom>
            <a:ln w="9525">
              <a:solidFill>
                <a:srgbClr val="000000"/>
              </a:solidFill>
            </a:ln>
          </p:spPr>
          <p:txBody>
            <a:bodyPr wrap="square" lIns="0" tIns="0" rIns="0" bIns="0" rtlCol="0"/>
            <a:lstStyle/>
            <a:p>
              <a:endParaRPr/>
            </a:p>
          </p:txBody>
        </p:sp>
        <p:pic>
          <p:nvPicPr>
            <p:cNvPr id="13" name="object 13"/>
            <p:cNvPicPr/>
            <p:nvPr/>
          </p:nvPicPr>
          <p:blipFill>
            <a:blip r:embed="rId6" cstate="print"/>
            <a:stretch>
              <a:fillRect/>
            </a:stretch>
          </p:blipFill>
          <p:spPr>
            <a:xfrm>
              <a:off x="7452359" y="3060191"/>
              <a:ext cx="2520696" cy="137160"/>
            </a:xfrm>
            <a:prstGeom prst="rect">
              <a:avLst/>
            </a:prstGeom>
          </p:spPr>
        </p:pic>
        <p:sp>
          <p:nvSpPr>
            <p:cNvPr id="14" name="object 14"/>
            <p:cNvSpPr/>
            <p:nvPr/>
          </p:nvSpPr>
          <p:spPr>
            <a:xfrm>
              <a:off x="7454450" y="3060423"/>
              <a:ext cx="2515870" cy="136525"/>
            </a:xfrm>
            <a:custGeom>
              <a:avLst/>
              <a:gdLst/>
              <a:ahLst/>
              <a:cxnLst/>
              <a:rect l="l" t="t" r="r" b="b"/>
              <a:pathLst>
                <a:path w="2515870" h="136525">
                  <a:moveTo>
                    <a:pt x="0" y="0"/>
                  </a:moveTo>
                  <a:lnTo>
                    <a:pt x="2515607" y="0"/>
                  </a:lnTo>
                  <a:lnTo>
                    <a:pt x="2515607" y="136359"/>
                  </a:lnTo>
                  <a:lnTo>
                    <a:pt x="0" y="136359"/>
                  </a:lnTo>
                  <a:lnTo>
                    <a:pt x="0" y="0"/>
                  </a:lnTo>
                  <a:close/>
                </a:path>
              </a:pathLst>
            </a:custGeom>
            <a:ln w="9525">
              <a:solidFill>
                <a:srgbClr val="000000"/>
              </a:solidFill>
            </a:ln>
          </p:spPr>
          <p:txBody>
            <a:bodyPr wrap="square" lIns="0" tIns="0" rIns="0" bIns="0" rtlCol="0"/>
            <a:lstStyle/>
            <a:p>
              <a:endParaRPr/>
            </a:p>
          </p:txBody>
        </p:sp>
        <p:pic>
          <p:nvPicPr>
            <p:cNvPr id="15" name="object 15"/>
            <p:cNvPicPr/>
            <p:nvPr/>
          </p:nvPicPr>
          <p:blipFill>
            <a:blip r:embed="rId7" cstate="print"/>
            <a:stretch>
              <a:fillRect/>
            </a:stretch>
          </p:blipFill>
          <p:spPr>
            <a:xfrm>
              <a:off x="7455407" y="3191255"/>
              <a:ext cx="2517648" cy="140208"/>
            </a:xfrm>
            <a:prstGeom prst="rect">
              <a:avLst/>
            </a:prstGeom>
          </p:spPr>
        </p:pic>
        <p:sp>
          <p:nvSpPr>
            <p:cNvPr id="16" name="object 16"/>
            <p:cNvSpPr/>
            <p:nvPr/>
          </p:nvSpPr>
          <p:spPr>
            <a:xfrm>
              <a:off x="7455496" y="3192390"/>
              <a:ext cx="2515870" cy="136525"/>
            </a:xfrm>
            <a:custGeom>
              <a:avLst/>
              <a:gdLst/>
              <a:ahLst/>
              <a:cxnLst/>
              <a:rect l="l" t="t" r="r" b="b"/>
              <a:pathLst>
                <a:path w="2515870" h="136525">
                  <a:moveTo>
                    <a:pt x="0" y="0"/>
                  </a:moveTo>
                  <a:lnTo>
                    <a:pt x="2515607" y="0"/>
                  </a:lnTo>
                  <a:lnTo>
                    <a:pt x="2515607" y="136359"/>
                  </a:lnTo>
                  <a:lnTo>
                    <a:pt x="0" y="136359"/>
                  </a:lnTo>
                  <a:lnTo>
                    <a:pt x="0" y="0"/>
                  </a:lnTo>
                  <a:close/>
                </a:path>
              </a:pathLst>
            </a:custGeom>
            <a:ln w="9525">
              <a:solidFill>
                <a:srgbClr val="000000"/>
              </a:solidFill>
            </a:ln>
          </p:spPr>
          <p:txBody>
            <a:bodyPr wrap="square" lIns="0" tIns="0" rIns="0" bIns="0" rtlCol="0"/>
            <a:lstStyle/>
            <a:p>
              <a:endParaRPr/>
            </a:p>
          </p:txBody>
        </p:sp>
        <p:pic>
          <p:nvPicPr>
            <p:cNvPr id="17" name="object 17"/>
            <p:cNvPicPr/>
            <p:nvPr/>
          </p:nvPicPr>
          <p:blipFill>
            <a:blip r:embed="rId8" cstate="print"/>
            <a:stretch>
              <a:fillRect/>
            </a:stretch>
          </p:blipFill>
          <p:spPr>
            <a:xfrm>
              <a:off x="7455407" y="3325367"/>
              <a:ext cx="2517648" cy="137160"/>
            </a:xfrm>
            <a:prstGeom prst="rect">
              <a:avLst/>
            </a:prstGeom>
          </p:spPr>
        </p:pic>
        <p:sp>
          <p:nvSpPr>
            <p:cNvPr id="18" name="object 18"/>
            <p:cNvSpPr/>
            <p:nvPr/>
          </p:nvSpPr>
          <p:spPr>
            <a:xfrm>
              <a:off x="7455496" y="3326088"/>
              <a:ext cx="2515870" cy="136525"/>
            </a:xfrm>
            <a:custGeom>
              <a:avLst/>
              <a:gdLst/>
              <a:ahLst/>
              <a:cxnLst/>
              <a:rect l="l" t="t" r="r" b="b"/>
              <a:pathLst>
                <a:path w="2515870" h="136525">
                  <a:moveTo>
                    <a:pt x="0" y="0"/>
                  </a:moveTo>
                  <a:lnTo>
                    <a:pt x="2515607" y="0"/>
                  </a:lnTo>
                  <a:lnTo>
                    <a:pt x="2515607" y="136359"/>
                  </a:lnTo>
                  <a:lnTo>
                    <a:pt x="0" y="136359"/>
                  </a:lnTo>
                  <a:lnTo>
                    <a:pt x="0" y="0"/>
                  </a:lnTo>
                  <a:close/>
                </a:path>
              </a:pathLst>
            </a:custGeom>
            <a:ln w="9525">
              <a:solidFill>
                <a:srgbClr val="000000"/>
              </a:solidFill>
            </a:ln>
          </p:spPr>
          <p:txBody>
            <a:bodyPr wrap="square" lIns="0" tIns="0" rIns="0" bIns="0" rtlCol="0"/>
            <a:lstStyle/>
            <a:p>
              <a:endParaRPr/>
            </a:p>
          </p:txBody>
        </p:sp>
        <p:pic>
          <p:nvPicPr>
            <p:cNvPr id="19" name="object 19"/>
            <p:cNvPicPr/>
            <p:nvPr/>
          </p:nvPicPr>
          <p:blipFill>
            <a:blip r:embed="rId9" cstate="print"/>
            <a:stretch>
              <a:fillRect/>
            </a:stretch>
          </p:blipFill>
          <p:spPr>
            <a:xfrm>
              <a:off x="7452359" y="3462527"/>
              <a:ext cx="2520696" cy="137160"/>
            </a:xfrm>
            <a:prstGeom prst="rect">
              <a:avLst/>
            </a:prstGeom>
          </p:spPr>
        </p:pic>
        <p:sp>
          <p:nvSpPr>
            <p:cNvPr id="20" name="object 20"/>
            <p:cNvSpPr/>
            <p:nvPr/>
          </p:nvSpPr>
          <p:spPr>
            <a:xfrm>
              <a:off x="7454451" y="3462766"/>
              <a:ext cx="2515870" cy="136525"/>
            </a:xfrm>
            <a:custGeom>
              <a:avLst/>
              <a:gdLst/>
              <a:ahLst/>
              <a:cxnLst/>
              <a:rect l="l" t="t" r="r" b="b"/>
              <a:pathLst>
                <a:path w="2515870" h="136525">
                  <a:moveTo>
                    <a:pt x="0" y="0"/>
                  </a:moveTo>
                  <a:lnTo>
                    <a:pt x="2515607" y="0"/>
                  </a:lnTo>
                  <a:lnTo>
                    <a:pt x="2515607" y="136359"/>
                  </a:lnTo>
                  <a:lnTo>
                    <a:pt x="0" y="136359"/>
                  </a:lnTo>
                  <a:lnTo>
                    <a:pt x="0" y="0"/>
                  </a:lnTo>
                  <a:close/>
                </a:path>
              </a:pathLst>
            </a:custGeom>
            <a:ln w="9525">
              <a:solidFill>
                <a:srgbClr val="000000"/>
              </a:solidFill>
            </a:ln>
          </p:spPr>
          <p:txBody>
            <a:bodyPr wrap="square" lIns="0" tIns="0" rIns="0" bIns="0" rtlCol="0"/>
            <a:lstStyle/>
            <a:p>
              <a:endParaRPr/>
            </a:p>
          </p:txBody>
        </p:sp>
        <p:pic>
          <p:nvPicPr>
            <p:cNvPr id="21" name="object 21"/>
            <p:cNvPicPr/>
            <p:nvPr/>
          </p:nvPicPr>
          <p:blipFill>
            <a:blip r:embed="rId10" cstate="print"/>
            <a:stretch>
              <a:fillRect/>
            </a:stretch>
          </p:blipFill>
          <p:spPr>
            <a:xfrm>
              <a:off x="7452359" y="3593591"/>
              <a:ext cx="2520696" cy="140208"/>
            </a:xfrm>
            <a:prstGeom prst="rect">
              <a:avLst/>
            </a:prstGeom>
          </p:spPr>
        </p:pic>
        <p:sp>
          <p:nvSpPr>
            <p:cNvPr id="22" name="object 22"/>
            <p:cNvSpPr/>
            <p:nvPr/>
          </p:nvSpPr>
          <p:spPr>
            <a:xfrm>
              <a:off x="7454451" y="3596463"/>
              <a:ext cx="2515870" cy="136525"/>
            </a:xfrm>
            <a:custGeom>
              <a:avLst/>
              <a:gdLst/>
              <a:ahLst/>
              <a:cxnLst/>
              <a:rect l="l" t="t" r="r" b="b"/>
              <a:pathLst>
                <a:path w="2515870" h="136525">
                  <a:moveTo>
                    <a:pt x="0" y="0"/>
                  </a:moveTo>
                  <a:lnTo>
                    <a:pt x="2515607" y="0"/>
                  </a:lnTo>
                  <a:lnTo>
                    <a:pt x="2515607" y="136359"/>
                  </a:lnTo>
                  <a:lnTo>
                    <a:pt x="0" y="136359"/>
                  </a:lnTo>
                  <a:lnTo>
                    <a:pt x="0" y="0"/>
                  </a:lnTo>
                  <a:close/>
                </a:path>
              </a:pathLst>
            </a:custGeom>
            <a:ln w="9525">
              <a:solidFill>
                <a:srgbClr val="000000"/>
              </a:solidFill>
            </a:ln>
          </p:spPr>
          <p:txBody>
            <a:bodyPr wrap="square" lIns="0" tIns="0" rIns="0" bIns="0" rtlCol="0"/>
            <a:lstStyle/>
            <a:p>
              <a:endParaRPr/>
            </a:p>
          </p:txBody>
        </p:sp>
        <p:pic>
          <p:nvPicPr>
            <p:cNvPr id="23" name="object 23"/>
            <p:cNvPicPr/>
            <p:nvPr/>
          </p:nvPicPr>
          <p:blipFill>
            <a:blip r:embed="rId8" cstate="print"/>
            <a:stretch>
              <a:fillRect/>
            </a:stretch>
          </p:blipFill>
          <p:spPr>
            <a:xfrm>
              <a:off x="7455407" y="3727703"/>
              <a:ext cx="2517648" cy="137160"/>
            </a:xfrm>
            <a:prstGeom prst="rect">
              <a:avLst/>
            </a:prstGeom>
          </p:spPr>
        </p:pic>
        <p:sp>
          <p:nvSpPr>
            <p:cNvPr id="24" name="object 24"/>
            <p:cNvSpPr/>
            <p:nvPr/>
          </p:nvSpPr>
          <p:spPr>
            <a:xfrm>
              <a:off x="7455497" y="3728431"/>
              <a:ext cx="2515870" cy="136525"/>
            </a:xfrm>
            <a:custGeom>
              <a:avLst/>
              <a:gdLst/>
              <a:ahLst/>
              <a:cxnLst/>
              <a:rect l="l" t="t" r="r" b="b"/>
              <a:pathLst>
                <a:path w="2515870" h="136525">
                  <a:moveTo>
                    <a:pt x="0" y="0"/>
                  </a:moveTo>
                  <a:lnTo>
                    <a:pt x="2515607" y="0"/>
                  </a:lnTo>
                  <a:lnTo>
                    <a:pt x="2515607" y="136359"/>
                  </a:lnTo>
                  <a:lnTo>
                    <a:pt x="0" y="136359"/>
                  </a:lnTo>
                  <a:lnTo>
                    <a:pt x="0" y="0"/>
                  </a:lnTo>
                  <a:close/>
                </a:path>
              </a:pathLst>
            </a:custGeom>
            <a:ln w="9525">
              <a:solidFill>
                <a:srgbClr val="000000"/>
              </a:solidFill>
            </a:ln>
          </p:spPr>
          <p:txBody>
            <a:bodyPr wrap="square" lIns="0" tIns="0" rIns="0" bIns="0" rtlCol="0"/>
            <a:lstStyle/>
            <a:p>
              <a:endParaRPr/>
            </a:p>
          </p:txBody>
        </p:sp>
        <p:pic>
          <p:nvPicPr>
            <p:cNvPr id="25" name="object 25"/>
            <p:cNvPicPr/>
            <p:nvPr/>
          </p:nvPicPr>
          <p:blipFill>
            <a:blip r:embed="rId11" cstate="print"/>
            <a:stretch>
              <a:fillRect/>
            </a:stretch>
          </p:blipFill>
          <p:spPr>
            <a:xfrm>
              <a:off x="7455407" y="3861816"/>
              <a:ext cx="2517648" cy="137160"/>
            </a:xfrm>
            <a:prstGeom prst="rect">
              <a:avLst/>
            </a:prstGeom>
          </p:spPr>
        </p:pic>
        <p:sp>
          <p:nvSpPr>
            <p:cNvPr id="26" name="object 26"/>
            <p:cNvSpPr/>
            <p:nvPr/>
          </p:nvSpPr>
          <p:spPr>
            <a:xfrm>
              <a:off x="7455497" y="3862128"/>
              <a:ext cx="2515870" cy="136525"/>
            </a:xfrm>
            <a:custGeom>
              <a:avLst/>
              <a:gdLst/>
              <a:ahLst/>
              <a:cxnLst/>
              <a:rect l="l" t="t" r="r" b="b"/>
              <a:pathLst>
                <a:path w="2515870" h="136525">
                  <a:moveTo>
                    <a:pt x="0" y="0"/>
                  </a:moveTo>
                  <a:lnTo>
                    <a:pt x="2515607" y="0"/>
                  </a:lnTo>
                  <a:lnTo>
                    <a:pt x="2515607" y="136359"/>
                  </a:lnTo>
                  <a:lnTo>
                    <a:pt x="0" y="136359"/>
                  </a:lnTo>
                  <a:lnTo>
                    <a:pt x="0" y="0"/>
                  </a:lnTo>
                  <a:close/>
                </a:path>
              </a:pathLst>
            </a:custGeom>
            <a:ln w="9525">
              <a:solidFill>
                <a:srgbClr val="000000"/>
              </a:solidFill>
            </a:ln>
          </p:spPr>
          <p:txBody>
            <a:bodyPr wrap="square" lIns="0" tIns="0" rIns="0" bIns="0" rtlCol="0"/>
            <a:lstStyle/>
            <a:p>
              <a:endParaRPr/>
            </a:p>
          </p:txBody>
        </p:sp>
        <p:pic>
          <p:nvPicPr>
            <p:cNvPr id="27" name="object 27"/>
            <p:cNvPicPr/>
            <p:nvPr/>
          </p:nvPicPr>
          <p:blipFill>
            <a:blip r:embed="rId12" cstate="print"/>
            <a:stretch>
              <a:fillRect/>
            </a:stretch>
          </p:blipFill>
          <p:spPr>
            <a:xfrm>
              <a:off x="7452359" y="3998976"/>
              <a:ext cx="2520696" cy="140207"/>
            </a:xfrm>
            <a:prstGeom prst="rect">
              <a:avLst/>
            </a:prstGeom>
          </p:spPr>
        </p:pic>
        <p:sp>
          <p:nvSpPr>
            <p:cNvPr id="28" name="object 28"/>
            <p:cNvSpPr/>
            <p:nvPr/>
          </p:nvSpPr>
          <p:spPr>
            <a:xfrm>
              <a:off x="7454452" y="3999947"/>
              <a:ext cx="2515870" cy="136525"/>
            </a:xfrm>
            <a:custGeom>
              <a:avLst/>
              <a:gdLst/>
              <a:ahLst/>
              <a:cxnLst/>
              <a:rect l="l" t="t" r="r" b="b"/>
              <a:pathLst>
                <a:path w="2515870" h="136525">
                  <a:moveTo>
                    <a:pt x="0" y="0"/>
                  </a:moveTo>
                  <a:lnTo>
                    <a:pt x="2515607" y="0"/>
                  </a:lnTo>
                  <a:lnTo>
                    <a:pt x="2515607" y="136359"/>
                  </a:lnTo>
                  <a:lnTo>
                    <a:pt x="0" y="136359"/>
                  </a:lnTo>
                  <a:lnTo>
                    <a:pt x="0" y="0"/>
                  </a:lnTo>
                  <a:close/>
                </a:path>
              </a:pathLst>
            </a:custGeom>
            <a:ln w="9525">
              <a:solidFill>
                <a:srgbClr val="000000"/>
              </a:solidFill>
            </a:ln>
          </p:spPr>
          <p:txBody>
            <a:bodyPr wrap="square" lIns="0" tIns="0" rIns="0" bIns="0" rtlCol="0"/>
            <a:lstStyle/>
            <a:p>
              <a:endParaRPr/>
            </a:p>
          </p:txBody>
        </p:sp>
        <p:pic>
          <p:nvPicPr>
            <p:cNvPr id="29" name="object 29"/>
            <p:cNvPicPr/>
            <p:nvPr/>
          </p:nvPicPr>
          <p:blipFill>
            <a:blip r:embed="rId9" cstate="print"/>
            <a:stretch>
              <a:fillRect/>
            </a:stretch>
          </p:blipFill>
          <p:spPr>
            <a:xfrm>
              <a:off x="7452359" y="4133088"/>
              <a:ext cx="2520696" cy="137160"/>
            </a:xfrm>
            <a:prstGeom prst="rect">
              <a:avLst/>
            </a:prstGeom>
          </p:spPr>
        </p:pic>
        <p:sp>
          <p:nvSpPr>
            <p:cNvPr id="30" name="object 30"/>
            <p:cNvSpPr/>
            <p:nvPr/>
          </p:nvSpPr>
          <p:spPr>
            <a:xfrm>
              <a:off x="7454452" y="4133644"/>
              <a:ext cx="2515870" cy="136525"/>
            </a:xfrm>
            <a:custGeom>
              <a:avLst/>
              <a:gdLst/>
              <a:ahLst/>
              <a:cxnLst/>
              <a:rect l="l" t="t" r="r" b="b"/>
              <a:pathLst>
                <a:path w="2515870" h="136525">
                  <a:moveTo>
                    <a:pt x="0" y="0"/>
                  </a:moveTo>
                  <a:lnTo>
                    <a:pt x="2515607" y="0"/>
                  </a:lnTo>
                  <a:lnTo>
                    <a:pt x="2515607" y="136359"/>
                  </a:lnTo>
                  <a:lnTo>
                    <a:pt x="0" y="136359"/>
                  </a:lnTo>
                  <a:lnTo>
                    <a:pt x="0" y="0"/>
                  </a:lnTo>
                  <a:close/>
                </a:path>
              </a:pathLst>
            </a:custGeom>
            <a:ln w="9525">
              <a:solidFill>
                <a:srgbClr val="000000"/>
              </a:solidFill>
            </a:ln>
          </p:spPr>
          <p:txBody>
            <a:bodyPr wrap="square" lIns="0" tIns="0" rIns="0" bIns="0" rtlCol="0"/>
            <a:lstStyle/>
            <a:p>
              <a:endParaRPr/>
            </a:p>
          </p:txBody>
        </p:sp>
        <p:pic>
          <p:nvPicPr>
            <p:cNvPr id="31" name="object 31"/>
            <p:cNvPicPr/>
            <p:nvPr/>
          </p:nvPicPr>
          <p:blipFill>
            <a:blip r:embed="rId13" cstate="print"/>
            <a:stretch>
              <a:fillRect/>
            </a:stretch>
          </p:blipFill>
          <p:spPr>
            <a:xfrm>
              <a:off x="7455407" y="4264151"/>
              <a:ext cx="2517648" cy="140207"/>
            </a:xfrm>
            <a:prstGeom prst="rect">
              <a:avLst/>
            </a:prstGeom>
          </p:spPr>
        </p:pic>
        <p:sp>
          <p:nvSpPr>
            <p:cNvPr id="32" name="object 32"/>
            <p:cNvSpPr/>
            <p:nvPr/>
          </p:nvSpPr>
          <p:spPr>
            <a:xfrm>
              <a:off x="7455497" y="4265612"/>
              <a:ext cx="2515870" cy="136525"/>
            </a:xfrm>
            <a:custGeom>
              <a:avLst/>
              <a:gdLst/>
              <a:ahLst/>
              <a:cxnLst/>
              <a:rect l="l" t="t" r="r" b="b"/>
              <a:pathLst>
                <a:path w="2515870" h="136525">
                  <a:moveTo>
                    <a:pt x="0" y="0"/>
                  </a:moveTo>
                  <a:lnTo>
                    <a:pt x="2515607" y="0"/>
                  </a:lnTo>
                  <a:lnTo>
                    <a:pt x="2515607" y="136359"/>
                  </a:lnTo>
                  <a:lnTo>
                    <a:pt x="0" y="136359"/>
                  </a:lnTo>
                  <a:lnTo>
                    <a:pt x="0" y="0"/>
                  </a:lnTo>
                  <a:close/>
                </a:path>
              </a:pathLst>
            </a:custGeom>
            <a:ln w="9525">
              <a:solidFill>
                <a:srgbClr val="000000"/>
              </a:solidFill>
            </a:ln>
          </p:spPr>
          <p:txBody>
            <a:bodyPr wrap="square" lIns="0" tIns="0" rIns="0" bIns="0" rtlCol="0"/>
            <a:lstStyle/>
            <a:p>
              <a:endParaRPr/>
            </a:p>
          </p:txBody>
        </p:sp>
        <p:pic>
          <p:nvPicPr>
            <p:cNvPr id="33" name="object 33"/>
            <p:cNvPicPr/>
            <p:nvPr/>
          </p:nvPicPr>
          <p:blipFill>
            <a:blip r:embed="rId7" cstate="print"/>
            <a:stretch>
              <a:fillRect/>
            </a:stretch>
          </p:blipFill>
          <p:spPr>
            <a:xfrm>
              <a:off x="7455407" y="4398263"/>
              <a:ext cx="2517648" cy="140207"/>
            </a:xfrm>
            <a:prstGeom prst="rect">
              <a:avLst/>
            </a:prstGeom>
          </p:spPr>
        </p:pic>
        <p:sp>
          <p:nvSpPr>
            <p:cNvPr id="34" name="object 34"/>
            <p:cNvSpPr/>
            <p:nvPr/>
          </p:nvSpPr>
          <p:spPr>
            <a:xfrm>
              <a:off x="7455497" y="4399309"/>
              <a:ext cx="2515870" cy="136525"/>
            </a:xfrm>
            <a:custGeom>
              <a:avLst/>
              <a:gdLst/>
              <a:ahLst/>
              <a:cxnLst/>
              <a:rect l="l" t="t" r="r" b="b"/>
              <a:pathLst>
                <a:path w="2515870" h="136525">
                  <a:moveTo>
                    <a:pt x="0" y="0"/>
                  </a:moveTo>
                  <a:lnTo>
                    <a:pt x="2515607" y="0"/>
                  </a:lnTo>
                  <a:lnTo>
                    <a:pt x="2515607" y="136359"/>
                  </a:lnTo>
                  <a:lnTo>
                    <a:pt x="0" y="136359"/>
                  </a:lnTo>
                  <a:lnTo>
                    <a:pt x="0" y="0"/>
                  </a:lnTo>
                  <a:close/>
                </a:path>
              </a:pathLst>
            </a:custGeom>
            <a:ln w="9525">
              <a:solidFill>
                <a:srgbClr val="000000"/>
              </a:solidFill>
            </a:ln>
          </p:spPr>
          <p:txBody>
            <a:bodyPr wrap="square" lIns="0" tIns="0" rIns="0" bIns="0" rtlCol="0"/>
            <a:lstStyle/>
            <a:p>
              <a:endParaRPr/>
            </a:p>
          </p:txBody>
        </p:sp>
        <p:pic>
          <p:nvPicPr>
            <p:cNvPr id="35" name="object 35"/>
            <p:cNvPicPr/>
            <p:nvPr/>
          </p:nvPicPr>
          <p:blipFill>
            <a:blip r:embed="rId14" cstate="print"/>
            <a:stretch>
              <a:fillRect/>
            </a:stretch>
          </p:blipFill>
          <p:spPr>
            <a:xfrm>
              <a:off x="7455407" y="4532376"/>
              <a:ext cx="2517648" cy="140207"/>
            </a:xfrm>
            <a:prstGeom prst="rect">
              <a:avLst/>
            </a:prstGeom>
          </p:spPr>
        </p:pic>
        <p:sp>
          <p:nvSpPr>
            <p:cNvPr id="36" name="object 36"/>
            <p:cNvSpPr/>
            <p:nvPr/>
          </p:nvSpPr>
          <p:spPr>
            <a:xfrm>
              <a:off x="7455494" y="4535223"/>
              <a:ext cx="2515870" cy="136525"/>
            </a:xfrm>
            <a:custGeom>
              <a:avLst/>
              <a:gdLst/>
              <a:ahLst/>
              <a:cxnLst/>
              <a:rect l="l" t="t" r="r" b="b"/>
              <a:pathLst>
                <a:path w="2515870" h="136525">
                  <a:moveTo>
                    <a:pt x="0" y="0"/>
                  </a:moveTo>
                  <a:lnTo>
                    <a:pt x="2515607" y="0"/>
                  </a:lnTo>
                  <a:lnTo>
                    <a:pt x="2515607" y="136359"/>
                  </a:lnTo>
                  <a:lnTo>
                    <a:pt x="0" y="136359"/>
                  </a:lnTo>
                  <a:lnTo>
                    <a:pt x="0" y="0"/>
                  </a:lnTo>
                  <a:close/>
                </a:path>
              </a:pathLst>
            </a:custGeom>
            <a:ln w="9525">
              <a:solidFill>
                <a:srgbClr val="000000"/>
              </a:solidFill>
            </a:ln>
          </p:spPr>
          <p:txBody>
            <a:bodyPr wrap="square" lIns="0" tIns="0" rIns="0" bIns="0" rtlCol="0"/>
            <a:lstStyle/>
            <a:p>
              <a:endParaRPr/>
            </a:p>
          </p:txBody>
        </p:sp>
        <p:pic>
          <p:nvPicPr>
            <p:cNvPr id="37" name="object 37"/>
            <p:cNvPicPr/>
            <p:nvPr/>
          </p:nvPicPr>
          <p:blipFill>
            <a:blip r:embed="rId15" cstate="print"/>
            <a:stretch>
              <a:fillRect/>
            </a:stretch>
          </p:blipFill>
          <p:spPr>
            <a:xfrm>
              <a:off x="7455407" y="4666488"/>
              <a:ext cx="2517648" cy="140207"/>
            </a:xfrm>
            <a:prstGeom prst="rect">
              <a:avLst/>
            </a:prstGeom>
          </p:spPr>
        </p:pic>
        <p:sp>
          <p:nvSpPr>
            <p:cNvPr id="38" name="object 38"/>
            <p:cNvSpPr/>
            <p:nvPr/>
          </p:nvSpPr>
          <p:spPr>
            <a:xfrm>
              <a:off x="7455494" y="4668921"/>
              <a:ext cx="2515870" cy="136525"/>
            </a:xfrm>
            <a:custGeom>
              <a:avLst/>
              <a:gdLst/>
              <a:ahLst/>
              <a:cxnLst/>
              <a:rect l="l" t="t" r="r" b="b"/>
              <a:pathLst>
                <a:path w="2515870" h="136525">
                  <a:moveTo>
                    <a:pt x="0" y="0"/>
                  </a:moveTo>
                  <a:lnTo>
                    <a:pt x="2515607" y="0"/>
                  </a:lnTo>
                  <a:lnTo>
                    <a:pt x="2515607" y="136359"/>
                  </a:lnTo>
                  <a:lnTo>
                    <a:pt x="0" y="136359"/>
                  </a:lnTo>
                  <a:lnTo>
                    <a:pt x="0" y="0"/>
                  </a:lnTo>
                  <a:close/>
                </a:path>
              </a:pathLst>
            </a:custGeom>
            <a:ln w="9525">
              <a:solidFill>
                <a:srgbClr val="000000"/>
              </a:solidFill>
            </a:ln>
          </p:spPr>
          <p:txBody>
            <a:bodyPr wrap="square" lIns="0" tIns="0" rIns="0" bIns="0" rtlCol="0"/>
            <a:lstStyle/>
            <a:p>
              <a:endParaRPr/>
            </a:p>
          </p:txBody>
        </p:sp>
        <p:pic>
          <p:nvPicPr>
            <p:cNvPr id="39" name="object 39"/>
            <p:cNvPicPr/>
            <p:nvPr/>
          </p:nvPicPr>
          <p:blipFill>
            <a:blip r:embed="rId16" cstate="print"/>
            <a:stretch>
              <a:fillRect/>
            </a:stretch>
          </p:blipFill>
          <p:spPr>
            <a:xfrm>
              <a:off x="7452359" y="4800600"/>
              <a:ext cx="2517648" cy="137160"/>
            </a:xfrm>
            <a:prstGeom prst="rect">
              <a:avLst/>
            </a:prstGeom>
          </p:spPr>
        </p:pic>
        <p:sp>
          <p:nvSpPr>
            <p:cNvPr id="40" name="object 40"/>
            <p:cNvSpPr/>
            <p:nvPr/>
          </p:nvSpPr>
          <p:spPr>
            <a:xfrm>
              <a:off x="7454203" y="4800889"/>
              <a:ext cx="2515870" cy="136525"/>
            </a:xfrm>
            <a:custGeom>
              <a:avLst/>
              <a:gdLst/>
              <a:ahLst/>
              <a:cxnLst/>
              <a:rect l="l" t="t" r="r" b="b"/>
              <a:pathLst>
                <a:path w="2515870" h="136525">
                  <a:moveTo>
                    <a:pt x="0" y="0"/>
                  </a:moveTo>
                  <a:lnTo>
                    <a:pt x="2515607" y="0"/>
                  </a:lnTo>
                  <a:lnTo>
                    <a:pt x="2515607" y="136359"/>
                  </a:lnTo>
                  <a:lnTo>
                    <a:pt x="0" y="136359"/>
                  </a:lnTo>
                  <a:lnTo>
                    <a:pt x="0" y="0"/>
                  </a:lnTo>
                  <a:close/>
                </a:path>
              </a:pathLst>
            </a:custGeom>
            <a:ln w="9525">
              <a:solidFill>
                <a:srgbClr val="000000"/>
              </a:solidFill>
            </a:ln>
          </p:spPr>
          <p:txBody>
            <a:bodyPr wrap="square" lIns="0" tIns="0" rIns="0" bIns="0" rtlCol="0"/>
            <a:lstStyle/>
            <a:p>
              <a:endParaRPr/>
            </a:p>
          </p:txBody>
        </p:sp>
        <p:pic>
          <p:nvPicPr>
            <p:cNvPr id="41" name="object 41"/>
            <p:cNvPicPr/>
            <p:nvPr/>
          </p:nvPicPr>
          <p:blipFill>
            <a:blip r:embed="rId17" cstate="print"/>
            <a:stretch>
              <a:fillRect/>
            </a:stretch>
          </p:blipFill>
          <p:spPr>
            <a:xfrm>
              <a:off x="7452359" y="4931663"/>
              <a:ext cx="2517648" cy="140207"/>
            </a:xfrm>
            <a:prstGeom prst="rect">
              <a:avLst/>
            </a:prstGeom>
          </p:spPr>
        </p:pic>
        <p:sp>
          <p:nvSpPr>
            <p:cNvPr id="42" name="object 42"/>
            <p:cNvSpPr/>
            <p:nvPr/>
          </p:nvSpPr>
          <p:spPr>
            <a:xfrm>
              <a:off x="7454203" y="4934586"/>
              <a:ext cx="2515870" cy="136525"/>
            </a:xfrm>
            <a:custGeom>
              <a:avLst/>
              <a:gdLst/>
              <a:ahLst/>
              <a:cxnLst/>
              <a:rect l="l" t="t" r="r" b="b"/>
              <a:pathLst>
                <a:path w="2515870" h="136525">
                  <a:moveTo>
                    <a:pt x="0" y="0"/>
                  </a:moveTo>
                  <a:lnTo>
                    <a:pt x="2515607" y="0"/>
                  </a:lnTo>
                  <a:lnTo>
                    <a:pt x="2515607" y="136359"/>
                  </a:lnTo>
                  <a:lnTo>
                    <a:pt x="0" y="136359"/>
                  </a:lnTo>
                  <a:lnTo>
                    <a:pt x="0" y="0"/>
                  </a:lnTo>
                  <a:close/>
                </a:path>
              </a:pathLst>
            </a:custGeom>
            <a:ln w="9525">
              <a:solidFill>
                <a:srgbClr val="000000"/>
              </a:solidFill>
            </a:ln>
          </p:spPr>
          <p:txBody>
            <a:bodyPr wrap="square" lIns="0" tIns="0" rIns="0" bIns="0" rtlCol="0"/>
            <a:lstStyle/>
            <a:p>
              <a:endParaRPr/>
            </a:p>
          </p:txBody>
        </p:sp>
        <p:pic>
          <p:nvPicPr>
            <p:cNvPr id="43" name="object 43"/>
            <p:cNvPicPr/>
            <p:nvPr/>
          </p:nvPicPr>
          <p:blipFill>
            <a:blip r:embed="rId7" cstate="print"/>
            <a:stretch>
              <a:fillRect/>
            </a:stretch>
          </p:blipFill>
          <p:spPr>
            <a:xfrm>
              <a:off x="7455407" y="5068823"/>
              <a:ext cx="2517648" cy="140207"/>
            </a:xfrm>
            <a:prstGeom prst="rect">
              <a:avLst/>
            </a:prstGeom>
          </p:spPr>
        </p:pic>
        <p:sp>
          <p:nvSpPr>
            <p:cNvPr id="44" name="object 44"/>
            <p:cNvSpPr/>
            <p:nvPr/>
          </p:nvSpPr>
          <p:spPr>
            <a:xfrm>
              <a:off x="7455494" y="5070109"/>
              <a:ext cx="2515870" cy="136525"/>
            </a:xfrm>
            <a:custGeom>
              <a:avLst/>
              <a:gdLst/>
              <a:ahLst/>
              <a:cxnLst/>
              <a:rect l="l" t="t" r="r" b="b"/>
              <a:pathLst>
                <a:path w="2515870" h="136525">
                  <a:moveTo>
                    <a:pt x="0" y="0"/>
                  </a:moveTo>
                  <a:lnTo>
                    <a:pt x="2515607" y="0"/>
                  </a:lnTo>
                  <a:lnTo>
                    <a:pt x="2515607" y="136359"/>
                  </a:lnTo>
                  <a:lnTo>
                    <a:pt x="0" y="136359"/>
                  </a:lnTo>
                  <a:lnTo>
                    <a:pt x="0" y="0"/>
                  </a:lnTo>
                  <a:close/>
                </a:path>
              </a:pathLst>
            </a:custGeom>
            <a:ln w="9525">
              <a:solidFill>
                <a:srgbClr val="000000"/>
              </a:solidFill>
            </a:ln>
          </p:spPr>
          <p:txBody>
            <a:bodyPr wrap="square" lIns="0" tIns="0" rIns="0" bIns="0" rtlCol="0"/>
            <a:lstStyle/>
            <a:p>
              <a:endParaRPr/>
            </a:p>
          </p:txBody>
        </p:sp>
        <p:pic>
          <p:nvPicPr>
            <p:cNvPr id="45" name="object 45"/>
            <p:cNvPicPr/>
            <p:nvPr/>
          </p:nvPicPr>
          <p:blipFill>
            <a:blip r:embed="rId18" cstate="print"/>
            <a:stretch>
              <a:fillRect/>
            </a:stretch>
          </p:blipFill>
          <p:spPr>
            <a:xfrm>
              <a:off x="7455407" y="5202935"/>
              <a:ext cx="2517648" cy="140207"/>
            </a:xfrm>
            <a:prstGeom prst="rect">
              <a:avLst/>
            </a:prstGeom>
          </p:spPr>
        </p:pic>
        <p:sp>
          <p:nvSpPr>
            <p:cNvPr id="46" name="object 46"/>
            <p:cNvSpPr/>
            <p:nvPr/>
          </p:nvSpPr>
          <p:spPr>
            <a:xfrm>
              <a:off x="7455494" y="5203807"/>
              <a:ext cx="2515870" cy="136525"/>
            </a:xfrm>
            <a:custGeom>
              <a:avLst/>
              <a:gdLst/>
              <a:ahLst/>
              <a:cxnLst/>
              <a:rect l="l" t="t" r="r" b="b"/>
              <a:pathLst>
                <a:path w="2515870" h="136525">
                  <a:moveTo>
                    <a:pt x="0" y="0"/>
                  </a:moveTo>
                  <a:lnTo>
                    <a:pt x="2515607" y="0"/>
                  </a:lnTo>
                  <a:lnTo>
                    <a:pt x="2515607" y="136359"/>
                  </a:lnTo>
                  <a:lnTo>
                    <a:pt x="0" y="136359"/>
                  </a:lnTo>
                  <a:lnTo>
                    <a:pt x="0" y="0"/>
                  </a:lnTo>
                  <a:close/>
                </a:path>
              </a:pathLst>
            </a:custGeom>
            <a:ln w="9525">
              <a:solidFill>
                <a:srgbClr val="000000"/>
              </a:solidFill>
            </a:ln>
          </p:spPr>
          <p:txBody>
            <a:bodyPr wrap="square" lIns="0" tIns="0" rIns="0" bIns="0" rtlCol="0"/>
            <a:lstStyle/>
            <a:p>
              <a:endParaRPr/>
            </a:p>
          </p:txBody>
        </p:sp>
        <p:pic>
          <p:nvPicPr>
            <p:cNvPr id="47" name="object 47"/>
            <p:cNvPicPr/>
            <p:nvPr/>
          </p:nvPicPr>
          <p:blipFill>
            <a:blip r:embed="rId19" cstate="print"/>
            <a:stretch>
              <a:fillRect/>
            </a:stretch>
          </p:blipFill>
          <p:spPr>
            <a:xfrm>
              <a:off x="7455407" y="5334000"/>
              <a:ext cx="2517648" cy="140208"/>
            </a:xfrm>
            <a:prstGeom prst="rect">
              <a:avLst/>
            </a:prstGeom>
          </p:spPr>
        </p:pic>
        <p:sp>
          <p:nvSpPr>
            <p:cNvPr id="48" name="object 48"/>
            <p:cNvSpPr/>
            <p:nvPr/>
          </p:nvSpPr>
          <p:spPr>
            <a:xfrm>
              <a:off x="7456540" y="5335775"/>
              <a:ext cx="2515870" cy="136525"/>
            </a:xfrm>
            <a:custGeom>
              <a:avLst/>
              <a:gdLst/>
              <a:ahLst/>
              <a:cxnLst/>
              <a:rect l="l" t="t" r="r" b="b"/>
              <a:pathLst>
                <a:path w="2515870" h="136525">
                  <a:moveTo>
                    <a:pt x="0" y="0"/>
                  </a:moveTo>
                  <a:lnTo>
                    <a:pt x="2515607" y="0"/>
                  </a:lnTo>
                  <a:lnTo>
                    <a:pt x="2515607" y="136359"/>
                  </a:lnTo>
                  <a:lnTo>
                    <a:pt x="0" y="136359"/>
                  </a:lnTo>
                  <a:lnTo>
                    <a:pt x="0" y="0"/>
                  </a:lnTo>
                  <a:close/>
                </a:path>
              </a:pathLst>
            </a:custGeom>
            <a:ln w="9525">
              <a:solidFill>
                <a:srgbClr val="000000"/>
              </a:solidFill>
            </a:ln>
          </p:spPr>
          <p:txBody>
            <a:bodyPr wrap="square" lIns="0" tIns="0" rIns="0" bIns="0" rtlCol="0"/>
            <a:lstStyle/>
            <a:p>
              <a:endParaRPr/>
            </a:p>
          </p:txBody>
        </p:sp>
        <p:pic>
          <p:nvPicPr>
            <p:cNvPr id="49" name="object 49"/>
            <p:cNvPicPr/>
            <p:nvPr/>
          </p:nvPicPr>
          <p:blipFill>
            <a:blip r:embed="rId20" cstate="print"/>
            <a:stretch>
              <a:fillRect/>
            </a:stretch>
          </p:blipFill>
          <p:spPr>
            <a:xfrm>
              <a:off x="7455407" y="5468111"/>
              <a:ext cx="2517648" cy="140208"/>
            </a:xfrm>
            <a:prstGeom prst="rect">
              <a:avLst/>
            </a:prstGeom>
          </p:spPr>
        </p:pic>
        <p:sp>
          <p:nvSpPr>
            <p:cNvPr id="50" name="object 50"/>
            <p:cNvSpPr/>
            <p:nvPr/>
          </p:nvSpPr>
          <p:spPr>
            <a:xfrm>
              <a:off x="7456540" y="5469472"/>
              <a:ext cx="2515870" cy="136525"/>
            </a:xfrm>
            <a:custGeom>
              <a:avLst/>
              <a:gdLst/>
              <a:ahLst/>
              <a:cxnLst/>
              <a:rect l="l" t="t" r="r" b="b"/>
              <a:pathLst>
                <a:path w="2515870" h="136525">
                  <a:moveTo>
                    <a:pt x="0" y="0"/>
                  </a:moveTo>
                  <a:lnTo>
                    <a:pt x="2515607" y="0"/>
                  </a:lnTo>
                  <a:lnTo>
                    <a:pt x="2515607" y="136359"/>
                  </a:lnTo>
                  <a:lnTo>
                    <a:pt x="0" y="136359"/>
                  </a:lnTo>
                  <a:lnTo>
                    <a:pt x="0" y="0"/>
                  </a:lnTo>
                  <a:close/>
                </a:path>
              </a:pathLst>
            </a:custGeom>
            <a:ln w="9525">
              <a:solidFill>
                <a:srgbClr val="000000"/>
              </a:solidFill>
            </a:ln>
          </p:spPr>
          <p:txBody>
            <a:bodyPr wrap="square" lIns="0" tIns="0" rIns="0" bIns="0" rtlCol="0"/>
            <a:lstStyle/>
            <a:p>
              <a:endParaRPr/>
            </a:p>
          </p:txBody>
        </p:sp>
        <p:pic>
          <p:nvPicPr>
            <p:cNvPr id="51" name="object 51"/>
            <p:cNvPicPr/>
            <p:nvPr/>
          </p:nvPicPr>
          <p:blipFill>
            <a:blip r:embed="rId21" cstate="print"/>
            <a:stretch>
              <a:fillRect/>
            </a:stretch>
          </p:blipFill>
          <p:spPr>
            <a:xfrm>
              <a:off x="7455407" y="5605271"/>
              <a:ext cx="2520696" cy="143256"/>
            </a:xfrm>
            <a:prstGeom prst="rect">
              <a:avLst/>
            </a:prstGeom>
          </p:spPr>
        </p:pic>
        <p:sp>
          <p:nvSpPr>
            <p:cNvPr id="52" name="object 52"/>
            <p:cNvSpPr/>
            <p:nvPr/>
          </p:nvSpPr>
          <p:spPr>
            <a:xfrm>
              <a:off x="7457639" y="5605276"/>
              <a:ext cx="2515870" cy="140970"/>
            </a:xfrm>
            <a:custGeom>
              <a:avLst/>
              <a:gdLst/>
              <a:ahLst/>
              <a:cxnLst/>
              <a:rect l="l" t="t" r="r" b="b"/>
              <a:pathLst>
                <a:path w="2515870" h="140970">
                  <a:moveTo>
                    <a:pt x="0" y="0"/>
                  </a:moveTo>
                  <a:lnTo>
                    <a:pt x="2515607" y="0"/>
                  </a:lnTo>
                  <a:lnTo>
                    <a:pt x="2515607" y="140416"/>
                  </a:lnTo>
                  <a:lnTo>
                    <a:pt x="0" y="140416"/>
                  </a:lnTo>
                  <a:lnTo>
                    <a:pt x="0" y="0"/>
                  </a:lnTo>
                  <a:close/>
                </a:path>
              </a:pathLst>
            </a:custGeom>
            <a:ln w="9525">
              <a:solidFill>
                <a:srgbClr val="000000"/>
              </a:solidFill>
            </a:ln>
          </p:spPr>
          <p:txBody>
            <a:bodyPr wrap="square" lIns="0" tIns="0" rIns="0" bIns="0" rtlCol="0"/>
            <a:lstStyle/>
            <a:p>
              <a:endParaRPr/>
            </a:p>
          </p:txBody>
        </p:sp>
        <p:pic>
          <p:nvPicPr>
            <p:cNvPr id="53" name="object 53"/>
            <p:cNvPicPr/>
            <p:nvPr/>
          </p:nvPicPr>
          <p:blipFill>
            <a:blip r:embed="rId22" cstate="print"/>
            <a:stretch>
              <a:fillRect/>
            </a:stretch>
          </p:blipFill>
          <p:spPr>
            <a:xfrm>
              <a:off x="7455407" y="5742432"/>
              <a:ext cx="2520696" cy="143256"/>
            </a:xfrm>
            <a:prstGeom prst="rect">
              <a:avLst/>
            </a:prstGeom>
          </p:spPr>
        </p:pic>
        <p:sp>
          <p:nvSpPr>
            <p:cNvPr id="54" name="object 54"/>
            <p:cNvSpPr/>
            <p:nvPr/>
          </p:nvSpPr>
          <p:spPr>
            <a:xfrm>
              <a:off x="7457639" y="5742949"/>
              <a:ext cx="2515870" cy="140970"/>
            </a:xfrm>
            <a:custGeom>
              <a:avLst/>
              <a:gdLst/>
              <a:ahLst/>
              <a:cxnLst/>
              <a:rect l="l" t="t" r="r" b="b"/>
              <a:pathLst>
                <a:path w="2515870" h="140970">
                  <a:moveTo>
                    <a:pt x="0" y="0"/>
                  </a:moveTo>
                  <a:lnTo>
                    <a:pt x="2515607" y="0"/>
                  </a:lnTo>
                  <a:lnTo>
                    <a:pt x="2515607" y="140416"/>
                  </a:lnTo>
                  <a:lnTo>
                    <a:pt x="0" y="140416"/>
                  </a:lnTo>
                  <a:lnTo>
                    <a:pt x="0" y="0"/>
                  </a:lnTo>
                  <a:close/>
                </a:path>
              </a:pathLst>
            </a:custGeom>
            <a:ln w="9525">
              <a:solidFill>
                <a:srgbClr val="000000"/>
              </a:solidFill>
            </a:ln>
          </p:spPr>
          <p:txBody>
            <a:bodyPr wrap="square" lIns="0" tIns="0" rIns="0" bIns="0" rtlCol="0"/>
            <a:lstStyle/>
            <a:p>
              <a:endParaRPr/>
            </a:p>
          </p:txBody>
        </p:sp>
        <p:pic>
          <p:nvPicPr>
            <p:cNvPr id="55" name="object 55"/>
            <p:cNvPicPr/>
            <p:nvPr/>
          </p:nvPicPr>
          <p:blipFill>
            <a:blip r:embed="rId23" cstate="print"/>
            <a:stretch>
              <a:fillRect/>
            </a:stretch>
          </p:blipFill>
          <p:spPr>
            <a:xfrm>
              <a:off x="7456788" y="5878844"/>
              <a:ext cx="2515607" cy="140416"/>
            </a:xfrm>
            <a:prstGeom prst="rect">
              <a:avLst/>
            </a:prstGeom>
          </p:spPr>
        </p:pic>
        <p:sp>
          <p:nvSpPr>
            <p:cNvPr id="56" name="object 56"/>
            <p:cNvSpPr/>
            <p:nvPr/>
          </p:nvSpPr>
          <p:spPr>
            <a:xfrm>
              <a:off x="7456788" y="5878844"/>
              <a:ext cx="2515870" cy="140970"/>
            </a:xfrm>
            <a:custGeom>
              <a:avLst/>
              <a:gdLst/>
              <a:ahLst/>
              <a:cxnLst/>
              <a:rect l="l" t="t" r="r" b="b"/>
              <a:pathLst>
                <a:path w="2515870" h="140970">
                  <a:moveTo>
                    <a:pt x="0" y="0"/>
                  </a:moveTo>
                  <a:lnTo>
                    <a:pt x="2515607" y="0"/>
                  </a:lnTo>
                  <a:lnTo>
                    <a:pt x="2515607" y="140416"/>
                  </a:lnTo>
                  <a:lnTo>
                    <a:pt x="0" y="140416"/>
                  </a:lnTo>
                  <a:lnTo>
                    <a:pt x="0" y="0"/>
                  </a:lnTo>
                  <a:close/>
                </a:path>
              </a:pathLst>
            </a:custGeom>
            <a:ln w="9525">
              <a:solidFill>
                <a:srgbClr val="000000"/>
              </a:solidFill>
            </a:ln>
          </p:spPr>
          <p:txBody>
            <a:bodyPr wrap="square" lIns="0" tIns="0" rIns="0" bIns="0" rtlCol="0"/>
            <a:lstStyle/>
            <a:p>
              <a:endParaRPr/>
            </a:p>
          </p:txBody>
        </p:sp>
        <p:pic>
          <p:nvPicPr>
            <p:cNvPr id="57" name="object 57"/>
            <p:cNvPicPr/>
            <p:nvPr/>
          </p:nvPicPr>
          <p:blipFill>
            <a:blip r:embed="rId24" cstate="print"/>
            <a:stretch>
              <a:fillRect/>
            </a:stretch>
          </p:blipFill>
          <p:spPr>
            <a:xfrm>
              <a:off x="7997276" y="5881889"/>
              <a:ext cx="275620" cy="139975"/>
            </a:xfrm>
            <a:prstGeom prst="rect">
              <a:avLst/>
            </a:prstGeom>
          </p:spPr>
        </p:pic>
        <p:sp>
          <p:nvSpPr>
            <p:cNvPr id="58" name="object 58"/>
            <p:cNvSpPr/>
            <p:nvPr/>
          </p:nvSpPr>
          <p:spPr>
            <a:xfrm>
              <a:off x="7997276" y="5881889"/>
              <a:ext cx="276225" cy="140335"/>
            </a:xfrm>
            <a:custGeom>
              <a:avLst/>
              <a:gdLst/>
              <a:ahLst/>
              <a:cxnLst/>
              <a:rect l="l" t="t" r="r" b="b"/>
              <a:pathLst>
                <a:path w="276225" h="140335">
                  <a:moveTo>
                    <a:pt x="0" y="0"/>
                  </a:moveTo>
                  <a:lnTo>
                    <a:pt x="275620" y="0"/>
                  </a:lnTo>
                  <a:lnTo>
                    <a:pt x="275620" y="139976"/>
                  </a:lnTo>
                  <a:lnTo>
                    <a:pt x="0" y="139976"/>
                  </a:lnTo>
                  <a:lnTo>
                    <a:pt x="0" y="0"/>
                  </a:lnTo>
                  <a:close/>
                </a:path>
              </a:pathLst>
            </a:custGeom>
            <a:ln w="9525">
              <a:solidFill>
                <a:srgbClr val="000000"/>
              </a:solidFill>
            </a:ln>
          </p:spPr>
          <p:txBody>
            <a:bodyPr wrap="square" lIns="0" tIns="0" rIns="0" bIns="0" rtlCol="0"/>
            <a:lstStyle/>
            <a:p>
              <a:endParaRPr/>
            </a:p>
          </p:txBody>
        </p:sp>
        <p:pic>
          <p:nvPicPr>
            <p:cNvPr id="59" name="object 59"/>
            <p:cNvPicPr/>
            <p:nvPr/>
          </p:nvPicPr>
          <p:blipFill>
            <a:blip r:embed="rId25" cstate="print"/>
            <a:stretch>
              <a:fillRect/>
            </a:stretch>
          </p:blipFill>
          <p:spPr>
            <a:xfrm>
              <a:off x="9137123" y="5879552"/>
              <a:ext cx="275619" cy="142746"/>
            </a:xfrm>
            <a:prstGeom prst="rect">
              <a:avLst/>
            </a:prstGeom>
          </p:spPr>
        </p:pic>
        <p:sp>
          <p:nvSpPr>
            <p:cNvPr id="60" name="object 60"/>
            <p:cNvSpPr/>
            <p:nvPr/>
          </p:nvSpPr>
          <p:spPr>
            <a:xfrm>
              <a:off x="9137123" y="5879552"/>
              <a:ext cx="276225" cy="142875"/>
            </a:xfrm>
            <a:custGeom>
              <a:avLst/>
              <a:gdLst/>
              <a:ahLst/>
              <a:cxnLst/>
              <a:rect l="l" t="t" r="r" b="b"/>
              <a:pathLst>
                <a:path w="276225" h="142875">
                  <a:moveTo>
                    <a:pt x="0" y="0"/>
                  </a:moveTo>
                  <a:lnTo>
                    <a:pt x="275620" y="0"/>
                  </a:lnTo>
                  <a:lnTo>
                    <a:pt x="275620" y="142746"/>
                  </a:lnTo>
                  <a:lnTo>
                    <a:pt x="0" y="142746"/>
                  </a:lnTo>
                  <a:lnTo>
                    <a:pt x="0" y="0"/>
                  </a:lnTo>
                  <a:close/>
                </a:path>
              </a:pathLst>
            </a:custGeom>
            <a:ln w="9525">
              <a:solidFill>
                <a:srgbClr val="000000"/>
              </a:solidFill>
            </a:ln>
          </p:spPr>
          <p:txBody>
            <a:bodyPr wrap="square" lIns="0" tIns="0" rIns="0" bIns="0" rtlCol="0"/>
            <a:lstStyle/>
            <a:p>
              <a:endParaRPr/>
            </a:p>
          </p:txBody>
        </p:sp>
        <p:pic>
          <p:nvPicPr>
            <p:cNvPr id="61" name="object 61"/>
            <p:cNvPicPr/>
            <p:nvPr/>
          </p:nvPicPr>
          <p:blipFill>
            <a:blip r:embed="rId26" cstate="print"/>
            <a:stretch>
              <a:fillRect/>
            </a:stretch>
          </p:blipFill>
          <p:spPr>
            <a:xfrm>
              <a:off x="6928103" y="5504687"/>
              <a:ext cx="521207" cy="518159"/>
            </a:xfrm>
            <a:prstGeom prst="rect">
              <a:avLst/>
            </a:prstGeom>
          </p:spPr>
        </p:pic>
        <p:sp>
          <p:nvSpPr>
            <p:cNvPr id="62" name="object 62"/>
            <p:cNvSpPr/>
            <p:nvPr/>
          </p:nvSpPr>
          <p:spPr>
            <a:xfrm>
              <a:off x="6929835" y="5505832"/>
              <a:ext cx="517525" cy="516890"/>
            </a:xfrm>
            <a:custGeom>
              <a:avLst/>
              <a:gdLst/>
              <a:ahLst/>
              <a:cxnLst/>
              <a:rect l="l" t="t" r="r" b="b"/>
              <a:pathLst>
                <a:path w="517525" h="516889">
                  <a:moveTo>
                    <a:pt x="0" y="0"/>
                  </a:moveTo>
                  <a:lnTo>
                    <a:pt x="517352" y="0"/>
                  </a:lnTo>
                  <a:lnTo>
                    <a:pt x="517352" y="516761"/>
                  </a:lnTo>
                  <a:lnTo>
                    <a:pt x="0" y="516761"/>
                  </a:lnTo>
                  <a:lnTo>
                    <a:pt x="0" y="0"/>
                  </a:lnTo>
                  <a:close/>
                </a:path>
              </a:pathLst>
            </a:custGeom>
            <a:ln w="9525">
              <a:solidFill>
                <a:srgbClr val="000000"/>
              </a:solidFill>
            </a:ln>
          </p:spPr>
          <p:txBody>
            <a:bodyPr wrap="square" lIns="0" tIns="0" rIns="0" bIns="0" rtlCol="0"/>
            <a:lstStyle/>
            <a:p>
              <a:endParaRPr/>
            </a:p>
          </p:txBody>
        </p:sp>
        <p:pic>
          <p:nvPicPr>
            <p:cNvPr id="63" name="object 63"/>
            <p:cNvPicPr/>
            <p:nvPr/>
          </p:nvPicPr>
          <p:blipFill>
            <a:blip r:embed="rId27" cstate="print"/>
            <a:stretch>
              <a:fillRect/>
            </a:stretch>
          </p:blipFill>
          <p:spPr>
            <a:xfrm>
              <a:off x="7190231" y="5248655"/>
              <a:ext cx="259079" cy="259080"/>
            </a:xfrm>
            <a:prstGeom prst="rect">
              <a:avLst/>
            </a:prstGeom>
          </p:spPr>
        </p:pic>
        <p:sp>
          <p:nvSpPr>
            <p:cNvPr id="64" name="object 64"/>
            <p:cNvSpPr/>
            <p:nvPr/>
          </p:nvSpPr>
          <p:spPr>
            <a:xfrm>
              <a:off x="7192613" y="5251641"/>
              <a:ext cx="254635" cy="254635"/>
            </a:xfrm>
            <a:custGeom>
              <a:avLst/>
              <a:gdLst/>
              <a:ahLst/>
              <a:cxnLst/>
              <a:rect l="l" t="t" r="r" b="b"/>
              <a:pathLst>
                <a:path w="254634" h="254635">
                  <a:moveTo>
                    <a:pt x="254248" y="254247"/>
                  </a:moveTo>
                  <a:lnTo>
                    <a:pt x="254248" y="0"/>
                  </a:lnTo>
                  <a:lnTo>
                    <a:pt x="0" y="254247"/>
                  </a:lnTo>
                  <a:lnTo>
                    <a:pt x="254248" y="254247"/>
                  </a:lnTo>
                  <a:close/>
                </a:path>
              </a:pathLst>
            </a:custGeom>
            <a:ln w="9525">
              <a:solidFill>
                <a:srgbClr val="000000"/>
              </a:solidFill>
            </a:ln>
          </p:spPr>
          <p:txBody>
            <a:bodyPr wrap="square" lIns="0" tIns="0" rIns="0" bIns="0" rtlCol="0"/>
            <a:lstStyle/>
            <a:p>
              <a:endParaRPr/>
            </a:p>
          </p:txBody>
        </p:sp>
        <p:pic>
          <p:nvPicPr>
            <p:cNvPr id="65" name="object 65"/>
            <p:cNvPicPr/>
            <p:nvPr/>
          </p:nvPicPr>
          <p:blipFill>
            <a:blip r:embed="rId28" cstate="print"/>
            <a:stretch>
              <a:fillRect/>
            </a:stretch>
          </p:blipFill>
          <p:spPr>
            <a:xfrm>
              <a:off x="9960863" y="5504687"/>
              <a:ext cx="521207" cy="518159"/>
            </a:xfrm>
            <a:prstGeom prst="rect">
              <a:avLst/>
            </a:prstGeom>
          </p:spPr>
        </p:pic>
        <p:sp>
          <p:nvSpPr>
            <p:cNvPr id="66" name="object 66"/>
            <p:cNvSpPr/>
            <p:nvPr/>
          </p:nvSpPr>
          <p:spPr>
            <a:xfrm>
              <a:off x="9961978" y="5505832"/>
              <a:ext cx="517525" cy="516890"/>
            </a:xfrm>
            <a:custGeom>
              <a:avLst/>
              <a:gdLst/>
              <a:ahLst/>
              <a:cxnLst/>
              <a:rect l="l" t="t" r="r" b="b"/>
              <a:pathLst>
                <a:path w="517525" h="516889">
                  <a:moveTo>
                    <a:pt x="517352" y="0"/>
                  </a:moveTo>
                  <a:lnTo>
                    <a:pt x="0" y="0"/>
                  </a:lnTo>
                  <a:lnTo>
                    <a:pt x="0" y="516761"/>
                  </a:lnTo>
                  <a:lnTo>
                    <a:pt x="517352" y="516761"/>
                  </a:lnTo>
                  <a:lnTo>
                    <a:pt x="517352" y="0"/>
                  </a:lnTo>
                  <a:close/>
                </a:path>
              </a:pathLst>
            </a:custGeom>
            <a:ln w="9525">
              <a:solidFill>
                <a:srgbClr val="000000"/>
              </a:solidFill>
            </a:ln>
          </p:spPr>
          <p:txBody>
            <a:bodyPr wrap="square" lIns="0" tIns="0" rIns="0" bIns="0" rtlCol="0"/>
            <a:lstStyle/>
            <a:p>
              <a:endParaRPr/>
            </a:p>
          </p:txBody>
        </p:sp>
        <p:pic>
          <p:nvPicPr>
            <p:cNvPr id="67" name="object 67"/>
            <p:cNvPicPr/>
            <p:nvPr/>
          </p:nvPicPr>
          <p:blipFill>
            <a:blip r:embed="rId29" cstate="print"/>
            <a:stretch>
              <a:fillRect/>
            </a:stretch>
          </p:blipFill>
          <p:spPr>
            <a:xfrm>
              <a:off x="9960863" y="5248655"/>
              <a:ext cx="256031" cy="259080"/>
            </a:xfrm>
            <a:prstGeom prst="rect">
              <a:avLst/>
            </a:prstGeom>
          </p:spPr>
        </p:pic>
        <p:sp>
          <p:nvSpPr>
            <p:cNvPr id="68" name="object 68"/>
            <p:cNvSpPr/>
            <p:nvPr/>
          </p:nvSpPr>
          <p:spPr>
            <a:xfrm>
              <a:off x="9962306" y="5251641"/>
              <a:ext cx="254635" cy="254635"/>
            </a:xfrm>
            <a:custGeom>
              <a:avLst/>
              <a:gdLst/>
              <a:ahLst/>
              <a:cxnLst/>
              <a:rect l="l" t="t" r="r" b="b"/>
              <a:pathLst>
                <a:path w="254634" h="254635">
                  <a:moveTo>
                    <a:pt x="0" y="254247"/>
                  </a:moveTo>
                  <a:lnTo>
                    <a:pt x="0" y="0"/>
                  </a:lnTo>
                  <a:lnTo>
                    <a:pt x="254248" y="254247"/>
                  </a:lnTo>
                  <a:lnTo>
                    <a:pt x="0" y="254247"/>
                  </a:lnTo>
                  <a:close/>
                </a:path>
              </a:pathLst>
            </a:custGeom>
            <a:ln w="9525">
              <a:solidFill>
                <a:srgbClr val="000000"/>
              </a:solidFill>
            </a:ln>
          </p:spPr>
          <p:txBody>
            <a:bodyPr wrap="square" lIns="0" tIns="0" rIns="0" bIns="0" rtlCol="0"/>
            <a:lstStyle/>
            <a:p>
              <a:endParaRPr/>
            </a:p>
          </p:txBody>
        </p:sp>
        <p:pic>
          <p:nvPicPr>
            <p:cNvPr id="69" name="object 69"/>
            <p:cNvPicPr/>
            <p:nvPr/>
          </p:nvPicPr>
          <p:blipFill>
            <a:blip r:embed="rId30" cstate="print"/>
            <a:stretch>
              <a:fillRect/>
            </a:stretch>
          </p:blipFill>
          <p:spPr>
            <a:xfrm>
              <a:off x="7999612" y="3737053"/>
              <a:ext cx="1410794" cy="2140298"/>
            </a:xfrm>
            <a:prstGeom prst="rect">
              <a:avLst/>
            </a:prstGeom>
          </p:spPr>
        </p:pic>
        <p:sp>
          <p:nvSpPr>
            <p:cNvPr id="70" name="object 70"/>
            <p:cNvSpPr/>
            <p:nvPr/>
          </p:nvSpPr>
          <p:spPr>
            <a:xfrm>
              <a:off x="7999612" y="3737053"/>
              <a:ext cx="1410970" cy="2140585"/>
            </a:xfrm>
            <a:custGeom>
              <a:avLst/>
              <a:gdLst/>
              <a:ahLst/>
              <a:cxnLst/>
              <a:rect l="l" t="t" r="r" b="b"/>
              <a:pathLst>
                <a:path w="1410970" h="2140585">
                  <a:moveTo>
                    <a:pt x="0" y="0"/>
                  </a:moveTo>
                  <a:lnTo>
                    <a:pt x="1410795" y="0"/>
                  </a:lnTo>
                  <a:lnTo>
                    <a:pt x="1410795" y="2140298"/>
                  </a:lnTo>
                  <a:lnTo>
                    <a:pt x="0" y="2140298"/>
                  </a:lnTo>
                  <a:lnTo>
                    <a:pt x="0" y="0"/>
                  </a:lnTo>
                  <a:close/>
                </a:path>
              </a:pathLst>
            </a:custGeom>
            <a:ln w="9525">
              <a:solidFill>
                <a:srgbClr val="FF0000"/>
              </a:solidFill>
            </a:ln>
          </p:spPr>
          <p:txBody>
            <a:bodyPr wrap="square" lIns="0" tIns="0" rIns="0" bIns="0" rtlCol="0"/>
            <a:lstStyle/>
            <a:p>
              <a:endParaRPr/>
            </a:p>
          </p:txBody>
        </p:sp>
        <p:pic>
          <p:nvPicPr>
            <p:cNvPr id="71" name="object 71"/>
            <p:cNvPicPr/>
            <p:nvPr/>
          </p:nvPicPr>
          <p:blipFill>
            <a:blip r:embed="rId31" cstate="print"/>
            <a:stretch>
              <a:fillRect/>
            </a:stretch>
          </p:blipFill>
          <p:spPr>
            <a:xfrm>
              <a:off x="8070501" y="4201053"/>
              <a:ext cx="1284602" cy="1682978"/>
            </a:xfrm>
            <a:prstGeom prst="rect">
              <a:avLst/>
            </a:prstGeom>
          </p:spPr>
        </p:pic>
        <p:pic>
          <p:nvPicPr>
            <p:cNvPr id="72" name="object 72"/>
            <p:cNvPicPr/>
            <p:nvPr/>
          </p:nvPicPr>
          <p:blipFill>
            <a:blip r:embed="rId32" cstate="print"/>
            <a:stretch>
              <a:fillRect/>
            </a:stretch>
          </p:blipFill>
          <p:spPr>
            <a:xfrm>
              <a:off x="8486538" y="3801554"/>
              <a:ext cx="446001" cy="1268683"/>
            </a:xfrm>
            <a:prstGeom prst="rect">
              <a:avLst/>
            </a:prstGeom>
          </p:spPr>
        </p:pic>
        <p:sp>
          <p:nvSpPr>
            <p:cNvPr id="73" name="object 73"/>
            <p:cNvSpPr/>
            <p:nvPr/>
          </p:nvSpPr>
          <p:spPr>
            <a:xfrm>
              <a:off x="8484357" y="3801554"/>
              <a:ext cx="446405" cy="1268730"/>
            </a:xfrm>
            <a:custGeom>
              <a:avLst/>
              <a:gdLst/>
              <a:ahLst/>
              <a:cxnLst/>
              <a:rect l="l" t="t" r="r" b="b"/>
              <a:pathLst>
                <a:path w="446404" h="1268729">
                  <a:moveTo>
                    <a:pt x="0" y="155075"/>
                  </a:moveTo>
                  <a:lnTo>
                    <a:pt x="7905" y="106059"/>
                  </a:lnTo>
                  <a:lnTo>
                    <a:pt x="29920" y="63489"/>
                  </a:lnTo>
                  <a:lnTo>
                    <a:pt x="63489" y="29920"/>
                  </a:lnTo>
                  <a:lnTo>
                    <a:pt x="106059" y="7905"/>
                  </a:lnTo>
                  <a:lnTo>
                    <a:pt x="155075" y="0"/>
                  </a:lnTo>
                  <a:lnTo>
                    <a:pt x="290927" y="0"/>
                  </a:lnTo>
                  <a:lnTo>
                    <a:pt x="339942" y="7905"/>
                  </a:lnTo>
                  <a:lnTo>
                    <a:pt x="382512" y="29920"/>
                  </a:lnTo>
                  <a:lnTo>
                    <a:pt x="416081" y="63489"/>
                  </a:lnTo>
                  <a:lnTo>
                    <a:pt x="438096" y="106059"/>
                  </a:lnTo>
                  <a:lnTo>
                    <a:pt x="446002" y="155075"/>
                  </a:lnTo>
                  <a:lnTo>
                    <a:pt x="446002" y="1113607"/>
                  </a:lnTo>
                  <a:lnTo>
                    <a:pt x="438096" y="1162622"/>
                  </a:lnTo>
                  <a:lnTo>
                    <a:pt x="416081" y="1205192"/>
                  </a:lnTo>
                  <a:lnTo>
                    <a:pt x="382512" y="1238761"/>
                  </a:lnTo>
                  <a:lnTo>
                    <a:pt x="339942" y="1260776"/>
                  </a:lnTo>
                  <a:lnTo>
                    <a:pt x="290927" y="1268682"/>
                  </a:lnTo>
                  <a:lnTo>
                    <a:pt x="155075" y="1268682"/>
                  </a:lnTo>
                  <a:lnTo>
                    <a:pt x="106059" y="1260776"/>
                  </a:lnTo>
                  <a:lnTo>
                    <a:pt x="63489" y="1238761"/>
                  </a:lnTo>
                  <a:lnTo>
                    <a:pt x="29920" y="1205192"/>
                  </a:lnTo>
                  <a:lnTo>
                    <a:pt x="7905" y="1162622"/>
                  </a:lnTo>
                  <a:lnTo>
                    <a:pt x="0" y="1113607"/>
                  </a:lnTo>
                  <a:lnTo>
                    <a:pt x="0" y="155075"/>
                  </a:lnTo>
                  <a:close/>
                </a:path>
              </a:pathLst>
            </a:custGeom>
            <a:ln w="9525">
              <a:solidFill>
                <a:srgbClr val="000000"/>
              </a:solidFill>
            </a:ln>
          </p:spPr>
          <p:txBody>
            <a:bodyPr wrap="square" lIns="0" tIns="0" rIns="0" bIns="0" rtlCol="0"/>
            <a:lstStyle/>
            <a:p>
              <a:endParaRPr/>
            </a:p>
          </p:txBody>
        </p:sp>
        <p:pic>
          <p:nvPicPr>
            <p:cNvPr id="74" name="object 74"/>
            <p:cNvPicPr/>
            <p:nvPr/>
          </p:nvPicPr>
          <p:blipFill>
            <a:blip r:embed="rId33" cstate="print"/>
            <a:stretch>
              <a:fillRect/>
            </a:stretch>
          </p:blipFill>
          <p:spPr>
            <a:xfrm>
              <a:off x="8457700" y="5013435"/>
              <a:ext cx="495983" cy="865934"/>
            </a:xfrm>
            <a:prstGeom prst="rect">
              <a:avLst/>
            </a:prstGeom>
          </p:spPr>
        </p:pic>
        <p:sp>
          <p:nvSpPr>
            <p:cNvPr id="75" name="object 75"/>
            <p:cNvSpPr/>
            <p:nvPr/>
          </p:nvSpPr>
          <p:spPr>
            <a:xfrm>
              <a:off x="8066659" y="4197172"/>
              <a:ext cx="1286510" cy="1687195"/>
            </a:xfrm>
            <a:custGeom>
              <a:avLst/>
              <a:gdLst/>
              <a:ahLst/>
              <a:cxnLst/>
              <a:rect l="l" t="t" r="r" b="b"/>
              <a:pathLst>
                <a:path w="1286509" h="1687195">
                  <a:moveTo>
                    <a:pt x="487159" y="756107"/>
                  </a:moveTo>
                  <a:lnTo>
                    <a:pt x="449186" y="756107"/>
                  </a:lnTo>
                  <a:lnTo>
                    <a:pt x="449186" y="0"/>
                  </a:lnTo>
                  <a:lnTo>
                    <a:pt x="408495" y="0"/>
                  </a:lnTo>
                  <a:lnTo>
                    <a:pt x="408495" y="517067"/>
                  </a:lnTo>
                  <a:lnTo>
                    <a:pt x="0" y="517067"/>
                  </a:lnTo>
                  <a:lnTo>
                    <a:pt x="0" y="604697"/>
                  </a:lnTo>
                  <a:lnTo>
                    <a:pt x="301498" y="604697"/>
                  </a:lnTo>
                  <a:lnTo>
                    <a:pt x="301498" y="1684197"/>
                  </a:lnTo>
                  <a:lnTo>
                    <a:pt x="412178" y="1684197"/>
                  </a:lnTo>
                  <a:lnTo>
                    <a:pt x="412178" y="853274"/>
                  </a:lnTo>
                  <a:lnTo>
                    <a:pt x="487159" y="853274"/>
                  </a:lnTo>
                  <a:lnTo>
                    <a:pt x="487159" y="756107"/>
                  </a:lnTo>
                  <a:close/>
                </a:path>
                <a:path w="1286509" h="1687195">
                  <a:moveTo>
                    <a:pt x="877760" y="1955"/>
                  </a:moveTo>
                  <a:lnTo>
                    <a:pt x="837069" y="1955"/>
                  </a:lnTo>
                  <a:lnTo>
                    <a:pt x="837069" y="458152"/>
                  </a:lnTo>
                  <a:lnTo>
                    <a:pt x="877760" y="458152"/>
                  </a:lnTo>
                  <a:lnTo>
                    <a:pt x="877760" y="1955"/>
                  </a:lnTo>
                  <a:close/>
                </a:path>
                <a:path w="1286509" h="1687195">
                  <a:moveTo>
                    <a:pt x="1286256" y="517067"/>
                  </a:moveTo>
                  <a:lnTo>
                    <a:pt x="877760" y="517067"/>
                  </a:lnTo>
                  <a:lnTo>
                    <a:pt x="877760" y="496316"/>
                  </a:lnTo>
                  <a:lnTo>
                    <a:pt x="837069" y="496316"/>
                  </a:lnTo>
                  <a:lnTo>
                    <a:pt x="837069" y="756259"/>
                  </a:lnTo>
                  <a:lnTo>
                    <a:pt x="799096" y="756259"/>
                  </a:lnTo>
                  <a:lnTo>
                    <a:pt x="799096" y="853427"/>
                  </a:lnTo>
                  <a:lnTo>
                    <a:pt x="874077" y="853427"/>
                  </a:lnTo>
                  <a:lnTo>
                    <a:pt x="874077" y="1686737"/>
                  </a:lnTo>
                  <a:lnTo>
                    <a:pt x="984758" y="1686737"/>
                  </a:lnTo>
                  <a:lnTo>
                    <a:pt x="984758" y="604697"/>
                  </a:lnTo>
                  <a:lnTo>
                    <a:pt x="1286256" y="604697"/>
                  </a:lnTo>
                  <a:lnTo>
                    <a:pt x="1286256" y="517067"/>
                  </a:lnTo>
                  <a:close/>
                </a:path>
              </a:pathLst>
            </a:custGeom>
            <a:solidFill>
              <a:srgbClr val="7F7F7F"/>
            </a:solidFill>
          </p:spPr>
          <p:txBody>
            <a:bodyPr wrap="square" lIns="0" tIns="0" rIns="0" bIns="0" rtlCol="0"/>
            <a:lstStyle/>
            <a:p>
              <a:endParaRPr/>
            </a:p>
          </p:txBody>
        </p:sp>
        <p:sp>
          <p:nvSpPr>
            <p:cNvPr id="76" name="object 76"/>
            <p:cNvSpPr/>
            <p:nvPr/>
          </p:nvSpPr>
          <p:spPr>
            <a:xfrm>
              <a:off x="8068581" y="4197456"/>
              <a:ext cx="1284605" cy="1683385"/>
            </a:xfrm>
            <a:custGeom>
              <a:avLst/>
              <a:gdLst/>
              <a:ahLst/>
              <a:cxnLst/>
              <a:rect l="l" t="t" r="r" b="b"/>
              <a:pathLst>
                <a:path w="1284604" h="1683385">
                  <a:moveTo>
                    <a:pt x="0" y="0"/>
                  </a:moveTo>
                  <a:lnTo>
                    <a:pt x="0" y="1682979"/>
                  </a:lnTo>
                  <a:lnTo>
                    <a:pt x="1284602" y="1682979"/>
                  </a:lnTo>
                  <a:lnTo>
                    <a:pt x="1284602" y="5535"/>
                  </a:lnTo>
                </a:path>
                <a:path w="1284604" h="1683385">
                  <a:moveTo>
                    <a:pt x="0" y="0"/>
                  </a:moveTo>
                  <a:lnTo>
                    <a:pt x="415779" y="283"/>
                  </a:lnTo>
                </a:path>
              </a:pathLst>
            </a:custGeom>
            <a:ln w="9525">
              <a:solidFill>
                <a:srgbClr val="000000"/>
              </a:solidFill>
            </a:ln>
          </p:spPr>
          <p:txBody>
            <a:bodyPr wrap="square" lIns="0" tIns="0" rIns="0" bIns="0" rtlCol="0"/>
            <a:lstStyle/>
            <a:p>
              <a:endParaRPr/>
            </a:p>
          </p:txBody>
        </p:sp>
        <p:sp>
          <p:nvSpPr>
            <p:cNvPr id="77" name="object 77"/>
            <p:cNvSpPr/>
            <p:nvPr/>
          </p:nvSpPr>
          <p:spPr>
            <a:xfrm>
              <a:off x="8931380" y="4197594"/>
              <a:ext cx="424815" cy="635"/>
            </a:xfrm>
            <a:custGeom>
              <a:avLst/>
              <a:gdLst/>
              <a:ahLst/>
              <a:cxnLst/>
              <a:rect l="l" t="t" r="r" b="b"/>
              <a:pathLst>
                <a:path w="424815" h="635">
                  <a:moveTo>
                    <a:pt x="0" y="284"/>
                  </a:moveTo>
                  <a:lnTo>
                    <a:pt x="424325" y="0"/>
                  </a:lnTo>
                </a:path>
              </a:pathLst>
            </a:custGeom>
            <a:ln w="9525">
              <a:solidFill>
                <a:srgbClr val="000000"/>
              </a:solidFill>
            </a:ln>
          </p:spPr>
          <p:txBody>
            <a:bodyPr wrap="square" lIns="0" tIns="0" rIns="0" bIns="0" rtlCol="0"/>
            <a:lstStyle/>
            <a:p>
              <a:endParaRPr/>
            </a:p>
          </p:txBody>
        </p:sp>
        <p:pic>
          <p:nvPicPr>
            <p:cNvPr id="78" name="object 78"/>
            <p:cNvPicPr/>
            <p:nvPr/>
          </p:nvPicPr>
          <p:blipFill>
            <a:blip r:embed="rId34" cstate="print"/>
            <a:stretch>
              <a:fillRect/>
            </a:stretch>
          </p:blipFill>
          <p:spPr>
            <a:xfrm>
              <a:off x="7190231" y="2569463"/>
              <a:ext cx="3023616" cy="362712"/>
            </a:xfrm>
            <a:prstGeom prst="rect">
              <a:avLst/>
            </a:prstGeom>
          </p:spPr>
        </p:pic>
        <p:sp>
          <p:nvSpPr>
            <p:cNvPr id="79" name="object 79"/>
            <p:cNvSpPr/>
            <p:nvPr/>
          </p:nvSpPr>
          <p:spPr>
            <a:xfrm>
              <a:off x="7192612" y="2571301"/>
              <a:ext cx="3019425" cy="358775"/>
            </a:xfrm>
            <a:custGeom>
              <a:avLst/>
              <a:gdLst/>
              <a:ahLst/>
              <a:cxnLst/>
              <a:rect l="l" t="t" r="r" b="b"/>
              <a:pathLst>
                <a:path w="3019425" h="358775">
                  <a:moveTo>
                    <a:pt x="0" y="0"/>
                  </a:moveTo>
                  <a:lnTo>
                    <a:pt x="3018958" y="0"/>
                  </a:lnTo>
                  <a:lnTo>
                    <a:pt x="3018958" y="358198"/>
                  </a:lnTo>
                  <a:lnTo>
                    <a:pt x="0" y="358198"/>
                  </a:lnTo>
                  <a:lnTo>
                    <a:pt x="0" y="0"/>
                  </a:lnTo>
                  <a:close/>
                </a:path>
              </a:pathLst>
            </a:custGeom>
            <a:ln w="9525">
              <a:solidFill>
                <a:srgbClr val="000000"/>
              </a:solidFill>
            </a:ln>
          </p:spPr>
          <p:txBody>
            <a:bodyPr wrap="square" lIns="0" tIns="0" rIns="0" bIns="0" rtlCol="0"/>
            <a:lstStyle/>
            <a:p>
              <a:endParaRPr/>
            </a:p>
          </p:txBody>
        </p:sp>
        <p:pic>
          <p:nvPicPr>
            <p:cNvPr id="80" name="object 80"/>
            <p:cNvPicPr/>
            <p:nvPr/>
          </p:nvPicPr>
          <p:blipFill>
            <a:blip r:embed="rId35" cstate="print"/>
            <a:stretch>
              <a:fillRect/>
            </a:stretch>
          </p:blipFill>
          <p:spPr>
            <a:xfrm>
              <a:off x="8219172" y="2379409"/>
              <a:ext cx="989103" cy="224232"/>
            </a:xfrm>
            <a:prstGeom prst="rect">
              <a:avLst/>
            </a:prstGeom>
          </p:spPr>
        </p:pic>
        <p:sp>
          <p:nvSpPr>
            <p:cNvPr id="81" name="object 81"/>
            <p:cNvSpPr/>
            <p:nvPr/>
          </p:nvSpPr>
          <p:spPr>
            <a:xfrm>
              <a:off x="8219172" y="2379409"/>
              <a:ext cx="989330" cy="224790"/>
            </a:xfrm>
            <a:custGeom>
              <a:avLst/>
              <a:gdLst/>
              <a:ahLst/>
              <a:cxnLst/>
              <a:rect l="l" t="t" r="r" b="b"/>
              <a:pathLst>
                <a:path w="989329" h="224789">
                  <a:moveTo>
                    <a:pt x="0" y="0"/>
                  </a:moveTo>
                  <a:lnTo>
                    <a:pt x="989104" y="0"/>
                  </a:lnTo>
                  <a:lnTo>
                    <a:pt x="989104" y="224232"/>
                  </a:lnTo>
                  <a:lnTo>
                    <a:pt x="0" y="224232"/>
                  </a:lnTo>
                  <a:lnTo>
                    <a:pt x="0" y="0"/>
                  </a:lnTo>
                  <a:close/>
                </a:path>
              </a:pathLst>
            </a:custGeom>
            <a:ln w="9525">
              <a:solidFill>
                <a:srgbClr val="262626"/>
              </a:solidFill>
            </a:ln>
          </p:spPr>
          <p:txBody>
            <a:bodyPr wrap="square" lIns="0" tIns="0" rIns="0" bIns="0" rtlCol="0"/>
            <a:lstStyle/>
            <a:p>
              <a:endParaRPr/>
            </a:p>
          </p:txBody>
        </p:sp>
        <p:pic>
          <p:nvPicPr>
            <p:cNvPr id="82" name="object 82"/>
            <p:cNvPicPr/>
            <p:nvPr/>
          </p:nvPicPr>
          <p:blipFill>
            <a:blip r:embed="rId36" cstate="print"/>
            <a:stretch>
              <a:fillRect/>
            </a:stretch>
          </p:blipFill>
          <p:spPr>
            <a:xfrm>
              <a:off x="7193279" y="2929127"/>
              <a:ext cx="252983" cy="429768"/>
            </a:xfrm>
            <a:prstGeom prst="rect">
              <a:avLst/>
            </a:prstGeom>
          </p:spPr>
        </p:pic>
        <p:sp>
          <p:nvSpPr>
            <p:cNvPr id="83" name="object 83"/>
            <p:cNvSpPr/>
            <p:nvPr/>
          </p:nvSpPr>
          <p:spPr>
            <a:xfrm>
              <a:off x="7196111" y="2930006"/>
              <a:ext cx="250190" cy="427990"/>
            </a:xfrm>
            <a:custGeom>
              <a:avLst/>
              <a:gdLst/>
              <a:ahLst/>
              <a:cxnLst/>
              <a:rect l="l" t="t" r="r" b="b"/>
              <a:pathLst>
                <a:path w="250190" h="427989">
                  <a:moveTo>
                    <a:pt x="249927" y="0"/>
                  </a:moveTo>
                  <a:lnTo>
                    <a:pt x="249927" y="427538"/>
                  </a:lnTo>
                  <a:lnTo>
                    <a:pt x="0" y="0"/>
                  </a:lnTo>
                  <a:lnTo>
                    <a:pt x="249927" y="0"/>
                  </a:lnTo>
                  <a:close/>
                </a:path>
              </a:pathLst>
            </a:custGeom>
            <a:ln w="9525">
              <a:solidFill>
                <a:srgbClr val="000000"/>
              </a:solidFill>
            </a:ln>
          </p:spPr>
          <p:txBody>
            <a:bodyPr wrap="square" lIns="0" tIns="0" rIns="0" bIns="0" rtlCol="0"/>
            <a:lstStyle/>
            <a:p>
              <a:endParaRPr/>
            </a:p>
          </p:txBody>
        </p:sp>
        <p:pic>
          <p:nvPicPr>
            <p:cNvPr id="84" name="object 84"/>
            <p:cNvPicPr/>
            <p:nvPr/>
          </p:nvPicPr>
          <p:blipFill>
            <a:blip r:embed="rId37" cstate="print"/>
            <a:stretch>
              <a:fillRect/>
            </a:stretch>
          </p:blipFill>
          <p:spPr>
            <a:xfrm>
              <a:off x="9957815" y="2929127"/>
              <a:ext cx="252983" cy="429768"/>
            </a:xfrm>
            <a:prstGeom prst="rect">
              <a:avLst/>
            </a:prstGeom>
          </p:spPr>
        </p:pic>
        <p:sp>
          <p:nvSpPr>
            <p:cNvPr id="85" name="object 85"/>
            <p:cNvSpPr/>
            <p:nvPr/>
          </p:nvSpPr>
          <p:spPr>
            <a:xfrm>
              <a:off x="9959480" y="2930030"/>
              <a:ext cx="250190" cy="427990"/>
            </a:xfrm>
            <a:custGeom>
              <a:avLst/>
              <a:gdLst/>
              <a:ahLst/>
              <a:cxnLst/>
              <a:rect l="l" t="t" r="r" b="b"/>
              <a:pathLst>
                <a:path w="250190" h="427989">
                  <a:moveTo>
                    <a:pt x="0" y="0"/>
                  </a:moveTo>
                  <a:lnTo>
                    <a:pt x="0" y="427538"/>
                  </a:lnTo>
                  <a:lnTo>
                    <a:pt x="249927" y="0"/>
                  </a:lnTo>
                  <a:lnTo>
                    <a:pt x="0" y="0"/>
                  </a:lnTo>
                  <a:close/>
                </a:path>
              </a:pathLst>
            </a:custGeom>
            <a:ln w="9525">
              <a:solidFill>
                <a:srgbClr val="000000"/>
              </a:solidFill>
            </a:ln>
          </p:spPr>
          <p:txBody>
            <a:bodyPr wrap="square" lIns="0" tIns="0" rIns="0" bIns="0" rtlCol="0"/>
            <a:lstStyle/>
            <a:p>
              <a:endParaRPr/>
            </a:p>
          </p:txBody>
        </p:sp>
        <p:pic>
          <p:nvPicPr>
            <p:cNvPr id="86" name="object 86"/>
            <p:cNvPicPr/>
            <p:nvPr/>
          </p:nvPicPr>
          <p:blipFill>
            <a:blip r:embed="rId38" cstate="print"/>
            <a:stretch>
              <a:fillRect/>
            </a:stretch>
          </p:blipFill>
          <p:spPr>
            <a:xfrm>
              <a:off x="9509759" y="3822191"/>
              <a:ext cx="798576" cy="713232"/>
            </a:xfrm>
            <a:prstGeom prst="rect">
              <a:avLst/>
            </a:prstGeom>
          </p:spPr>
        </p:pic>
        <p:sp>
          <p:nvSpPr>
            <p:cNvPr id="87" name="object 87"/>
            <p:cNvSpPr/>
            <p:nvPr/>
          </p:nvSpPr>
          <p:spPr>
            <a:xfrm>
              <a:off x="9511843" y="3824781"/>
              <a:ext cx="796925" cy="708660"/>
            </a:xfrm>
            <a:custGeom>
              <a:avLst/>
              <a:gdLst/>
              <a:ahLst/>
              <a:cxnLst/>
              <a:rect l="l" t="t" r="r" b="b"/>
              <a:pathLst>
                <a:path w="796925" h="708660">
                  <a:moveTo>
                    <a:pt x="0" y="0"/>
                  </a:moveTo>
                  <a:lnTo>
                    <a:pt x="796332" y="0"/>
                  </a:lnTo>
                  <a:lnTo>
                    <a:pt x="796332" y="708593"/>
                  </a:lnTo>
                  <a:lnTo>
                    <a:pt x="0" y="708593"/>
                  </a:lnTo>
                  <a:lnTo>
                    <a:pt x="0" y="0"/>
                  </a:lnTo>
                  <a:close/>
                </a:path>
              </a:pathLst>
            </a:custGeom>
            <a:ln w="9525">
              <a:solidFill>
                <a:srgbClr val="000000"/>
              </a:solidFill>
            </a:ln>
          </p:spPr>
          <p:txBody>
            <a:bodyPr wrap="square" lIns="0" tIns="0" rIns="0" bIns="0" rtlCol="0"/>
            <a:lstStyle/>
            <a:p>
              <a:endParaRPr/>
            </a:p>
          </p:txBody>
        </p:sp>
        <p:pic>
          <p:nvPicPr>
            <p:cNvPr id="88" name="object 88"/>
            <p:cNvPicPr/>
            <p:nvPr/>
          </p:nvPicPr>
          <p:blipFill>
            <a:blip r:embed="rId39" cstate="print"/>
            <a:stretch>
              <a:fillRect/>
            </a:stretch>
          </p:blipFill>
          <p:spPr>
            <a:xfrm>
              <a:off x="10256016" y="3924693"/>
              <a:ext cx="286211" cy="38162"/>
            </a:xfrm>
            <a:prstGeom prst="rect">
              <a:avLst/>
            </a:prstGeom>
          </p:spPr>
        </p:pic>
        <p:sp>
          <p:nvSpPr>
            <p:cNvPr id="89" name="object 89"/>
            <p:cNvSpPr/>
            <p:nvPr/>
          </p:nvSpPr>
          <p:spPr>
            <a:xfrm>
              <a:off x="10256016" y="3924693"/>
              <a:ext cx="286385" cy="38735"/>
            </a:xfrm>
            <a:custGeom>
              <a:avLst/>
              <a:gdLst/>
              <a:ahLst/>
              <a:cxnLst/>
              <a:rect l="l" t="t" r="r" b="b"/>
              <a:pathLst>
                <a:path w="286384" h="38735">
                  <a:moveTo>
                    <a:pt x="0" y="38162"/>
                  </a:moveTo>
                  <a:lnTo>
                    <a:pt x="0" y="0"/>
                  </a:lnTo>
                  <a:lnTo>
                    <a:pt x="286210" y="0"/>
                  </a:lnTo>
                  <a:lnTo>
                    <a:pt x="286210" y="38162"/>
                  </a:lnTo>
                  <a:lnTo>
                    <a:pt x="0" y="38162"/>
                  </a:lnTo>
                  <a:close/>
                </a:path>
              </a:pathLst>
            </a:custGeom>
            <a:ln w="9525">
              <a:solidFill>
                <a:srgbClr val="000000"/>
              </a:solidFill>
            </a:ln>
          </p:spPr>
          <p:txBody>
            <a:bodyPr wrap="square" lIns="0" tIns="0" rIns="0" bIns="0" rtlCol="0"/>
            <a:lstStyle/>
            <a:p>
              <a:endParaRPr/>
            </a:p>
          </p:txBody>
        </p:sp>
        <p:pic>
          <p:nvPicPr>
            <p:cNvPr id="90" name="object 90"/>
            <p:cNvPicPr/>
            <p:nvPr/>
          </p:nvPicPr>
          <p:blipFill>
            <a:blip r:embed="rId40" cstate="print"/>
            <a:stretch>
              <a:fillRect/>
            </a:stretch>
          </p:blipFill>
          <p:spPr>
            <a:xfrm>
              <a:off x="9605471" y="4266171"/>
              <a:ext cx="38162" cy="359183"/>
            </a:xfrm>
            <a:prstGeom prst="rect">
              <a:avLst/>
            </a:prstGeom>
          </p:spPr>
        </p:pic>
        <p:sp>
          <p:nvSpPr>
            <p:cNvPr id="91" name="object 91"/>
            <p:cNvSpPr/>
            <p:nvPr/>
          </p:nvSpPr>
          <p:spPr>
            <a:xfrm>
              <a:off x="9605471" y="4266171"/>
              <a:ext cx="38735" cy="359410"/>
            </a:xfrm>
            <a:custGeom>
              <a:avLst/>
              <a:gdLst/>
              <a:ahLst/>
              <a:cxnLst/>
              <a:rect l="l" t="t" r="r" b="b"/>
              <a:pathLst>
                <a:path w="38734" h="359410">
                  <a:moveTo>
                    <a:pt x="0" y="0"/>
                  </a:moveTo>
                  <a:lnTo>
                    <a:pt x="38162" y="0"/>
                  </a:lnTo>
                  <a:lnTo>
                    <a:pt x="38162" y="359184"/>
                  </a:lnTo>
                  <a:lnTo>
                    <a:pt x="0" y="359184"/>
                  </a:lnTo>
                  <a:lnTo>
                    <a:pt x="0" y="0"/>
                  </a:lnTo>
                  <a:close/>
                </a:path>
              </a:pathLst>
            </a:custGeom>
            <a:ln w="9525">
              <a:solidFill>
                <a:srgbClr val="000000"/>
              </a:solidFill>
            </a:ln>
          </p:spPr>
          <p:txBody>
            <a:bodyPr wrap="square" lIns="0" tIns="0" rIns="0" bIns="0" rtlCol="0"/>
            <a:lstStyle/>
            <a:p>
              <a:endParaRPr/>
            </a:p>
          </p:txBody>
        </p:sp>
        <p:pic>
          <p:nvPicPr>
            <p:cNvPr id="92" name="object 92"/>
            <p:cNvPicPr/>
            <p:nvPr/>
          </p:nvPicPr>
          <p:blipFill>
            <a:blip r:embed="rId41" cstate="print"/>
            <a:stretch>
              <a:fillRect/>
            </a:stretch>
          </p:blipFill>
          <p:spPr>
            <a:xfrm>
              <a:off x="9177400" y="4023804"/>
              <a:ext cx="79087" cy="80322"/>
            </a:xfrm>
            <a:prstGeom prst="rect">
              <a:avLst/>
            </a:prstGeom>
          </p:spPr>
        </p:pic>
        <p:sp>
          <p:nvSpPr>
            <p:cNvPr id="93" name="object 93"/>
            <p:cNvSpPr/>
            <p:nvPr/>
          </p:nvSpPr>
          <p:spPr>
            <a:xfrm>
              <a:off x="9177401" y="4023804"/>
              <a:ext cx="79375" cy="80645"/>
            </a:xfrm>
            <a:custGeom>
              <a:avLst/>
              <a:gdLst/>
              <a:ahLst/>
              <a:cxnLst/>
              <a:rect l="l" t="t" r="r" b="b"/>
              <a:pathLst>
                <a:path w="79375" h="80645">
                  <a:moveTo>
                    <a:pt x="79087" y="0"/>
                  </a:moveTo>
                  <a:lnTo>
                    <a:pt x="73067" y="30502"/>
                  </a:lnTo>
                  <a:lnTo>
                    <a:pt x="56576" y="55683"/>
                  </a:lnTo>
                  <a:lnTo>
                    <a:pt x="31967" y="73103"/>
                  </a:lnTo>
                  <a:lnTo>
                    <a:pt x="1594" y="80322"/>
                  </a:lnTo>
                  <a:lnTo>
                    <a:pt x="0" y="41066"/>
                  </a:lnTo>
                  <a:lnTo>
                    <a:pt x="15598" y="37376"/>
                  </a:lnTo>
                  <a:lnTo>
                    <a:pt x="28237" y="28471"/>
                  </a:lnTo>
                  <a:lnTo>
                    <a:pt x="36706" y="15596"/>
                  </a:lnTo>
                  <a:lnTo>
                    <a:pt x="39798" y="0"/>
                  </a:lnTo>
                  <a:lnTo>
                    <a:pt x="79087" y="0"/>
                  </a:lnTo>
                  <a:close/>
                </a:path>
              </a:pathLst>
            </a:custGeom>
            <a:ln w="9525">
              <a:solidFill>
                <a:srgbClr val="000000"/>
              </a:solidFill>
            </a:ln>
          </p:spPr>
          <p:txBody>
            <a:bodyPr wrap="square" lIns="0" tIns="0" rIns="0" bIns="0" rtlCol="0"/>
            <a:lstStyle/>
            <a:p>
              <a:endParaRPr/>
            </a:p>
          </p:txBody>
        </p:sp>
        <p:pic>
          <p:nvPicPr>
            <p:cNvPr id="94" name="object 94"/>
            <p:cNvPicPr/>
            <p:nvPr/>
          </p:nvPicPr>
          <p:blipFill>
            <a:blip r:embed="rId42" cstate="print"/>
            <a:stretch>
              <a:fillRect/>
            </a:stretch>
          </p:blipFill>
          <p:spPr>
            <a:xfrm>
              <a:off x="9218090" y="3961918"/>
              <a:ext cx="38162" cy="63562"/>
            </a:xfrm>
            <a:prstGeom prst="rect">
              <a:avLst/>
            </a:prstGeom>
          </p:spPr>
        </p:pic>
        <p:sp>
          <p:nvSpPr>
            <p:cNvPr id="95" name="object 95"/>
            <p:cNvSpPr/>
            <p:nvPr/>
          </p:nvSpPr>
          <p:spPr>
            <a:xfrm>
              <a:off x="9218090" y="3961918"/>
              <a:ext cx="38735" cy="64135"/>
            </a:xfrm>
            <a:custGeom>
              <a:avLst/>
              <a:gdLst/>
              <a:ahLst/>
              <a:cxnLst/>
              <a:rect l="l" t="t" r="r" b="b"/>
              <a:pathLst>
                <a:path w="38734" h="64135">
                  <a:moveTo>
                    <a:pt x="38162" y="63562"/>
                  </a:moveTo>
                  <a:lnTo>
                    <a:pt x="0" y="63562"/>
                  </a:lnTo>
                  <a:lnTo>
                    <a:pt x="0" y="0"/>
                  </a:lnTo>
                  <a:lnTo>
                    <a:pt x="38162" y="0"/>
                  </a:lnTo>
                  <a:lnTo>
                    <a:pt x="38162" y="63562"/>
                  </a:lnTo>
                  <a:close/>
                </a:path>
              </a:pathLst>
            </a:custGeom>
            <a:ln w="9525">
              <a:solidFill>
                <a:srgbClr val="000000"/>
              </a:solidFill>
            </a:ln>
          </p:spPr>
          <p:txBody>
            <a:bodyPr wrap="square" lIns="0" tIns="0" rIns="0" bIns="0" rtlCol="0"/>
            <a:lstStyle/>
            <a:p>
              <a:endParaRPr/>
            </a:p>
          </p:txBody>
        </p:sp>
        <p:pic>
          <p:nvPicPr>
            <p:cNvPr id="96" name="object 96"/>
            <p:cNvPicPr/>
            <p:nvPr/>
          </p:nvPicPr>
          <p:blipFill>
            <a:blip r:embed="rId43" cstate="print"/>
            <a:stretch>
              <a:fillRect/>
            </a:stretch>
          </p:blipFill>
          <p:spPr>
            <a:xfrm>
              <a:off x="9219888" y="3886089"/>
              <a:ext cx="79086" cy="80330"/>
            </a:xfrm>
            <a:prstGeom prst="rect">
              <a:avLst/>
            </a:prstGeom>
          </p:spPr>
        </p:pic>
        <p:sp>
          <p:nvSpPr>
            <p:cNvPr id="97" name="object 97"/>
            <p:cNvSpPr/>
            <p:nvPr/>
          </p:nvSpPr>
          <p:spPr>
            <a:xfrm>
              <a:off x="9219888" y="3886089"/>
              <a:ext cx="79375" cy="80645"/>
            </a:xfrm>
            <a:custGeom>
              <a:avLst/>
              <a:gdLst/>
              <a:ahLst/>
              <a:cxnLst/>
              <a:rect l="l" t="t" r="r" b="b"/>
              <a:pathLst>
                <a:path w="79375" h="80645">
                  <a:moveTo>
                    <a:pt x="0" y="80329"/>
                  </a:moveTo>
                  <a:lnTo>
                    <a:pt x="6037" y="49784"/>
                  </a:lnTo>
                  <a:lnTo>
                    <a:pt x="22571" y="24583"/>
                  </a:lnTo>
                  <a:lnTo>
                    <a:pt x="47237" y="7172"/>
                  </a:lnTo>
                  <a:lnTo>
                    <a:pt x="77668" y="0"/>
                  </a:lnTo>
                  <a:lnTo>
                    <a:pt x="79087" y="36927"/>
                  </a:lnTo>
                  <a:lnTo>
                    <a:pt x="62579" y="40801"/>
                  </a:lnTo>
                  <a:lnTo>
                    <a:pt x="49199" y="50207"/>
                  </a:lnTo>
                  <a:lnTo>
                    <a:pt x="40229" y="63824"/>
                  </a:lnTo>
                  <a:lnTo>
                    <a:pt x="36954" y="80329"/>
                  </a:lnTo>
                  <a:lnTo>
                    <a:pt x="0" y="80329"/>
                  </a:lnTo>
                  <a:close/>
                </a:path>
              </a:pathLst>
            </a:custGeom>
            <a:ln w="9525">
              <a:solidFill>
                <a:srgbClr val="000000"/>
              </a:solidFill>
            </a:ln>
          </p:spPr>
          <p:txBody>
            <a:bodyPr wrap="square" lIns="0" tIns="0" rIns="0" bIns="0" rtlCol="0"/>
            <a:lstStyle/>
            <a:p>
              <a:endParaRPr/>
            </a:p>
          </p:txBody>
        </p:sp>
        <p:pic>
          <p:nvPicPr>
            <p:cNvPr id="98" name="object 98"/>
            <p:cNvPicPr/>
            <p:nvPr/>
          </p:nvPicPr>
          <p:blipFill>
            <a:blip r:embed="rId44" cstate="print"/>
            <a:stretch>
              <a:fillRect/>
            </a:stretch>
          </p:blipFill>
          <p:spPr>
            <a:xfrm>
              <a:off x="9604846" y="3961921"/>
              <a:ext cx="38162" cy="305305"/>
            </a:xfrm>
            <a:prstGeom prst="rect">
              <a:avLst/>
            </a:prstGeom>
          </p:spPr>
        </p:pic>
        <p:sp>
          <p:nvSpPr>
            <p:cNvPr id="99" name="object 99"/>
            <p:cNvSpPr/>
            <p:nvPr/>
          </p:nvSpPr>
          <p:spPr>
            <a:xfrm>
              <a:off x="9604847" y="3961921"/>
              <a:ext cx="38735" cy="305435"/>
            </a:xfrm>
            <a:custGeom>
              <a:avLst/>
              <a:gdLst/>
              <a:ahLst/>
              <a:cxnLst/>
              <a:rect l="l" t="t" r="r" b="b"/>
              <a:pathLst>
                <a:path w="38734" h="305435">
                  <a:moveTo>
                    <a:pt x="38162" y="0"/>
                  </a:moveTo>
                  <a:lnTo>
                    <a:pt x="0" y="0"/>
                  </a:lnTo>
                  <a:lnTo>
                    <a:pt x="0" y="305306"/>
                  </a:lnTo>
                  <a:lnTo>
                    <a:pt x="38162" y="305306"/>
                  </a:lnTo>
                  <a:lnTo>
                    <a:pt x="38162" y="0"/>
                  </a:lnTo>
                  <a:close/>
                </a:path>
              </a:pathLst>
            </a:custGeom>
            <a:ln w="9525">
              <a:solidFill>
                <a:srgbClr val="000000"/>
              </a:solidFill>
            </a:ln>
          </p:spPr>
          <p:txBody>
            <a:bodyPr wrap="square" lIns="0" tIns="0" rIns="0" bIns="0" rtlCol="0"/>
            <a:lstStyle/>
            <a:p>
              <a:endParaRPr/>
            </a:p>
          </p:txBody>
        </p:sp>
        <p:pic>
          <p:nvPicPr>
            <p:cNvPr id="100" name="object 100"/>
            <p:cNvPicPr/>
            <p:nvPr/>
          </p:nvPicPr>
          <p:blipFill>
            <a:blip r:embed="rId45" cstate="print"/>
            <a:stretch>
              <a:fillRect/>
            </a:stretch>
          </p:blipFill>
          <p:spPr>
            <a:xfrm>
              <a:off x="9562124" y="3886091"/>
              <a:ext cx="79086" cy="80328"/>
            </a:xfrm>
            <a:prstGeom prst="rect">
              <a:avLst/>
            </a:prstGeom>
          </p:spPr>
        </p:pic>
        <p:pic>
          <p:nvPicPr>
            <p:cNvPr id="101" name="object 101"/>
            <p:cNvPicPr/>
            <p:nvPr/>
          </p:nvPicPr>
          <p:blipFill>
            <a:blip r:embed="rId46" cstate="print"/>
            <a:stretch>
              <a:fillRect/>
            </a:stretch>
          </p:blipFill>
          <p:spPr>
            <a:xfrm>
              <a:off x="9557361" y="3881328"/>
              <a:ext cx="88612" cy="89854"/>
            </a:xfrm>
            <a:prstGeom prst="rect">
              <a:avLst/>
            </a:prstGeom>
          </p:spPr>
        </p:pic>
        <p:pic>
          <p:nvPicPr>
            <p:cNvPr id="102" name="object 102"/>
            <p:cNvPicPr/>
            <p:nvPr/>
          </p:nvPicPr>
          <p:blipFill>
            <a:blip r:embed="rId47" cstate="print"/>
            <a:stretch>
              <a:fillRect/>
            </a:stretch>
          </p:blipFill>
          <p:spPr>
            <a:xfrm>
              <a:off x="10178004" y="4006254"/>
              <a:ext cx="38160" cy="960490"/>
            </a:xfrm>
            <a:prstGeom prst="rect">
              <a:avLst/>
            </a:prstGeom>
          </p:spPr>
        </p:pic>
        <p:sp>
          <p:nvSpPr>
            <p:cNvPr id="103" name="object 103"/>
            <p:cNvSpPr/>
            <p:nvPr/>
          </p:nvSpPr>
          <p:spPr>
            <a:xfrm>
              <a:off x="10178004" y="4006254"/>
              <a:ext cx="38735" cy="960755"/>
            </a:xfrm>
            <a:custGeom>
              <a:avLst/>
              <a:gdLst/>
              <a:ahLst/>
              <a:cxnLst/>
              <a:rect l="l" t="t" r="r" b="b"/>
              <a:pathLst>
                <a:path w="38734" h="960754">
                  <a:moveTo>
                    <a:pt x="0" y="0"/>
                  </a:moveTo>
                  <a:lnTo>
                    <a:pt x="38161" y="0"/>
                  </a:lnTo>
                  <a:lnTo>
                    <a:pt x="38161" y="960491"/>
                  </a:lnTo>
                  <a:lnTo>
                    <a:pt x="0" y="960491"/>
                  </a:lnTo>
                  <a:lnTo>
                    <a:pt x="0" y="0"/>
                  </a:lnTo>
                  <a:close/>
                </a:path>
              </a:pathLst>
            </a:custGeom>
            <a:ln w="9525">
              <a:solidFill>
                <a:srgbClr val="000000"/>
              </a:solidFill>
            </a:ln>
          </p:spPr>
          <p:txBody>
            <a:bodyPr wrap="square" lIns="0" tIns="0" rIns="0" bIns="0" rtlCol="0"/>
            <a:lstStyle/>
            <a:p>
              <a:endParaRPr/>
            </a:p>
          </p:txBody>
        </p:sp>
        <p:pic>
          <p:nvPicPr>
            <p:cNvPr id="104" name="object 104"/>
            <p:cNvPicPr/>
            <p:nvPr/>
          </p:nvPicPr>
          <p:blipFill>
            <a:blip r:embed="rId48" cstate="print"/>
            <a:stretch>
              <a:fillRect/>
            </a:stretch>
          </p:blipFill>
          <p:spPr>
            <a:xfrm>
              <a:off x="10179656" y="3924754"/>
              <a:ext cx="79086" cy="80330"/>
            </a:xfrm>
            <a:prstGeom prst="rect">
              <a:avLst/>
            </a:prstGeom>
          </p:spPr>
        </p:pic>
        <p:pic>
          <p:nvPicPr>
            <p:cNvPr id="105" name="object 105"/>
            <p:cNvPicPr/>
            <p:nvPr/>
          </p:nvPicPr>
          <p:blipFill>
            <a:blip r:embed="rId49" cstate="print"/>
            <a:stretch>
              <a:fillRect/>
            </a:stretch>
          </p:blipFill>
          <p:spPr>
            <a:xfrm>
              <a:off x="10174894" y="3919993"/>
              <a:ext cx="88612" cy="89854"/>
            </a:xfrm>
            <a:prstGeom prst="rect">
              <a:avLst/>
            </a:prstGeom>
          </p:spPr>
        </p:pic>
        <p:pic>
          <p:nvPicPr>
            <p:cNvPr id="106" name="object 106"/>
            <p:cNvPicPr/>
            <p:nvPr/>
          </p:nvPicPr>
          <p:blipFill>
            <a:blip r:embed="rId50" cstate="print"/>
            <a:stretch>
              <a:fillRect/>
            </a:stretch>
          </p:blipFill>
          <p:spPr>
            <a:xfrm>
              <a:off x="9564095" y="4613937"/>
              <a:ext cx="79087" cy="80330"/>
            </a:xfrm>
            <a:prstGeom prst="rect">
              <a:avLst/>
            </a:prstGeom>
          </p:spPr>
        </p:pic>
        <p:pic>
          <p:nvPicPr>
            <p:cNvPr id="107" name="object 107"/>
            <p:cNvPicPr/>
            <p:nvPr/>
          </p:nvPicPr>
          <p:blipFill>
            <a:blip r:embed="rId51" cstate="print"/>
            <a:stretch>
              <a:fillRect/>
            </a:stretch>
          </p:blipFill>
          <p:spPr>
            <a:xfrm>
              <a:off x="9559333" y="4609175"/>
              <a:ext cx="88612" cy="89854"/>
            </a:xfrm>
            <a:prstGeom prst="rect">
              <a:avLst/>
            </a:prstGeom>
          </p:spPr>
        </p:pic>
        <p:pic>
          <p:nvPicPr>
            <p:cNvPr id="108" name="object 108"/>
            <p:cNvPicPr/>
            <p:nvPr/>
          </p:nvPicPr>
          <p:blipFill>
            <a:blip r:embed="rId52" cstate="print"/>
            <a:stretch>
              <a:fillRect/>
            </a:stretch>
          </p:blipFill>
          <p:spPr>
            <a:xfrm>
              <a:off x="8835186" y="4655322"/>
              <a:ext cx="734493" cy="38162"/>
            </a:xfrm>
            <a:prstGeom prst="rect">
              <a:avLst/>
            </a:prstGeom>
          </p:spPr>
        </p:pic>
        <p:sp>
          <p:nvSpPr>
            <p:cNvPr id="109" name="object 109"/>
            <p:cNvSpPr/>
            <p:nvPr/>
          </p:nvSpPr>
          <p:spPr>
            <a:xfrm>
              <a:off x="8835186" y="4655322"/>
              <a:ext cx="734695" cy="38735"/>
            </a:xfrm>
            <a:custGeom>
              <a:avLst/>
              <a:gdLst/>
              <a:ahLst/>
              <a:cxnLst/>
              <a:rect l="l" t="t" r="r" b="b"/>
              <a:pathLst>
                <a:path w="734695" h="38735">
                  <a:moveTo>
                    <a:pt x="734493" y="0"/>
                  </a:moveTo>
                  <a:lnTo>
                    <a:pt x="734493" y="38162"/>
                  </a:lnTo>
                  <a:lnTo>
                    <a:pt x="0" y="38162"/>
                  </a:lnTo>
                  <a:lnTo>
                    <a:pt x="0" y="0"/>
                  </a:lnTo>
                  <a:lnTo>
                    <a:pt x="734493" y="0"/>
                  </a:lnTo>
                  <a:close/>
                </a:path>
              </a:pathLst>
            </a:custGeom>
            <a:ln w="9525">
              <a:solidFill>
                <a:srgbClr val="000000"/>
              </a:solidFill>
            </a:ln>
          </p:spPr>
          <p:txBody>
            <a:bodyPr wrap="square" lIns="0" tIns="0" rIns="0" bIns="0" rtlCol="0"/>
            <a:lstStyle/>
            <a:p>
              <a:endParaRPr/>
            </a:p>
          </p:txBody>
        </p:sp>
        <p:pic>
          <p:nvPicPr>
            <p:cNvPr id="110" name="object 110"/>
            <p:cNvPicPr/>
            <p:nvPr/>
          </p:nvPicPr>
          <p:blipFill>
            <a:blip r:embed="rId53" cstate="print"/>
            <a:stretch>
              <a:fillRect/>
            </a:stretch>
          </p:blipFill>
          <p:spPr>
            <a:xfrm>
              <a:off x="9295515" y="3886944"/>
              <a:ext cx="275435" cy="38162"/>
            </a:xfrm>
            <a:prstGeom prst="rect">
              <a:avLst/>
            </a:prstGeom>
          </p:spPr>
        </p:pic>
        <p:sp>
          <p:nvSpPr>
            <p:cNvPr id="111" name="object 111"/>
            <p:cNvSpPr/>
            <p:nvPr/>
          </p:nvSpPr>
          <p:spPr>
            <a:xfrm>
              <a:off x="9295515" y="3886944"/>
              <a:ext cx="275590" cy="38735"/>
            </a:xfrm>
            <a:custGeom>
              <a:avLst/>
              <a:gdLst/>
              <a:ahLst/>
              <a:cxnLst/>
              <a:rect l="l" t="t" r="r" b="b"/>
              <a:pathLst>
                <a:path w="275590" h="38735">
                  <a:moveTo>
                    <a:pt x="0" y="38162"/>
                  </a:moveTo>
                  <a:lnTo>
                    <a:pt x="0" y="0"/>
                  </a:lnTo>
                  <a:lnTo>
                    <a:pt x="275435" y="0"/>
                  </a:lnTo>
                  <a:lnTo>
                    <a:pt x="275435" y="38162"/>
                  </a:lnTo>
                  <a:lnTo>
                    <a:pt x="0" y="38162"/>
                  </a:lnTo>
                  <a:close/>
                </a:path>
              </a:pathLst>
            </a:custGeom>
            <a:ln w="9525">
              <a:solidFill>
                <a:srgbClr val="000000"/>
              </a:solidFill>
            </a:ln>
          </p:spPr>
          <p:txBody>
            <a:bodyPr wrap="square" lIns="0" tIns="0" rIns="0" bIns="0" rtlCol="0"/>
            <a:lstStyle/>
            <a:p>
              <a:endParaRPr/>
            </a:p>
          </p:txBody>
        </p:sp>
        <p:pic>
          <p:nvPicPr>
            <p:cNvPr id="112" name="object 112"/>
            <p:cNvPicPr/>
            <p:nvPr/>
          </p:nvPicPr>
          <p:blipFill>
            <a:blip r:embed="rId54" cstate="print"/>
            <a:stretch>
              <a:fillRect/>
            </a:stretch>
          </p:blipFill>
          <p:spPr>
            <a:xfrm>
              <a:off x="8836660" y="4064745"/>
              <a:ext cx="342527" cy="38160"/>
            </a:xfrm>
            <a:prstGeom prst="rect">
              <a:avLst/>
            </a:prstGeom>
          </p:spPr>
        </p:pic>
        <p:sp>
          <p:nvSpPr>
            <p:cNvPr id="113" name="object 113"/>
            <p:cNvSpPr/>
            <p:nvPr/>
          </p:nvSpPr>
          <p:spPr>
            <a:xfrm>
              <a:off x="8836661" y="4064744"/>
              <a:ext cx="342900" cy="38735"/>
            </a:xfrm>
            <a:custGeom>
              <a:avLst/>
              <a:gdLst/>
              <a:ahLst/>
              <a:cxnLst/>
              <a:rect l="l" t="t" r="r" b="b"/>
              <a:pathLst>
                <a:path w="342900" h="38735">
                  <a:moveTo>
                    <a:pt x="0" y="38162"/>
                  </a:moveTo>
                  <a:lnTo>
                    <a:pt x="0" y="0"/>
                  </a:lnTo>
                  <a:lnTo>
                    <a:pt x="342528" y="0"/>
                  </a:lnTo>
                  <a:lnTo>
                    <a:pt x="342528" y="38162"/>
                  </a:lnTo>
                  <a:lnTo>
                    <a:pt x="0" y="38162"/>
                  </a:lnTo>
                  <a:close/>
                </a:path>
              </a:pathLst>
            </a:custGeom>
            <a:ln w="9525">
              <a:solidFill>
                <a:srgbClr val="000000"/>
              </a:solidFill>
            </a:ln>
          </p:spPr>
          <p:txBody>
            <a:bodyPr wrap="square" lIns="0" tIns="0" rIns="0" bIns="0" rtlCol="0"/>
            <a:lstStyle/>
            <a:p>
              <a:endParaRPr/>
            </a:p>
          </p:txBody>
        </p:sp>
        <p:pic>
          <p:nvPicPr>
            <p:cNvPr id="114" name="object 114"/>
            <p:cNvPicPr/>
            <p:nvPr/>
          </p:nvPicPr>
          <p:blipFill>
            <a:blip r:embed="rId55" cstate="print"/>
            <a:stretch>
              <a:fillRect/>
            </a:stretch>
          </p:blipFill>
          <p:spPr>
            <a:xfrm>
              <a:off x="9209068" y="2323760"/>
              <a:ext cx="44846" cy="247183"/>
            </a:xfrm>
            <a:prstGeom prst="rect">
              <a:avLst/>
            </a:prstGeom>
          </p:spPr>
        </p:pic>
        <p:sp>
          <p:nvSpPr>
            <p:cNvPr id="115" name="object 115"/>
            <p:cNvSpPr/>
            <p:nvPr/>
          </p:nvSpPr>
          <p:spPr>
            <a:xfrm>
              <a:off x="9209068" y="2323760"/>
              <a:ext cx="45085" cy="247650"/>
            </a:xfrm>
            <a:custGeom>
              <a:avLst/>
              <a:gdLst/>
              <a:ahLst/>
              <a:cxnLst/>
              <a:rect l="l" t="t" r="r" b="b"/>
              <a:pathLst>
                <a:path w="45084" h="247650">
                  <a:moveTo>
                    <a:pt x="44846" y="0"/>
                  </a:moveTo>
                  <a:lnTo>
                    <a:pt x="0" y="47183"/>
                  </a:lnTo>
                  <a:lnTo>
                    <a:pt x="0" y="247185"/>
                  </a:lnTo>
                  <a:lnTo>
                    <a:pt x="44846" y="200001"/>
                  </a:lnTo>
                  <a:lnTo>
                    <a:pt x="44846" y="0"/>
                  </a:lnTo>
                  <a:close/>
                </a:path>
              </a:pathLst>
            </a:custGeom>
            <a:ln w="9525">
              <a:solidFill>
                <a:srgbClr val="000000"/>
              </a:solidFill>
            </a:ln>
          </p:spPr>
          <p:txBody>
            <a:bodyPr wrap="square" lIns="0" tIns="0" rIns="0" bIns="0" rtlCol="0"/>
            <a:lstStyle/>
            <a:p>
              <a:endParaRPr/>
            </a:p>
          </p:txBody>
        </p:sp>
        <p:pic>
          <p:nvPicPr>
            <p:cNvPr id="116" name="object 116"/>
            <p:cNvPicPr/>
            <p:nvPr/>
          </p:nvPicPr>
          <p:blipFill>
            <a:blip r:embed="rId56" cstate="print"/>
            <a:stretch>
              <a:fillRect/>
            </a:stretch>
          </p:blipFill>
          <p:spPr>
            <a:xfrm>
              <a:off x="8170476" y="2307445"/>
              <a:ext cx="1129988" cy="72405"/>
            </a:xfrm>
            <a:prstGeom prst="rect">
              <a:avLst/>
            </a:prstGeom>
          </p:spPr>
        </p:pic>
        <p:sp>
          <p:nvSpPr>
            <p:cNvPr id="117" name="object 117"/>
            <p:cNvSpPr/>
            <p:nvPr/>
          </p:nvSpPr>
          <p:spPr>
            <a:xfrm>
              <a:off x="8170477" y="2307445"/>
              <a:ext cx="1130300" cy="73025"/>
            </a:xfrm>
            <a:custGeom>
              <a:avLst/>
              <a:gdLst/>
              <a:ahLst/>
              <a:cxnLst/>
              <a:rect l="l" t="t" r="r" b="b"/>
              <a:pathLst>
                <a:path w="1130300" h="73025">
                  <a:moveTo>
                    <a:pt x="0" y="72406"/>
                  </a:moveTo>
                  <a:lnTo>
                    <a:pt x="73843" y="0"/>
                  </a:lnTo>
                  <a:lnTo>
                    <a:pt x="1129990" y="0"/>
                  </a:lnTo>
                  <a:lnTo>
                    <a:pt x="1056146" y="72406"/>
                  </a:lnTo>
                  <a:lnTo>
                    <a:pt x="0" y="72406"/>
                  </a:lnTo>
                  <a:close/>
                </a:path>
              </a:pathLst>
            </a:custGeom>
            <a:ln w="9525">
              <a:solidFill>
                <a:srgbClr val="000000"/>
              </a:solidFill>
            </a:ln>
          </p:spPr>
          <p:txBody>
            <a:bodyPr wrap="square" lIns="0" tIns="0" rIns="0" bIns="0" rtlCol="0"/>
            <a:lstStyle/>
            <a:p>
              <a:endParaRPr/>
            </a:p>
          </p:txBody>
        </p:sp>
        <p:pic>
          <p:nvPicPr>
            <p:cNvPr id="118" name="object 118"/>
            <p:cNvPicPr/>
            <p:nvPr/>
          </p:nvPicPr>
          <p:blipFill>
            <a:blip r:embed="rId57" cstate="print"/>
            <a:stretch>
              <a:fillRect/>
            </a:stretch>
          </p:blipFill>
          <p:spPr>
            <a:xfrm>
              <a:off x="8621925" y="4962263"/>
              <a:ext cx="29063" cy="272087"/>
            </a:xfrm>
            <a:prstGeom prst="rect">
              <a:avLst/>
            </a:prstGeom>
          </p:spPr>
        </p:pic>
        <p:sp>
          <p:nvSpPr>
            <p:cNvPr id="119" name="object 119"/>
            <p:cNvSpPr/>
            <p:nvPr/>
          </p:nvSpPr>
          <p:spPr>
            <a:xfrm>
              <a:off x="8621925" y="4962263"/>
              <a:ext cx="29209" cy="272415"/>
            </a:xfrm>
            <a:custGeom>
              <a:avLst/>
              <a:gdLst/>
              <a:ahLst/>
              <a:cxnLst/>
              <a:rect l="l" t="t" r="r" b="b"/>
              <a:pathLst>
                <a:path w="29209" h="272414">
                  <a:moveTo>
                    <a:pt x="0" y="0"/>
                  </a:moveTo>
                  <a:lnTo>
                    <a:pt x="29064" y="0"/>
                  </a:lnTo>
                  <a:lnTo>
                    <a:pt x="29064" y="272088"/>
                  </a:lnTo>
                  <a:lnTo>
                    <a:pt x="0" y="272088"/>
                  </a:lnTo>
                  <a:lnTo>
                    <a:pt x="0" y="0"/>
                  </a:lnTo>
                  <a:close/>
                </a:path>
              </a:pathLst>
            </a:custGeom>
            <a:ln w="3175">
              <a:solidFill>
                <a:srgbClr val="000000"/>
              </a:solidFill>
            </a:ln>
          </p:spPr>
          <p:txBody>
            <a:bodyPr wrap="square" lIns="0" tIns="0" rIns="0" bIns="0" rtlCol="0"/>
            <a:lstStyle/>
            <a:p>
              <a:endParaRPr/>
            </a:p>
          </p:txBody>
        </p:sp>
        <p:pic>
          <p:nvPicPr>
            <p:cNvPr id="120" name="object 120"/>
            <p:cNvPicPr/>
            <p:nvPr/>
          </p:nvPicPr>
          <p:blipFill>
            <a:blip r:embed="rId57" cstate="print"/>
            <a:stretch>
              <a:fillRect/>
            </a:stretch>
          </p:blipFill>
          <p:spPr>
            <a:xfrm>
              <a:off x="8648839" y="4962263"/>
              <a:ext cx="29063" cy="272087"/>
            </a:xfrm>
            <a:prstGeom prst="rect">
              <a:avLst/>
            </a:prstGeom>
          </p:spPr>
        </p:pic>
        <p:sp>
          <p:nvSpPr>
            <p:cNvPr id="121" name="object 121"/>
            <p:cNvSpPr/>
            <p:nvPr/>
          </p:nvSpPr>
          <p:spPr>
            <a:xfrm>
              <a:off x="8648839" y="4962263"/>
              <a:ext cx="29209" cy="272415"/>
            </a:xfrm>
            <a:custGeom>
              <a:avLst/>
              <a:gdLst/>
              <a:ahLst/>
              <a:cxnLst/>
              <a:rect l="l" t="t" r="r" b="b"/>
              <a:pathLst>
                <a:path w="29209" h="272414">
                  <a:moveTo>
                    <a:pt x="0" y="0"/>
                  </a:moveTo>
                  <a:lnTo>
                    <a:pt x="29064" y="0"/>
                  </a:lnTo>
                  <a:lnTo>
                    <a:pt x="29064" y="272088"/>
                  </a:lnTo>
                  <a:lnTo>
                    <a:pt x="0" y="272088"/>
                  </a:lnTo>
                  <a:lnTo>
                    <a:pt x="0" y="0"/>
                  </a:lnTo>
                  <a:close/>
                </a:path>
              </a:pathLst>
            </a:custGeom>
            <a:ln w="3175">
              <a:solidFill>
                <a:srgbClr val="000000"/>
              </a:solidFill>
            </a:ln>
          </p:spPr>
          <p:txBody>
            <a:bodyPr wrap="square" lIns="0" tIns="0" rIns="0" bIns="0" rtlCol="0"/>
            <a:lstStyle/>
            <a:p>
              <a:endParaRPr/>
            </a:p>
          </p:txBody>
        </p:sp>
        <p:pic>
          <p:nvPicPr>
            <p:cNvPr id="122" name="object 122"/>
            <p:cNvPicPr/>
            <p:nvPr/>
          </p:nvPicPr>
          <p:blipFill>
            <a:blip r:embed="rId58" cstate="print"/>
            <a:stretch>
              <a:fillRect/>
            </a:stretch>
          </p:blipFill>
          <p:spPr>
            <a:xfrm>
              <a:off x="8741115" y="4964414"/>
              <a:ext cx="29063" cy="272088"/>
            </a:xfrm>
            <a:prstGeom prst="rect">
              <a:avLst/>
            </a:prstGeom>
          </p:spPr>
        </p:pic>
        <p:sp>
          <p:nvSpPr>
            <p:cNvPr id="123" name="object 123"/>
            <p:cNvSpPr/>
            <p:nvPr/>
          </p:nvSpPr>
          <p:spPr>
            <a:xfrm>
              <a:off x="8741116" y="4964414"/>
              <a:ext cx="29209" cy="272415"/>
            </a:xfrm>
            <a:custGeom>
              <a:avLst/>
              <a:gdLst/>
              <a:ahLst/>
              <a:cxnLst/>
              <a:rect l="l" t="t" r="r" b="b"/>
              <a:pathLst>
                <a:path w="29209" h="272414">
                  <a:moveTo>
                    <a:pt x="0" y="0"/>
                  </a:moveTo>
                  <a:lnTo>
                    <a:pt x="29064" y="0"/>
                  </a:lnTo>
                  <a:lnTo>
                    <a:pt x="29064" y="272088"/>
                  </a:lnTo>
                  <a:lnTo>
                    <a:pt x="0" y="272088"/>
                  </a:lnTo>
                  <a:lnTo>
                    <a:pt x="0" y="0"/>
                  </a:lnTo>
                  <a:close/>
                </a:path>
              </a:pathLst>
            </a:custGeom>
            <a:ln w="3175">
              <a:solidFill>
                <a:srgbClr val="000000"/>
              </a:solidFill>
            </a:ln>
          </p:spPr>
          <p:txBody>
            <a:bodyPr wrap="square" lIns="0" tIns="0" rIns="0" bIns="0" rtlCol="0"/>
            <a:lstStyle/>
            <a:p>
              <a:endParaRPr/>
            </a:p>
          </p:txBody>
        </p:sp>
        <p:pic>
          <p:nvPicPr>
            <p:cNvPr id="124" name="object 124"/>
            <p:cNvPicPr/>
            <p:nvPr/>
          </p:nvPicPr>
          <p:blipFill>
            <a:blip r:embed="rId59" cstate="print"/>
            <a:stretch>
              <a:fillRect/>
            </a:stretch>
          </p:blipFill>
          <p:spPr>
            <a:xfrm>
              <a:off x="8768028" y="4964414"/>
              <a:ext cx="29063" cy="272088"/>
            </a:xfrm>
            <a:prstGeom prst="rect">
              <a:avLst/>
            </a:prstGeom>
          </p:spPr>
        </p:pic>
        <p:sp>
          <p:nvSpPr>
            <p:cNvPr id="125" name="object 125"/>
            <p:cNvSpPr/>
            <p:nvPr/>
          </p:nvSpPr>
          <p:spPr>
            <a:xfrm>
              <a:off x="8768028" y="4964414"/>
              <a:ext cx="29209" cy="272415"/>
            </a:xfrm>
            <a:custGeom>
              <a:avLst/>
              <a:gdLst/>
              <a:ahLst/>
              <a:cxnLst/>
              <a:rect l="l" t="t" r="r" b="b"/>
              <a:pathLst>
                <a:path w="29209" h="272414">
                  <a:moveTo>
                    <a:pt x="0" y="0"/>
                  </a:moveTo>
                  <a:lnTo>
                    <a:pt x="29064" y="0"/>
                  </a:lnTo>
                  <a:lnTo>
                    <a:pt x="29064" y="272088"/>
                  </a:lnTo>
                  <a:lnTo>
                    <a:pt x="0" y="272088"/>
                  </a:lnTo>
                  <a:lnTo>
                    <a:pt x="0" y="0"/>
                  </a:lnTo>
                  <a:close/>
                </a:path>
              </a:pathLst>
            </a:custGeom>
            <a:ln w="3175">
              <a:solidFill>
                <a:srgbClr val="000000"/>
              </a:solidFill>
            </a:ln>
          </p:spPr>
          <p:txBody>
            <a:bodyPr wrap="square" lIns="0" tIns="0" rIns="0" bIns="0" rtlCol="0"/>
            <a:lstStyle/>
            <a:p>
              <a:endParaRPr/>
            </a:p>
          </p:txBody>
        </p:sp>
        <p:pic>
          <p:nvPicPr>
            <p:cNvPr id="126" name="object 126"/>
            <p:cNvPicPr/>
            <p:nvPr/>
          </p:nvPicPr>
          <p:blipFill>
            <a:blip r:embed="rId60" cstate="print"/>
            <a:stretch>
              <a:fillRect/>
            </a:stretch>
          </p:blipFill>
          <p:spPr>
            <a:xfrm>
              <a:off x="8541321" y="4557363"/>
              <a:ext cx="337136" cy="394026"/>
            </a:xfrm>
            <a:prstGeom prst="rect">
              <a:avLst/>
            </a:prstGeom>
          </p:spPr>
        </p:pic>
        <p:sp>
          <p:nvSpPr>
            <p:cNvPr id="127" name="object 127"/>
            <p:cNvSpPr/>
            <p:nvPr/>
          </p:nvSpPr>
          <p:spPr>
            <a:xfrm>
              <a:off x="8541321" y="4557363"/>
              <a:ext cx="337185" cy="394335"/>
            </a:xfrm>
            <a:custGeom>
              <a:avLst/>
              <a:gdLst/>
              <a:ahLst/>
              <a:cxnLst/>
              <a:rect l="l" t="t" r="r" b="b"/>
              <a:pathLst>
                <a:path w="337184" h="394335">
                  <a:moveTo>
                    <a:pt x="0" y="394026"/>
                  </a:moveTo>
                  <a:lnTo>
                    <a:pt x="168568" y="0"/>
                  </a:lnTo>
                  <a:lnTo>
                    <a:pt x="337136" y="394026"/>
                  </a:lnTo>
                  <a:lnTo>
                    <a:pt x="0" y="394026"/>
                  </a:lnTo>
                  <a:close/>
                </a:path>
              </a:pathLst>
            </a:custGeom>
            <a:ln w="9525">
              <a:solidFill>
                <a:srgbClr val="000000"/>
              </a:solidFill>
            </a:ln>
          </p:spPr>
          <p:txBody>
            <a:bodyPr wrap="square" lIns="0" tIns="0" rIns="0" bIns="0" rtlCol="0"/>
            <a:lstStyle/>
            <a:p>
              <a:endParaRPr/>
            </a:p>
          </p:txBody>
        </p:sp>
        <p:pic>
          <p:nvPicPr>
            <p:cNvPr id="128" name="object 128"/>
            <p:cNvPicPr/>
            <p:nvPr/>
          </p:nvPicPr>
          <p:blipFill>
            <a:blip r:embed="rId61" cstate="print"/>
            <a:stretch>
              <a:fillRect/>
            </a:stretch>
          </p:blipFill>
          <p:spPr>
            <a:xfrm>
              <a:off x="8582655" y="3907727"/>
              <a:ext cx="253762" cy="1252485"/>
            </a:xfrm>
            <a:prstGeom prst="rect">
              <a:avLst/>
            </a:prstGeom>
          </p:spPr>
        </p:pic>
        <p:sp>
          <p:nvSpPr>
            <p:cNvPr id="129" name="object 129"/>
            <p:cNvSpPr/>
            <p:nvPr/>
          </p:nvSpPr>
          <p:spPr>
            <a:xfrm>
              <a:off x="8582655" y="3907727"/>
              <a:ext cx="254000" cy="1252855"/>
            </a:xfrm>
            <a:custGeom>
              <a:avLst/>
              <a:gdLst/>
              <a:ahLst/>
              <a:cxnLst/>
              <a:rect l="l" t="t" r="r" b="b"/>
              <a:pathLst>
                <a:path w="254000" h="1252854">
                  <a:moveTo>
                    <a:pt x="0" y="126881"/>
                  </a:moveTo>
                  <a:lnTo>
                    <a:pt x="9970" y="77493"/>
                  </a:lnTo>
                  <a:lnTo>
                    <a:pt x="37162" y="37162"/>
                  </a:lnTo>
                  <a:lnTo>
                    <a:pt x="77493" y="9970"/>
                  </a:lnTo>
                  <a:lnTo>
                    <a:pt x="126881" y="0"/>
                  </a:lnTo>
                  <a:lnTo>
                    <a:pt x="176269" y="9970"/>
                  </a:lnTo>
                  <a:lnTo>
                    <a:pt x="216600" y="37162"/>
                  </a:lnTo>
                  <a:lnTo>
                    <a:pt x="243792" y="77493"/>
                  </a:lnTo>
                  <a:lnTo>
                    <a:pt x="253763" y="126881"/>
                  </a:lnTo>
                  <a:lnTo>
                    <a:pt x="253763" y="1125604"/>
                  </a:lnTo>
                  <a:lnTo>
                    <a:pt x="243792" y="1174991"/>
                  </a:lnTo>
                  <a:lnTo>
                    <a:pt x="216600" y="1215322"/>
                  </a:lnTo>
                  <a:lnTo>
                    <a:pt x="176269" y="1242514"/>
                  </a:lnTo>
                  <a:lnTo>
                    <a:pt x="126881" y="1252485"/>
                  </a:lnTo>
                  <a:lnTo>
                    <a:pt x="77493" y="1242514"/>
                  </a:lnTo>
                  <a:lnTo>
                    <a:pt x="37162" y="1215322"/>
                  </a:lnTo>
                  <a:lnTo>
                    <a:pt x="9970" y="1174991"/>
                  </a:lnTo>
                  <a:lnTo>
                    <a:pt x="0" y="1125604"/>
                  </a:lnTo>
                  <a:lnTo>
                    <a:pt x="0" y="126881"/>
                  </a:lnTo>
                  <a:close/>
                </a:path>
              </a:pathLst>
            </a:custGeom>
            <a:ln w="9525">
              <a:solidFill>
                <a:srgbClr val="000000"/>
              </a:solidFill>
            </a:ln>
          </p:spPr>
          <p:txBody>
            <a:bodyPr wrap="square" lIns="0" tIns="0" rIns="0" bIns="0" rtlCol="0"/>
            <a:lstStyle/>
            <a:p>
              <a:endParaRPr/>
            </a:p>
          </p:txBody>
        </p:sp>
      </p:grpSp>
      <p:sp>
        <p:nvSpPr>
          <p:cNvPr id="130" name="object 130"/>
          <p:cNvSpPr txBox="1"/>
          <p:nvPr/>
        </p:nvSpPr>
        <p:spPr>
          <a:xfrm>
            <a:off x="8562168" y="5419344"/>
            <a:ext cx="304800" cy="379095"/>
          </a:xfrm>
          <a:prstGeom prst="rect">
            <a:avLst/>
          </a:prstGeom>
        </p:spPr>
        <p:txBody>
          <a:bodyPr vert="horz" wrap="square" lIns="0" tIns="12700" rIns="0" bIns="0" rtlCol="0">
            <a:spAutoFit/>
          </a:bodyPr>
          <a:lstStyle/>
          <a:p>
            <a:pPr marL="12700" marR="5080">
              <a:lnSpc>
                <a:spcPct val="105500"/>
              </a:lnSpc>
              <a:spcBef>
                <a:spcPts val="100"/>
              </a:spcBef>
            </a:pPr>
            <a:r>
              <a:rPr sz="1100" b="1" spc="-25" dirty="0">
                <a:latin typeface="メイリオ"/>
                <a:cs typeface="メイリオ"/>
              </a:rPr>
              <a:t>格納容器</a:t>
            </a:r>
            <a:endParaRPr sz="1100">
              <a:latin typeface="メイリオ"/>
              <a:cs typeface="メイリオ"/>
            </a:endParaRPr>
          </a:p>
        </p:txBody>
      </p:sp>
      <p:sp>
        <p:nvSpPr>
          <p:cNvPr id="131" name="object 131"/>
          <p:cNvSpPr txBox="1"/>
          <p:nvPr/>
        </p:nvSpPr>
        <p:spPr>
          <a:xfrm>
            <a:off x="8629234" y="4227576"/>
            <a:ext cx="165100" cy="549910"/>
          </a:xfrm>
          <a:prstGeom prst="rect">
            <a:avLst/>
          </a:prstGeom>
        </p:spPr>
        <p:txBody>
          <a:bodyPr vert="horz" wrap="square" lIns="0" tIns="24765" rIns="0" bIns="0" rtlCol="0">
            <a:spAutoFit/>
          </a:bodyPr>
          <a:lstStyle/>
          <a:p>
            <a:pPr marL="12700">
              <a:lnSpc>
                <a:spcPct val="100000"/>
              </a:lnSpc>
              <a:spcBef>
                <a:spcPts val="195"/>
              </a:spcBef>
            </a:pPr>
            <a:r>
              <a:rPr sz="1100" b="1" spc="-50" dirty="0">
                <a:latin typeface="メイリオ"/>
                <a:cs typeface="メイリオ"/>
              </a:rPr>
              <a:t>原</a:t>
            </a:r>
            <a:endParaRPr sz="1100">
              <a:latin typeface="メイリオ"/>
              <a:cs typeface="メイリオ"/>
            </a:endParaRPr>
          </a:p>
          <a:p>
            <a:pPr marL="12700" marR="5080">
              <a:lnSpc>
                <a:spcPts val="1300"/>
              </a:lnSpc>
              <a:spcBef>
                <a:spcPts val="155"/>
              </a:spcBef>
            </a:pPr>
            <a:r>
              <a:rPr sz="1100" b="1" spc="-50" dirty="0">
                <a:latin typeface="メイリオ"/>
                <a:cs typeface="メイリオ"/>
              </a:rPr>
              <a:t>⼦炉</a:t>
            </a:r>
            <a:endParaRPr sz="1100">
              <a:latin typeface="メイリオ"/>
              <a:cs typeface="メイリオ"/>
            </a:endParaRPr>
          </a:p>
        </p:txBody>
      </p:sp>
      <p:sp>
        <p:nvSpPr>
          <p:cNvPr id="132" name="object 132"/>
          <p:cNvSpPr txBox="1"/>
          <p:nvPr/>
        </p:nvSpPr>
        <p:spPr>
          <a:xfrm>
            <a:off x="9727913" y="3855720"/>
            <a:ext cx="304800" cy="385445"/>
          </a:xfrm>
          <a:prstGeom prst="rect">
            <a:avLst/>
          </a:prstGeom>
        </p:spPr>
        <p:txBody>
          <a:bodyPr vert="horz" wrap="square" lIns="0" tIns="12700" rIns="0" bIns="0" rtlCol="0">
            <a:spAutoFit/>
          </a:bodyPr>
          <a:lstStyle/>
          <a:p>
            <a:pPr marL="12700" marR="5080">
              <a:lnSpc>
                <a:spcPct val="107300"/>
              </a:lnSpc>
              <a:spcBef>
                <a:spcPts val="100"/>
              </a:spcBef>
            </a:pPr>
            <a:r>
              <a:rPr sz="1100" spc="-25" dirty="0">
                <a:solidFill>
                  <a:srgbClr val="40458C"/>
                </a:solidFill>
                <a:latin typeface="メイリオ"/>
                <a:cs typeface="メイリオ"/>
              </a:rPr>
              <a:t>プー</a:t>
            </a:r>
            <a:r>
              <a:rPr sz="1100" spc="-50" dirty="0">
                <a:solidFill>
                  <a:srgbClr val="40458C"/>
                </a:solidFill>
                <a:latin typeface="メイリオ"/>
                <a:cs typeface="メイリオ"/>
              </a:rPr>
              <a:t>ル</a:t>
            </a:r>
            <a:endParaRPr sz="1100">
              <a:latin typeface="メイリオ"/>
              <a:cs typeface="メイリオ"/>
            </a:endParaRPr>
          </a:p>
        </p:txBody>
      </p:sp>
      <p:grpSp>
        <p:nvGrpSpPr>
          <p:cNvPr id="133" name="object 133"/>
          <p:cNvGrpSpPr/>
          <p:nvPr/>
        </p:nvGrpSpPr>
        <p:grpSpPr>
          <a:xfrm>
            <a:off x="9543529" y="3373275"/>
            <a:ext cx="897255" cy="1141095"/>
            <a:chOff x="9543529" y="3373275"/>
            <a:chExt cx="897255" cy="1141095"/>
          </a:xfrm>
        </p:grpSpPr>
        <p:sp>
          <p:nvSpPr>
            <p:cNvPr id="134" name="object 134"/>
            <p:cNvSpPr/>
            <p:nvPr/>
          </p:nvSpPr>
          <p:spPr>
            <a:xfrm>
              <a:off x="9543529" y="4181900"/>
              <a:ext cx="751840" cy="332740"/>
            </a:xfrm>
            <a:custGeom>
              <a:avLst/>
              <a:gdLst/>
              <a:ahLst/>
              <a:cxnLst/>
              <a:rect l="l" t="t" r="r" b="b"/>
              <a:pathLst>
                <a:path w="751840" h="332739">
                  <a:moveTo>
                    <a:pt x="751555" y="0"/>
                  </a:moveTo>
                  <a:lnTo>
                    <a:pt x="0" y="0"/>
                  </a:lnTo>
                  <a:lnTo>
                    <a:pt x="0" y="332259"/>
                  </a:lnTo>
                  <a:lnTo>
                    <a:pt x="751555" y="332259"/>
                  </a:lnTo>
                  <a:lnTo>
                    <a:pt x="751555" y="0"/>
                  </a:lnTo>
                  <a:close/>
                </a:path>
              </a:pathLst>
            </a:custGeom>
            <a:solidFill>
              <a:srgbClr val="00B0F0">
                <a:alpha val="59999"/>
              </a:srgbClr>
            </a:solidFill>
          </p:spPr>
          <p:txBody>
            <a:bodyPr wrap="square" lIns="0" tIns="0" rIns="0" bIns="0" rtlCol="0"/>
            <a:lstStyle/>
            <a:p>
              <a:endParaRPr/>
            </a:p>
          </p:txBody>
        </p:sp>
        <p:sp>
          <p:nvSpPr>
            <p:cNvPr id="135" name="object 135"/>
            <p:cNvSpPr/>
            <p:nvPr/>
          </p:nvSpPr>
          <p:spPr>
            <a:xfrm>
              <a:off x="10124537" y="3373275"/>
              <a:ext cx="316230" cy="538480"/>
            </a:xfrm>
            <a:custGeom>
              <a:avLst/>
              <a:gdLst/>
              <a:ahLst/>
              <a:cxnLst/>
              <a:rect l="l" t="t" r="r" b="b"/>
              <a:pathLst>
                <a:path w="316229" h="538479">
                  <a:moveTo>
                    <a:pt x="5425" y="452950"/>
                  </a:moveTo>
                  <a:lnTo>
                    <a:pt x="0" y="537972"/>
                  </a:lnTo>
                  <a:lnTo>
                    <a:pt x="71272" y="491299"/>
                  </a:lnTo>
                  <a:lnTo>
                    <a:pt x="61309" y="485496"/>
                  </a:lnTo>
                  <a:lnTo>
                    <a:pt x="36073" y="485496"/>
                  </a:lnTo>
                  <a:lnTo>
                    <a:pt x="27842" y="480702"/>
                  </a:lnTo>
                  <a:lnTo>
                    <a:pt x="34233" y="469728"/>
                  </a:lnTo>
                  <a:lnTo>
                    <a:pt x="5425" y="452950"/>
                  </a:lnTo>
                  <a:close/>
                </a:path>
                <a:path w="316229" h="538479">
                  <a:moveTo>
                    <a:pt x="34233" y="469728"/>
                  </a:moveTo>
                  <a:lnTo>
                    <a:pt x="27842" y="480702"/>
                  </a:lnTo>
                  <a:lnTo>
                    <a:pt x="36073" y="485496"/>
                  </a:lnTo>
                  <a:lnTo>
                    <a:pt x="42464" y="474522"/>
                  </a:lnTo>
                  <a:lnTo>
                    <a:pt x="34233" y="469728"/>
                  </a:lnTo>
                  <a:close/>
                </a:path>
                <a:path w="316229" h="538479">
                  <a:moveTo>
                    <a:pt x="42464" y="474522"/>
                  </a:moveTo>
                  <a:lnTo>
                    <a:pt x="36073" y="485496"/>
                  </a:lnTo>
                  <a:lnTo>
                    <a:pt x="61309" y="485496"/>
                  </a:lnTo>
                  <a:lnTo>
                    <a:pt x="42464" y="474522"/>
                  </a:lnTo>
                  <a:close/>
                </a:path>
                <a:path w="316229" h="538479">
                  <a:moveTo>
                    <a:pt x="307797" y="0"/>
                  </a:moveTo>
                  <a:lnTo>
                    <a:pt x="34233" y="469728"/>
                  </a:lnTo>
                  <a:lnTo>
                    <a:pt x="42464" y="474522"/>
                  </a:lnTo>
                  <a:lnTo>
                    <a:pt x="316028" y="4794"/>
                  </a:lnTo>
                  <a:lnTo>
                    <a:pt x="307797" y="0"/>
                  </a:lnTo>
                  <a:close/>
                </a:path>
              </a:pathLst>
            </a:custGeom>
            <a:solidFill>
              <a:srgbClr val="000000"/>
            </a:solidFill>
          </p:spPr>
          <p:txBody>
            <a:bodyPr wrap="square" lIns="0" tIns="0" rIns="0" bIns="0" rtlCol="0"/>
            <a:lstStyle/>
            <a:p>
              <a:endParaRPr/>
            </a:p>
          </p:txBody>
        </p:sp>
      </p:grpSp>
      <p:sp>
        <p:nvSpPr>
          <p:cNvPr id="136" name="object 136"/>
          <p:cNvSpPr txBox="1"/>
          <p:nvPr/>
        </p:nvSpPr>
        <p:spPr>
          <a:xfrm>
            <a:off x="10389290" y="2808732"/>
            <a:ext cx="1270000" cy="656590"/>
          </a:xfrm>
          <a:prstGeom prst="rect">
            <a:avLst/>
          </a:prstGeom>
        </p:spPr>
        <p:txBody>
          <a:bodyPr vert="horz" wrap="square" lIns="0" tIns="12700" rIns="0" bIns="0" rtlCol="0">
            <a:spAutoFit/>
          </a:bodyPr>
          <a:lstStyle/>
          <a:p>
            <a:pPr marL="12700" marR="5080" algn="ctr">
              <a:lnSpc>
                <a:spcPct val="100000"/>
              </a:lnSpc>
              <a:spcBef>
                <a:spcPts val="100"/>
              </a:spcBef>
            </a:pPr>
            <a:r>
              <a:rPr sz="1400" spc="-10" dirty="0">
                <a:latin typeface="メイリオ"/>
                <a:cs typeface="メイリオ"/>
              </a:rPr>
              <a:t>海⽔を利⽤し、</a:t>
            </a:r>
            <a:r>
              <a:rPr sz="1400" spc="-15" dirty="0">
                <a:latin typeface="メイリオ"/>
                <a:cs typeface="メイリオ"/>
              </a:rPr>
              <a:t>プールで</a:t>
            </a:r>
            <a:endParaRPr sz="1400">
              <a:latin typeface="メイリオ"/>
              <a:cs typeface="メイリオ"/>
            </a:endParaRPr>
          </a:p>
          <a:p>
            <a:pPr algn="ctr">
              <a:lnSpc>
                <a:spcPts val="1610"/>
              </a:lnSpc>
            </a:pPr>
            <a:r>
              <a:rPr sz="1400" spc="-10" dirty="0">
                <a:latin typeface="メイリオ"/>
                <a:cs typeface="メイリオ"/>
              </a:rPr>
              <a:t>蒸気を凝縮</a:t>
            </a:r>
            <a:endParaRPr sz="1400">
              <a:latin typeface="メイリオ"/>
              <a:cs typeface="メイリオ"/>
            </a:endParaRPr>
          </a:p>
        </p:txBody>
      </p:sp>
      <p:sp>
        <p:nvSpPr>
          <p:cNvPr id="137" name="object 137"/>
          <p:cNvSpPr txBox="1"/>
          <p:nvPr/>
        </p:nvSpPr>
        <p:spPr>
          <a:xfrm>
            <a:off x="1823777" y="2509307"/>
            <a:ext cx="3317240" cy="646430"/>
          </a:xfrm>
          <a:prstGeom prst="rect">
            <a:avLst/>
          </a:prstGeom>
          <a:solidFill>
            <a:srgbClr val="FFFFFF"/>
          </a:solidFill>
          <a:ln w="9525">
            <a:solidFill>
              <a:srgbClr val="000000"/>
            </a:solidFill>
          </a:ln>
        </p:spPr>
        <p:txBody>
          <a:bodyPr vert="horz" wrap="square" lIns="0" tIns="32384" rIns="0" bIns="0" rtlCol="0">
            <a:spAutoFit/>
          </a:bodyPr>
          <a:lstStyle/>
          <a:p>
            <a:pPr marL="90805">
              <a:lnSpc>
                <a:spcPts val="2135"/>
              </a:lnSpc>
              <a:spcBef>
                <a:spcPts val="254"/>
              </a:spcBef>
            </a:pPr>
            <a:r>
              <a:rPr sz="1800" dirty="0">
                <a:latin typeface="游ゴシック"/>
                <a:cs typeface="游ゴシック"/>
              </a:rPr>
              <a:t>福島第⼀</a:t>
            </a:r>
            <a:r>
              <a:rPr sz="1800" spc="-10" dirty="0">
                <a:latin typeface="游ゴシック"/>
                <a:cs typeface="游ゴシック"/>
              </a:rPr>
              <a:t>1</a:t>
            </a:r>
            <a:r>
              <a:rPr sz="1800" spc="-5" dirty="0">
                <a:latin typeface="游ゴシック"/>
                <a:cs typeface="游ゴシック"/>
              </a:rPr>
              <a:t>号機：</a:t>
            </a:r>
            <a:r>
              <a:rPr sz="1800" spc="-10" dirty="0">
                <a:latin typeface="游ゴシック"/>
                <a:cs typeface="游ゴシック"/>
              </a:rPr>
              <a:t>45</a:t>
            </a:r>
            <a:r>
              <a:rPr sz="1800" dirty="0">
                <a:latin typeface="游ゴシック"/>
                <a:cs typeface="游ゴシック"/>
              </a:rPr>
              <a:t>万</a:t>
            </a:r>
            <a:r>
              <a:rPr sz="1800" spc="-25" dirty="0">
                <a:latin typeface="游ゴシック"/>
                <a:cs typeface="游ゴシック"/>
              </a:rPr>
              <a:t>kW</a:t>
            </a:r>
            <a:endParaRPr sz="1800">
              <a:latin typeface="游ゴシック"/>
              <a:cs typeface="游ゴシック"/>
            </a:endParaRPr>
          </a:p>
          <a:p>
            <a:pPr marL="90805">
              <a:lnSpc>
                <a:spcPts val="2135"/>
              </a:lnSpc>
            </a:pPr>
            <a:r>
              <a:rPr sz="1800" spc="-5" dirty="0">
                <a:latin typeface="游ゴシック"/>
                <a:cs typeface="游ゴシック"/>
              </a:rPr>
              <a:t>福島第⼀２、３号機：</a:t>
            </a:r>
            <a:r>
              <a:rPr sz="1800" spc="-10" dirty="0">
                <a:latin typeface="游ゴシック"/>
                <a:cs typeface="游ゴシック"/>
              </a:rPr>
              <a:t>78</a:t>
            </a:r>
            <a:r>
              <a:rPr sz="1800" dirty="0">
                <a:latin typeface="游ゴシック"/>
                <a:cs typeface="游ゴシック"/>
              </a:rPr>
              <a:t>万</a:t>
            </a:r>
            <a:r>
              <a:rPr sz="1800" spc="-25" dirty="0">
                <a:latin typeface="游ゴシック"/>
                <a:cs typeface="游ゴシック"/>
              </a:rPr>
              <a:t>kW</a:t>
            </a:r>
            <a:endParaRPr sz="1800">
              <a:latin typeface="游ゴシック"/>
              <a:cs typeface="游ゴシック"/>
            </a:endParaRPr>
          </a:p>
        </p:txBody>
      </p:sp>
      <p:sp>
        <p:nvSpPr>
          <p:cNvPr id="141" name="正方形/長方形 140">
            <a:extLst>
              <a:ext uri="{FF2B5EF4-FFF2-40B4-BE49-F238E27FC236}">
                <a16:creationId xmlns:a16="http://schemas.microsoft.com/office/drawing/2014/main" id="{FE307552-5CB2-66D1-70F5-C277FEE43E83}"/>
              </a:ext>
            </a:extLst>
          </p:cNvPr>
          <p:cNvSpPr/>
          <p:nvPr/>
        </p:nvSpPr>
        <p:spPr>
          <a:xfrm>
            <a:off x="0" y="5693"/>
            <a:ext cx="12192000" cy="467858"/>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b="1" dirty="0">
                <a:latin typeface="BIZ UDPゴシック" panose="020B0400000000000000" pitchFamily="50" charset="-128"/>
                <a:ea typeface="BIZ UDPゴシック" panose="020B0400000000000000" pitchFamily="50" charset="-128"/>
              </a:rPr>
              <a:t>海水との熱交換で動力なしに冷却を行う</a:t>
            </a:r>
            <a:endParaRPr kumimoji="1" lang="ja-JP" altLang="en-US" sz="2400" b="1" dirty="0">
              <a:latin typeface="BIZ UDPゴシック" panose="020B0400000000000000" pitchFamily="50" charset="-128"/>
              <a:ea typeface="BIZ UDPゴシック" panose="020B0400000000000000" pitchFamily="50" charset="-128"/>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4" name="Picture 10">
            <a:extLst>
              <a:ext uri="{FF2B5EF4-FFF2-40B4-BE49-F238E27FC236}">
                <a16:creationId xmlns:a16="http://schemas.microsoft.com/office/drawing/2014/main" id="{903A4276-085D-A3AB-2129-0DD220B373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89121" y="1117357"/>
            <a:ext cx="7802880" cy="5516027"/>
          </a:xfrm>
          <a:prstGeom prst="rect">
            <a:avLst/>
          </a:prstGeom>
          <a:noFill/>
          <a:extLst>
            <a:ext uri="{909E8E84-426E-40DD-AFC4-6F175D3DCCD1}">
              <a14:hiddenFill xmlns:a14="http://schemas.microsoft.com/office/drawing/2010/main">
                <a:solidFill>
                  <a:srgbClr val="FFFFFF"/>
                </a:solidFill>
              </a14:hiddenFill>
            </a:ext>
          </a:extLst>
        </p:spPr>
      </p:pic>
      <p:sp>
        <p:nvSpPr>
          <p:cNvPr id="141" name="正方形/長方形 140">
            <a:extLst>
              <a:ext uri="{FF2B5EF4-FFF2-40B4-BE49-F238E27FC236}">
                <a16:creationId xmlns:a16="http://schemas.microsoft.com/office/drawing/2014/main" id="{FE307552-5CB2-66D1-70F5-C277FEE43E83}"/>
              </a:ext>
            </a:extLst>
          </p:cNvPr>
          <p:cNvSpPr/>
          <p:nvPr/>
        </p:nvSpPr>
        <p:spPr>
          <a:xfrm>
            <a:off x="0" y="5693"/>
            <a:ext cx="12192000" cy="467858"/>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b="1" dirty="0">
                <a:latin typeface="BIZ UDPゴシック" panose="020B0400000000000000" pitchFamily="50" charset="-128"/>
                <a:ea typeface="BIZ UDPゴシック" panose="020B0400000000000000" pitchFamily="50" charset="-128"/>
              </a:rPr>
              <a:t>使用済み核燃料体の海洋保管＠浮体式</a:t>
            </a:r>
            <a:endParaRPr kumimoji="1" lang="ja-JP" altLang="en-US" sz="2400" b="1" dirty="0">
              <a:latin typeface="BIZ UDPゴシック" panose="020B0400000000000000" pitchFamily="50" charset="-128"/>
              <a:ea typeface="BIZ UDPゴシック" panose="020B0400000000000000" pitchFamily="50" charset="-128"/>
            </a:endParaRPr>
          </a:p>
        </p:txBody>
      </p:sp>
      <p:pic>
        <p:nvPicPr>
          <p:cNvPr id="1032" name="Picture 8" descr="迷走プルトニウム：使用済みMOX燃料は「ごみ」となる運命か 再処理に技術的な壁 | 毎日新聞">
            <a:extLst>
              <a:ext uri="{FF2B5EF4-FFF2-40B4-BE49-F238E27FC236}">
                <a16:creationId xmlns:a16="http://schemas.microsoft.com/office/drawing/2014/main" id="{7458F373-5B9D-4B87-DBEA-FD2413DA71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817" y="3834086"/>
            <a:ext cx="4336107" cy="2888931"/>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4号機使用済燃料プールは、構造的に水が漏えいしないものになっています｜東京電力">
            <a:extLst>
              <a:ext uri="{FF2B5EF4-FFF2-40B4-BE49-F238E27FC236}">
                <a16:creationId xmlns:a16="http://schemas.microsoft.com/office/drawing/2014/main" id="{7C1325DC-40E6-0100-D0AF-20AC96FE98F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816" y="555300"/>
            <a:ext cx="4336107" cy="3201767"/>
          </a:xfrm>
          <a:prstGeom prst="rect">
            <a:avLst/>
          </a:prstGeom>
          <a:noFill/>
          <a:extLst>
            <a:ext uri="{909E8E84-426E-40DD-AFC4-6F175D3DCCD1}">
              <a14:hiddenFill xmlns:a14="http://schemas.microsoft.com/office/drawing/2010/main">
                <a:solidFill>
                  <a:srgbClr val="FFFFFF"/>
                </a:solidFill>
              </a14:hiddenFill>
            </a:ext>
          </a:extLst>
        </p:spPr>
      </p:pic>
      <p:sp>
        <p:nvSpPr>
          <p:cNvPr id="139" name="テキスト ボックス 138">
            <a:extLst>
              <a:ext uri="{FF2B5EF4-FFF2-40B4-BE49-F238E27FC236}">
                <a16:creationId xmlns:a16="http://schemas.microsoft.com/office/drawing/2014/main" id="{B6FDE51F-7115-74FD-74B7-74D21199E671}"/>
              </a:ext>
            </a:extLst>
          </p:cNvPr>
          <p:cNvSpPr txBox="1"/>
          <p:nvPr/>
        </p:nvSpPr>
        <p:spPr>
          <a:xfrm>
            <a:off x="5808617" y="6370423"/>
            <a:ext cx="2812869" cy="307777"/>
          </a:xfrm>
          <a:prstGeom prst="rect">
            <a:avLst/>
          </a:prstGeom>
          <a:noFill/>
        </p:spPr>
        <p:txBody>
          <a:bodyPr wrap="square" rtlCol="0">
            <a:spAutoFit/>
          </a:bodyPr>
          <a:lstStyle/>
          <a:p>
            <a:pPr algn="ctr"/>
            <a:r>
              <a:rPr kumimoji="1" lang="ja-JP" altLang="en-US" sz="1400" dirty="0"/>
              <a:t>東京電力</a:t>
            </a:r>
          </a:p>
        </p:txBody>
      </p:sp>
    </p:spTree>
    <p:extLst>
      <p:ext uri="{BB962C8B-B14F-4D97-AF65-F5344CB8AC3E}">
        <p14:creationId xmlns:p14="http://schemas.microsoft.com/office/powerpoint/2010/main" val="137538052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3" name="図 40"/>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701644" y="4345215"/>
            <a:ext cx="2813654" cy="19745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4" name="図 4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264703" y="1959429"/>
            <a:ext cx="2745619" cy="20501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5" name="正方形/長方形 46"/>
          <p:cNvSpPr>
            <a:spLocks noChangeArrowheads="1"/>
          </p:cNvSpPr>
          <p:nvPr/>
        </p:nvSpPr>
        <p:spPr bwMode="auto">
          <a:xfrm>
            <a:off x="7154334" y="1070429"/>
            <a:ext cx="3360964" cy="385490"/>
          </a:xfrm>
          <a:prstGeom prst="rect">
            <a:avLst/>
          </a:prstGeom>
          <a:solidFill>
            <a:srgbClr val="00009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ctr">
              <a:spcBef>
                <a:spcPct val="0"/>
              </a:spcBef>
              <a:buFontTx/>
              <a:buNone/>
            </a:pPr>
            <a:r>
              <a:rPr lang="ja-JP" altLang="en-US" sz="1905">
                <a:solidFill>
                  <a:schemeClr val="bg1"/>
                </a:solidFill>
                <a:latin typeface="ＭＳ Ｐゴシック" panose="020B0600070205080204" pitchFamily="50" charset="-128"/>
              </a:rPr>
              <a:t>使用済燃料の乾式貯蔵施設</a:t>
            </a:r>
            <a:endParaRPr lang="en-US" altLang="ja-JP" sz="1905">
              <a:solidFill>
                <a:schemeClr val="bg1"/>
              </a:solidFill>
              <a:latin typeface="ＭＳ Ｐゴシック" panose="020B0600070205080204" pitchFamily="50" charset="-128"/>
            </a:endParaRPr>
          </a:p>
        </p:txBody>
      </p:sp>
      <p:sp>
        <p:nvSpPr>
          <p:cNvPr id="17416" name="正方形/長方形 48"/>
          <p:cNvSpPr>
            <a:spLocks noChangeArrowheads="1"/>
          </p:cNvSpPr>
          <p:nvPr/>
        </p:nvSpPr>
        <p:spPr bwMode="auto">
          <a:xfrm>
            <a:off x="7154334" y="1403048"/>
            <a:ext cx="3664857" cy="561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r>
              <a:rPr lang="ja-JP" altLang="en-US" sz="1524">
                <a:latin typeface="ＭＳ Ｐゴシック" panose="020B0600070205080204" pitchFamily="50" charset="-128"/>
              </a:rPr>
              <a:t>東電福島第</a:t>
            </a:r>
            <a:r>
              <a:rPr lang="en-US" altLang="ja-JP" sz="1524">
                <a:latin typeface="ＭＳ Ｐゴシック" panose="020B0600070205080204" pitchFamily="50" charset="-128"/>
              </a:rPr>
              <a:t>1</a:t>
            </a:r>
            <a:r>
              <a:rPr lang="ja-JP" altLang="en-US" sz="1524">
                <a:latin typeface="ＭＳ Ｐゴシック" panose="020B0600070205080204" pitchFamily="50" charset="-128"/>
              </a:rPr>
              <a:t>原発にもあるが</a:t>
            </a:r>
            <a:r>
              <a:rPr lang="en-US" altLang="ja-JP" sz="1524">
                <a:latin typeface="ＭＳ Ｐゴシック" panose="020B0600070205080204" pitchFamily="50" charset="-128"/>
              </a:rPr>
              <a:t>3</a:t>
            </a:r>
            <a:r>
              <a:rPr lang="ja-JP" altLang="en-US" sz="1524">
                <a:latin typeface="ＭＳ Ｐゴシック" panose="020B0600070205080204" pitchFamily="50" charset="-128"/>
              </a:rPr>
              <a:t>・</a:t>
            </a:r>
            <a:r>
              <a:rPr lang="en-US" altLang="ja-JP" sz="1524">
                <a:latin typeface="ＭＳ Ｐゴシック" panose="020B0600070205080204" pitchFamily="50" charset="-128"/>
              </a:rPr>
              <a:t>11</a:t>
            </a:r>
            <a:r>
              <a:rPr lang="ja-JP" altLang="en-US" sz="1524">
                <a:latin typeface="ＭＳ Ｐゴシック" panose="020B0600070205080204" pitchFamily="50" charset="-128"/>
              </a:rPr>
              <a:t>の地震</a:t>
            </a:r>
            <a:r>
              <a:rPr lang="en-US" altLang="ja-JP" sz="1524">
                <a:latin typeface="ＭＳ Ｐゴシック" panose="020B0600070205080204" pitchFamily="50" charset="-128"/>
              </a:rPr>
              <a:t>･</a:t>
            </a:r>
            <a:r>
              <a:rPr lang="ja-JP" altLang="en-US" sz="1524">
                <a:latin typeface="ＭＳ Ｐゴシック" panose="020B0600070205080204" pitchFamily="50" charset="-128"/>
              </a:rPr>
              <a:t>津波でも安全性に全く問題なかった</a:t>
            </a:r>
            <a:endParaRPr lang="en-US" altLang="ja-JP" sz="1524">
              <a:latin typeface="ＭＳ Ｐゴシック" panose="020B0600070205080204" pitchFamily="50" charset="-128"/>
            </a:endParaRPr>
          </a:p>
        </p:txBody>
      </p:sp>
      <p:sp>
        <p:nvSpPr>
          <p:cNvPr id="17417" name="正方形/長方形 62"/>
          <p:cNvSpPr>
            <a:spLocks noChangeArrowheads="1"/>
          </p:cNvSpPr>
          <p:nvPr/>
        </p:nvSpPr>
        <p:spPr bwMode="auto">
          <a:xfrm>
            <a:off x="1402988" y="1561600"/>
            <a:ext cx="477823" cy="4136966"/>
          </a:xfrm>
          <a:prstGeom prst="rect">
            <a:avLst/>
          </a:prstGeom>
          <a:solidFill>
            <a:srgbClr val="00009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eaVert"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ctr">
              <a:spcBef>
                <a:spcPct val="0"/>
              </a:spcBef>
              <a:buFontTx/>
              <a:buNone/>
            </a:pPr>
            <a:r>
              <a:rPr lang="ja-JP" altLang="en-US" sz="1905" dirty="0">
                <a:solidFill>
                  <a:schemeClr val="bg1"/>
                </a:solidFill>
                <a:latin typeface="ＭＳ Ｐゴシック" panose="020B0600070205080204" pitchFamily="50" charset="-128"/>
              </a:rPr>
              <a:t>使用済燃料貯蔵の現状</a:t>
            </a:r>
            <a:r>
              <a:rPr lang="en-US" altLang="ja-JP" sz="1905" dirty="0">
                <a:solidFill>
                  <a:schemeClr val="bg1"/>
                </a:solidFill>
                <a:latin typeface="ＭＳ Ｐゴシック" panose="020B0600070205080204" pitchFamily="50" charset="-128"/>
              </a:rPr>
              <a:t>(2017</a:t>
            </a:r>
            <a:r>
              <a:rPr lang="ja-JP" altLang="en-US" sz="1905" dirty="0">
                <a:solidFill>
                  <a:schemeClr val="bg1"/>
                </a:solidFill>
                <a:latin typeface="ＭＳ Ｐゴシック" panose="020B0600070205080204" pitchFamily="50" charset="-128"/>
              </a:rPr>
              <a:t>年</a:t>
            </a:r>
            <a:r>
              <a:rPr lang="en-US" altLang="ja-JP" sz="1905" dirty="0">
                <a:solidFill>
                  <a:schemeClr val="bg1"/>
                </a:solidFill>
                <a:latin typeface="ＭＳ Ｐゴシック" panose="020B0600070205080204" pitchFamily="50" charset="-128"/>
              </a:rPr>
              <a:t>9</a:t>
            </a:r>
            <a:r>
              <a:rPr lang="ja-JP" altLang="en-US" sz="1905" dirty="0">
                <a:solidFill>
                  <a:schemeClr val="bg1"/>
                </a:solidFill>
                <a:latin typeface="ＭＳ Ｐゴシック" panose="020B0600070205080204" pitchFamily="50" charset="-128"/>
              </a:rPr>
              <a:t>月末</a:t>
            </a:r>
            <a:r>
              <a:rPr lang="en-US" altLang="ja-JP" sz="1905" dirty="0">
                <a:solidFill>
                  <a:schemeClr val="bg1"/>
                </a:solidFill>
                <a:latin typeface="ＭＳ Ｐゴシック" panose="020B0600070205080204" pitchFamily="50" charset="-128"/>
              </a:rPr>
              <a:t>)</a:t>
            </a:r>
          </a:p>
        </p:txBody>
      </p:sp>
      <p:graphicFrame>
        <p:nvGraphicFramePr>
          <p:cNvPr id="47" name="表 46"/>
          <p:cNvGraphicFramePr>
            <a:graphicFrameLocks noGrp="1"/>
          </p:cNvGraphicFramePr>
          <p:nvPr/>
        </p:nvGraphicFramePr>
        <p:xfrm>
          <a:off x="1965477" y="1136952"/>
          <a:ext cx="3051024" cy="5225140"/>
        </p:xfrm>
        <a:graphic>
          <a:graphicData uri="http://schemas.openxmlformats.org/drawingml/2006/table">
            <a:tbl>
              <a:tblPr/>
              <a:tblGrid>
                <a:gridCol w="762756">
                  <a:extLst>
                    <a:ext uri="{9D8B030D-6E8A-4147-A177-3AD203B41FA5}">
                      <a16:colId xmlns:a16="http://schemas.microsoft.com/office/drawing/2014/main" val="20000"/>
                    </a:ext>
                  </a:extLst>
                </a:gridCol>
                <a:gridCol w="762756">
                  <a:extLst>
                    <a:ext uri="{9D8B030D-6E8A-4147-A177-3AD203B41FA5}">
                      <a16:colId xmlns:a16="http://schemas.microsoft.com/office/drawing/2014/main" val="20001"/>
                    </a:ext>
                  </a:extLst>
                </a:gridCol>
                <a:gridCol w="762756">
                  <a:extLst>
                    <a:ext uri="{9D8B030D-6E8A-4147-A177-3AD203B41FA5}">
                      <a16:colId xmlns:a16="http://schemas.microsoft.com/office/drawing/2014/main" val="20002"/>
                    </a:ext>
                  </a:extLst>
                </a:gridCol>
                <a:gridCol w="762756">
                  <a:extLst>
                    <a:ext uri="{9D8B030D-6E8A-4147-A177-3AD203B41FA5}">
                      <a16:colId xmlns:a16="http://schemas.microsoft.com/office/drawing/2014/main" val="20003"/>
                    </a:ext>
                  </a:extLst>
                </a:gridCol>
              </a:tblGrid>
              <a:tr h="261257">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ja-JP" altLang="en-US" sz="1100" b="0" i="0" u="none" strike="noStrike" cap="none" normalizeH="0" baseline="0" dirty="0">
                          <a:ln>
                            <a:noFill/>
                          </a:ln>
                          <a:solidFill>
                            <a:srgbClr val="FFFFFF"/>
                          </a:solidFill>
                          <a:effectLst/>
                          <a:latin typeface="Meiryo UI" panose="020B0604030504040204" pitchFamily="50" charset="-128"/>
                          <a:ea typeface="Meiryo UI" panose="020B0604030504040204" pitchFamily="50" charset="-128"/>
                        </a:rPr>
                        <a:t>原発名</a:t>
                      </a:r>
                    </a:p>
                  </a:txBody>
                  <a:tcPr marL="80390" marR="80390" marT="43543" marB="4354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ja-JP" altLang="en-US" sz="1100" b="0" i="0" u="none" strike="noStrike" cap="none" normalizeH="0" baseline="0" dirty="0">
                          <a:ln>
                            <a:noFill/>
                          </a:ln>
                          <a:solidFill>
                            <a:srgbClr val="FFFFFF"/>
                          </a:solidFill>
                          <a:effectLst/>
                          <a:latin typeface="Meiryo UI" panose="020B0604030504040204" pitchFamily="50" charset="-128"/>
                          <a:ea typeface="Meiryo UI" panose="020B0604030504040204" pitchFamily="50" charset="-128"/>
                        </a:rPr>
                        <a:t>１取替分</a:t>
                      </a:r>
                    </a:p>
                  </a:txBody>
                  <a:tcPr marL="80390" marR="80390" marT="43543" marB="4354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ja-JP" altLang="en-US" sz="1100" b="0" i="0" u="none" strike="noStrike" cap="none" normalizeH="0" baseline="0">
                          <a:ln>
                            <a:noFill/>
                          </a:ln>
                          <a:solidFill>
                            <a:srgbClr val="FFFFFF"/>
                          </a:solidFill>
                          <a:effectLst/>
                          <a:latin typeface="Meiryo UI" panose="020B0604030504040204" pitchFamily="50" charset="-128"/>
                          <a:ea typeface="Meiryo UI" panose="020B0604030504040204" pitchFamily="50" charset="-128"/>
                        </a:rPr>
                        <a:t>貯蔵量</a:t>
                      </a:r>
                    </a:p>
                  </a:txBody>
                  <a:tcPr marL="80390" marR="80390" marT="43543" marB="4354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ja-JP" altLang="en-US" sz="1100" b="0" i="0" u="none" strike="noStrike" cap="none" normalizeH="0" baseline="0">
                          <a:ln>
                            <a:noFill/>
                          </a:ln>
                          <a:solidFill>
                            <a:srgbClr val="FFFFFF"/>
                          </a:solidFill>
                          <a:effectLst/>
                          <a:latin typeface="Meiryo UI" panose="020B0604030504040204" pitchFamily="50" charset="-128"/>
                          <a:ea typeface="Meiryo UI" panose="020B0604030504040204" pitchFamily="50" charset="-128"/>
                        </a:rPr>
                        <a:t>最大容量</a:t>
                      </a:r>
                    </a:p>
                  </a:txBody>
                  <a:tcPr marL="80390" marR="80390" marT="43543" marB="4354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r h="261257">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ja-JP" altLang="en-US" sz="1100" b="0" i="0" u="none" strike="noStrike" cap="none" normalizeH="0" baseline="0">
                          <a:ln>
                            <a:noFill/>
                          </a:ln>
                          <a:solidFill>
                            <a:srgbClr val="000000"/>
                          </a:solidFill>
                          <a:effectLst/>
                          <a:latin typeface="Meiryo UI" panose="020B0604030504040204" pitchFamily="50" charset="-128"/>
                          <a:ea typeface="Meiryo UI" panose="020B0604030504040204" pitchFamily="50" charset="-128"/>
                        </a:rPr>
                        <a:t>泊　　　</a:t>
                      </a:r>
                    </a:p>
                  </a:txBody>
                  <a:tcPr marL="80390" marR="80390" marT="43543" marB="4354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ja-JP" altLang="en-US" sz="1100" b="0" i="0" u="none" strike="noStrike" cap="none" normalizeH="0" baseline="0" dirty="0">
                          <a:ln>
                            <a:noFill/>
                          </a:ln>
                          <a:solidFill>
                            <a:srgbClr val="000000"/>
                          </a:solidFill>
                          <a:effectLst/>
                          <a:latin typeface="Meiryo UI" panose="020B0604030504040204" pitchFamily="50" charset="-128"/>
                          <a:ea typeface="Meiryo UI" panose="020B0604030504040204" pitchFamily="50" charset="-128"/>
                          <a:cs typeface="Arial" charset="0"/>
                        </a:rPr>
                        <a:t>５０</a:t>
                      </a:r>
                    </a:p>
                  </a:txBody>
                  <a:tcPr marL="80390" marR="80390" marT="43543" marB="4354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ja-JP" sz="1100" b="0" i="0" u="none" strike="noStrike" cap="none" normalizeH="0" baseline="0" dirty="0">
                          <a:ln>
                            <a:noFill/>
                          </a:ln>
                          <a:solidFill>
                            <a:srgbClr val="000000"/>
                          </a:solidFill>
                          <a:effectLst/>
                          <a:latin typeface="Meiryo UI" panose="020B0604030504040204" pitchFamily="50" charset="-128"/>
                          <a:ea typeface="Meiryo UI" panose="020B0604030504040204" pitchFamily="50" charset="-128"/>
                          <a:cs typeface="Arial" charset="0"/>
                        </a:rPr>
                        <a:t>350</a:t>
                      </a:r>
                    </a:p>
                  </a:txBody>
                  <a:tcPr marL="80390" marR="80390" marT="43543" marB="4354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ja-JP" sz="1100" b="0" i="0" u="none" strike="noStrike" cap="none" normalizeH="0" baseline="0" dirty="0">
                          <a:ln>
                            <a:noFill/>
                          </a:ln>
                          <a:solidFill>
                            <a:srgbClr val="000000"/>
                          </a:solidFill>
                          <a:effectLst/>
                          <a:latin typeface="Meiryo UI" panose="020B0604030504040204" pitchFamily="50" charset="-128"/>
                          <a:ea typeface="Meiryo UI" panose="020B0604030504040204" pitchFamily="50" charset="-128"/>
                          <a:cs typeface="Arial" charset="0"/>
                        </a:rPr>
                        <a:t>1,000</a:t>
                      </a:r>
                      <a:endParaRPr kumimoji="1" lang="ja-JP" altLang="en-US" sz="1100" b="0" i="0" u="none" strike="noStrike" cap="none" normalizeH="0" baseline="0" dirty="0">
                        <a:ln>
                          <a:noFill/>
                        </a:ln>
                        <a:solidFill>
                          <a:srgbClr val="000000"/>
                        </a:solidFill>
                        <a:effectLst/>
                        <a:latin typeface="Meiryo UI" panose="020B0604030504040204" pitchFamily="50" charset="-128"/>
                        <a:ea typeface="Meiryo UI" panose="020B0604030504040204" pitchFamily="50" charset="-128"/>
                        <a:cs typeface="Arial" charset="0"/>
                      </a:endParaRPr>
                    </a:p>
                  </a:txBody>
                  <a:tcPr marL="80390" marR="80390" marT="43543" marB="4354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extLst>
                  <a:ext uri="{0D108BD9-81ED-4DB2-BD59-A6C34878D82A}">
                    <a16:rowId xmlns:a16="http://schemas.microsoft.com/office/drawing/2014/main" val="10001"/>
                  </a:ext>
                </a:extLst>
              </a:tr>
              <a:tr h="261257">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ja-JP" altLang="en-US" sz="1100" b="0" i="0" u="none" strike="noStrike" cap="none" normalizeH="0" baseline="0">
                          <a:ln>
                            <a:noFill/>
                          </a:ln>
                          <a:solidFill>
                            <a:srgbClr val="000000"/>
                          </a:solidFill>
                          <a:effectLst/>
                          <a:latin typeface="Meiryo UI" panose="020B0604030504040204" pitchFamily="50" charset="-128"/>
                          <a:ea typeface="Meiryo UI" panose="020B0604030504040204" pitchFamily="50" charset="-128"/>
                        </a:rPr>
                        <a:t>女川</a:t>
                      </a:r>
                    </a:p>
                  </a:txBody>
                  <a:tcPr marL="80390" marR="80390" marT="43543" marB="4354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ja-JP" sz="1100" b="0" i="0" u="none" strike="noStrike" cap="none" normalizeH="0" baseline="0">
                          <a:ln>
                            <a:noFill/>
                          </a:ln>
                          <a:solidFill>
                            <a:srgbClr val="000000"/>
                          </a:solidFill>
                          <a:effectLst/>
                          <a:latin typeface="Meiryo UI" panose="020B0604030504040204" pitchFamily="50" charset="-128"/>
                          <a:ea typeface="Meiryo UI" panose="020B0604030504040204" pitchFamily="50" charset="-128"/>
                          <a:cs typeface="Arial" charset="0"/>
                        </a:rPr>
                        <a:t>60</a:t>
                      </a:r>
                      <a:endParaRPr kumimoji="1" lang="ja-JP" altLang="en-US" sz="1100" b="0" i="0" u="none" strike="noStrike" cap="none" normalizeH="0" baseline="0">
                        <a:ln>
                          <a:noFill/>
                        </a:ln>
                        <a:solidFill>
                          <a:srgbClr val="000000"/>
                        </a:solidFill>
                        <a:effectLst/>
                        <a:latin typeface="Meiryo UI" panose="020B0604030504040204" pitchFamily="50" charset="-128"/>
                        <a:ea typeface="Meiryo UI" panose="020B0604030504040204" pitchFamily="50" charset="-128"/>
                        <a:cs typeface="Arial" charset="0"/>
                      </a:endParaRPr>
                    </a:p>
                  </a:txBody>
                  <a:tcPr marL="80390" marR="80390" marT="43543" marB="4354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ja-JP" sz="1100" b="0" i="0" u="none" strike="noStrike" cap="none" normalizeH="0" baseline="0" dirty="0">
                          <a:ln>
                            <a:noFill/>
                          </a:ln>
                          <a:solidFill>
                            <a:srgbClr val="000000"/>
                          </a:solidFill>
                          <a:effectLst/>
                          <a:latin typeface="Meiryo UI" panose="020B0604030504040204" pitchFamily="50" charset="-128"/>
                          <a:ea typeface="Meiryo UI" panose="020B0604030504040204" pitchFamily="50" charset="-128"/>
                          <a:cs typeface="Arial" charset="0"/>
                        </a:rPr>
                        <a:t>390</a:t>
                      </a:r>
                      <a:endParaRPr kumimoji="1" lang="ja-JP" altLang="en-US" sz="1100" b="0" i="0" u="none" strike="noStrike" cap="none" normalizeH="0" baseline="0" dirty="0">
                        <a:ln>
                          <a:noFill/>
                        </a:ln>
                        <a:solidFill>
                          <a:srgbClr val="000000"/>
                        </a:solidFill>
                        <a:effectLst/>
                        <a:latin typeface="Meiryo UI" panose="020B0604030504040204" pitchFamily="50" charset="-128"/>
                        <a:ea typeface="Meiryo UI" panose="020B0604030504040204" pitchFamily="50" charset="-128"/>
                        <a:cs typeface="Arial" charset="0"/>
                      </a:endParaRPr>
                    </a:p>
                  </a:txBody>
                  <a:tcPr marL="80390" marR="80390" marT="43543" marB="4354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ja-JP" sz="1100" b="0" i="0" u="none" strike="noStrike" cap="none" normalizeH="0" baseline="0" dirty="0">
                          <a:ln>
                            <a:noFill/>
                          </a:ln>
                          <a:solidFill>
                            <a:srgbClr val="000000"/>
                          </a:solidFill>
                          <a:effectLst/>
                          <a:latin typeface="Meiryo UI" panose="020B0604030504040204" pitchFamily="50" charset="-128"/>
                          <a:ea typeface="Meiryo UI" panose="020B0604030504040204" pitchFamily="50" charset="-128"/>
                          <a:cs typeface="Arial" charset="0"/>
                        </a:rPr>
                        <a:t>790</a:t>
                      </a:r>
                      <a:endParaRPr kumimoji="1" lang="ja-JP" altLang="en-US" sz="1100" b="0" i="0" u="none" strike="noStrike" cap="none" normalizeH="0" baseline="0" dirty="0">
                        <a:ln>
                          <a:noFill/>
                        </a:ln>
                        <a:solidFill>
                          <a:srgbClr val="000000"/>
                        </a:solidFill>
                        <a:effectLst/>
                        <a:latin typeface="Meiryo UI" panose="020B0604030504040204" pitchFamily="50" charset="-128"/>
                        <a:ea typeface="Meiryo UI" panose="020B0604030504040204" pitchFamily="50" charset="-128"/>
                        <a:cs typeface="Arial" charset="0"/>
                      </a:endParaRPr>
                    </a:p>
                  </a:txBody>
                  <a:tcPr marL="80390" marR="80390" marT="43543" marB="4354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extLst>
                  <a:ext uri="{0D108BD9-81ED-4DB2-BD59-A6C34878D82A}">
                    <a16:rowId xmlns:a16="http://schemas.microsoft.com/office/drawing/2014/main" val="10002"/>
                  </a:ext>
                </a:extLst>
              </a:tr>
              <a:tr h="261257">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ja-JP" altLang="en-US" sz="1100" b="0" i="0" u="none" strike="noStrike" cap="none" normalizeH="0" baseline="0">
                          <a:ln>
                            <a:noFill/>
                          </a:ln>
                          <a:solidFill>
                            <a:srgbClr val="000000"/>
                          </a:solidFill>
                          <a:effectLst/>
                          <a:latin typeface="Meiryo UI" panose="020B0604030504040204" pitchFamily="50" charset="-128"/>
                          <a:ea typeface="Meiryo UI" panose="020B0604030504040204" pitchFamily="50" charset="-128"/>
                        </a:rPr>
                        <a:t>東通</a:t>
                      </a:r>
                    </a:p>
                  </a:txBody>
                  <a:tcPr marL="80390" marR="80390" marT="43543" marB="4354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ja-JP" sz="1100" b="0" i="0" u="none" strike="noStrike" cap="none" normalizeH="0" baseline="0">
                          <a:ln>
                            <a:noFill/>
                          </a:ln>
                          <a:solidFill>
                            <a:srgbClr val="000000"/>
                          </a:solidFill>
                          <a:effectLst/>
                          <a:latin typeface="Meiryo UI" panose="020B0604030504040204" pitchFamily="50" charset="-128"/>
                          <a:ea typeface="Meiryo UI" panose="020B0604030504040204" pitchFamily="50" charset="-128"/>
                          <a:cs typeface="Arial" charset="0"/>
                        </a:rPr>
                        <a:t>30</a:t>
                      </a:r>
                      <a:endParaRPr kumimoji="1" lang="ja-JP" altLang="en-US" sz="1100" b="0" i="0" u="none" strike="noStrike" cap="none" normalizeH="0" baseline="0">
                        <a:ln>
                          <a:noFill/>
                        </a:ln>
                        <a:solidFill>
                          <a:srgbClr val="000000"/>
                        </a:solidFill>
                        <a:effectLst/>
                        <a:latin typeface="Meiryo UI" panose="020B0604030504040204" pitchFamily="50" charset="-128"/>
                        <a:ea typeface="Meiryo UI" panose="020B0604030504040204" pitchFamily="50" charset="-128"/>
                        <a:cs typeface="Arial" charset="0"/>
                      </a:endParaRPr>
                    </a:p>
                  </a:txBody>
                  <a:tcPr marL="80390" marR="80390" marT="43543" marB="4354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ja-JP" sz="1100" b="0" i="0" u="none" strike="noStrike" cap="none" normalizeH="0" baseline="0" dirty="0">
                          <a:ln>
                            <a:noFill/>
                          </a:ln>
                          <a:solidFill>
                            <a:srgbClr val="000000"/>
                          </a:solidFill>
                          <a:effectLst/>
                          <a:latin typeface="Meiryo UI" panose="020B0604030504040204" pitchFamily="50" charset="-128"/>
                          <a:ea typeface="Meiryo UI" panose="020B0604030504040204" pitchFamily="50" charset="-128"/>
                          <a:cs typeface="Arial" charset="0"/>
                        </a:rPr>
                        <a:t>60</a:t>
                      </a:r>
                      <a:endParaRPr kumimoji="1" lang="ja-JP" altLang="en-US" sz="1100" b="0" i="0" u="none" strike="noStrike" cap="none" normalizeH="0" baseline="0" dirty="0">
                        <a:ln>
                          <a:noFill/>
                        </a:ln>
                        <a:solidFill>
                          <a:srgbClr val="000000"/>
                        </a:solidFill>
                        <a:effectLst/>
                        <a:latin typeface="Meiryo UI" panose="020B0604030504040204" pitchFamily="50" charset="-128"/>
                        <a:ea typeface="Meiryo UI" panose="020B0604030504040204" pitchFamily="50" charset="-128"/>
                        <a:cs typeface="Arial" charset="0"/>
                      </a:endParaRPr>
                    </a:p>
                  </a:txBody>
                  <a:tcPr marL="80390" marR="80390" marT="43543" marB="4354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ja-JP" sz="1100" b="0" i="0" u="none" strike="noStrike" cap="none" normalizeH="0" baseline="0" dirty="0">
                          <a:ln>
                            <a:noFill/>
                          </a:ln>
                          <a:solidFill>
                            <a:srgbClr val="000000"/>
                          </a:solidFill>
                          <a:effectLst/>
                          <a:latin typeface="Meiryo UI" panose="020B0604030504040204" pitchFamily="50" charset="-128"/>
                          <a:ea typeface="Meiryo UI" panose="020B0604030504040204" pitchFamily="50" charset="-128"/>
                          <a:cs typeface="Arial" charset="0"/>
                        </a:rPr>
                        <a:t>230</a:t>
                      </a:r>
                      <a:endParaRPr kumimoji="1" lang="ja-JP" altLang="en-US" sz="1100" b="0" i="0" u="none" strike="noStrike" cap="none" normalizeH="0" baseline="0" dirty="0">
                        <a:ln>
                          <a:noFill/>
                        </a:ln>
                        <a:solidFill>
                          <a:srgbClr val="000000"/>
                        </a:solidFill>
                        <a:effectLst/>
                        <a:latin typeface="Meiryo UI" panose="020B0604030504040204" pitchFamily="50" charset="-128"/>
                        <a:ea typeface="Meiryo UI" panose="020B0604030504040204" pitchFamily="50" charset="-128"/>
                        <a:cs typeface="Arial" charset="0"/>
                      </a:endParaRPr>
                    </a:p>
                  </a:txBody>
                  <a:tcPr marL="80390" marR="80390" marT="43543" marB="4354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extLst>
                  <a:ext uri="{0D108BD9-81ED-4DB2-BD59-A6C34878D82A}">
                    <a16:rowId xmlns:a16="http://schemas.microsoft.com/office/drawing/2014/main" val="10003"/>
                  </a:ext>
                </a:extLst>
              </a:tr>
              <a:tr h="261257">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ja-JP" altLang="en-US" sz="1100" b="0" i="0" u="none" strike="noStrike" cap="none" normalizeH="0" baseline="0">
                          <a:ln>
                            <a:noFill/>
                          </a:ln>
                          <a:solidFill>
                            <a:srgbClr val="000000"/>
                          </a:solidFill>
                          <a:effectLst/>
                          <a:latin typeface="Meiryo UI" panose="020B0604030504040204" pitchFamily="50" charset="-128"/>
                          <a:ea typeface="Meiryo UI" panose="020B0604030504040204" pitchFamily="50" charset="-128"/>
                        </a:rPr>
                        <a:t>福島第一</a:t>
                      </a:r>
                    </a:p>
                  </a:txBody>
                  <a:tcPr marL="80390" marR="80390" marT="43543" marB="4354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ja-JP" sz="1100" b="0" i="0" u="none" strike="noStrike" cap="none" normalizeH="0" baseline="0">
                          <a:ln>
                            <a:noFill/>
                          </a:ln>
                          <a:solidFill>
                            <a:srgbClr val="000000"/>
                          </a:solidFill>
                          <a:effectLst/>
                          <a:latin typeface="Meiryo UI" panose="020B0604030504040204" pitchFamily="50" charset="-128"/>
                          <a:ea typeface="Meiryo UI" panose="020B0604030504040204" pitchFamily="50" charset="-128"/>
                          <a:cs typeface="Arial" charset="0"/>
                        </a:rPr>
                        <a:t>140</a:t>
                      </a:r>
                      <a:endParaRPr kumimoji="1" lang="ja-JP" altLang="en-US" sz="1100" b="0" i="0" u="none" strike="noStrike" cap="none" normalizeH="0" baseline="0">
                        <a:ln>
                          <a:noFill/>
                        </a:ln>
                        <a:solidFill>
                          <a:srgbClr val="000000"/>
                        </a:solidFill>
                        <a:effectLst/>
                        <a:latin typeface="Meiryo UI" panose="020B0604030504040204" pitchFamily="50" charset="-128"/>
                        <a:ea typeface="Meiryo UI" panose="020B0604030504040204" pitchFamily="50" charset="-128"/>
                        <a:cs typeface="Arial" charset="0"/>
                      </a:endParaRPr>
                    </a:p>
                  </a:txBody>
                  <a:tcPr marL="80390" marR="80390" marT="43543" marB="4354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ja-JP" sz="1100" b="0" i="0" u="none" strike="noStrike" cap="none" normalizeH="0" baseline="0" dirty="0">
                          <a:ln>
                            <a:noFill/>
                          </a:ln>
                          <a:solidFill>
                            <a:srgbClr val="000000"/>
                          </a:solidFill>
                          <a:effectLst/>
                          <a:latin typeface="Meiryo UI" panose="020B0604030504040204" pitchFamily="50" charset="-128"/>
                          <a:ea typeface="Meiryo UI" panose="020B0604030504040204" pitchFamily="50" charset="-128"/>
                          <a:cs typeface="Arial" charset="0"/>
                        </a:rPr>
                        <a:t>1,820</a:t>
                      </a:r>
                      <a:endParaRPr kumimoji="1" lang="ja-JP" altLang="en-US" sz="1100" b="0" i="0" u="none" strike="noStrike" cap="none" normalizeH="0" baseline="0" dirty="0">
                        <a:ln>
                          <a:noFill/>
                        </a:ln>
                        <a:solidFill>
                          <a:srgbClr val="000000"/>
                        </a:solidFill>
                        <a:effectLst/>
                        <a:latin typeface="Meiryo UI" panose="020B0604030504040204" pitchFamily="50" charset="-128"/>
                        <a:ea typeface="Meiryo UI" panose="020B0604030504040204" pitchFamily="50" charset="-128"/>
                        <a:cs typeface="Arial" charset="0"/>
                      </a:endParaRPr>
                    </a:p>
                  </a:txBody>
                  <a:tcPr marL="80390" marR="80390" marT="43543" marB="4354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ja-JP" sz="1100" b="0" i="0" u="none" strike="noStrike" cap="none" normalizeH="0" baseline="0" dirty="0">
                          <a:ln>
                            <a:noFill/>
                          </a:ln>
                          <a:solidFill>
                            <a:srgbClr val="000000"/>
                          </a:solidFill>
                          <a:effectLst/>
                          <a:latin typeface="Meiryo UI" panose="020B0604030504040204" pitchFamily="50" charset="-128"/>
                          <a:ea typeface="Meiryo UI" panose="020B0604030504040204" pitchFamily="50" charset="-128"/>
                          <a:cs typeface="Arial" charset="0"/>
                        </a:rPr>
                        <a:t>2,100</a:t>
                      </a:r>
                      <a:endParaRPr kumimoji="1" lang="ja-JP" altLang="en-US" sz="1100" b="0" i="0" u="none" strike="noStrike" cap="none" normalizeH="0" baseline="0" dirty="0">
                        <a:ln>
                          <a:noFill/>
                        </a:ln>
                        <a:solidFill>
                          <a:srgbClr val="000000"/>
                        </a:solidFill>
                        <a:effectLst/>
                        <a:latin typeface="Meiryo UI" panose="020B0604030504040204" pitchFamily="50" charset="-128"/>
                        <a:ea typeface="Meiryo UI" panose="020B0604030504040204" pitchFamily="50" charset="-128"/>
                        <a:cs typeface="Arial" charset="0"/>
                      </a:endParaRPr>
                    </a:p>
                  </a:txBody>
                  <a:tcPr marL="80390" marR="80390" marT="43543" marB="4354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extLst>
                  <a:ext uri="{0D108BD9-81ED-4DB2-BD59-A6C34878D82A}">
                    <a16:rowId xmlns:a16="http://schemas.microsoft.com/office/drawing/2014/main" val="10004"/>
                  </a:ext>
                </a:extLst>
              </a:tr>
              <a:tr h="261257">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ja-JP" altLang="en-US" sz="1100" b="0" i="0" u="none" strike="noStrike" cap="none" normalizeH="0" baseline="0">
                          <a:ln>
                            <a:noFill/>
                          </a:ln>
                          <a:solidFill>
                            <a:srgbClr val="000000"/>
                          </a:solidFill>
                          <a:effectLst/>
                          <a:latin typeface="Meiryo UI" panose="020B0604030504040204" pitchFamily="50" charset="-128"/>
                          <a:ea typeface="Meiryo UI" panose="020B0604030504040204" pitchFamily="50" charset="-128"/>
                        </a:rPr>
                        <a:t>福島第二</a:t>
                      </a:r>
                    </a:p>
                  </a:txBody>
                  <a:tcPr marL="80390" marR="80390" marT="43543" marB="4354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ja-JP" sz="1100" b="0" i="0" u="none" strike="noStrike" cap="none" normalizeH="0" baseline="0">
                          <a:ln>
                            <a:noFill/>
                          </a:ln>
                          <a:solidFill>
                            <a:srgbClr val="000000"/>
                          </a:solidFill>
                          <a:effectLst/>
                          <a:latin typeface="Meiryo UI" panose="020B0604030504040204" pitchFamily="50" charset="-128"/>
                          <a:ea typeface="Meiryo UI" panose="020B0604030504040204" pitchFamily="50" charset="-128"/>
                          <a:cs typeface="Arial" charset="0"/>
                        </a:rPr>
                        <a:t>120</a:t>
                      </a:r>
                      <a:endParaRPr kumimoji="1" lang="ja-JP" altLang="en-US" sz="1100" b="0" i="0" u="none" strike="noStrike" cap="none" normalizeH="0" baseline="0">
                        <a:ln>
                          <a:noFill/>
                        </a:ln>
                        <a:solidFill>
                          <a:srgbClr val="000000"/>
                        </a:solidFill>
                        <a:effectLst/>
                        <a:latin typeface="Meiryo UI" panose="020B0604030504040204" pitchFamily="50" charset="-128"/>
                        <a:ea typeface="Meiryo UI" panose="020B0604030504040204" pitchFamily="50" charset="-128"/>
                        <a:cs typeface="Arial" charset="0"/>
                      </a:endParaRPr>
                    </a:p>
                  </a:txBody>
                  <a:tcPr marL="80390" marR="80390" marT="43543" marB="4354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ja-JP" sz="1100" b="0" i="0" u="none" strike="noStrike" cap="none" normalizeH="0" baseline="0" dirty="0">
                          <a:ln>
                            <a:noFill/>
                          </a:ln>
                          <a:solidFill>
                            <a:srgbClr val="000000"/>
                          </a:solidFill>
                          <a:effectLst/>
                          <a:latin typeface="Meiryo UI" panose="020B0604030504040204" pitchFamily="50" charset="-128"/>
                          <a:ea typeface="Meiryo UI" panose="020B0604030504040204" pitchFamily="50" charset="-128"/>
                          <a:cs typeface="Arial" charset="0"/>
                        </a:rPr>
                        <a:t>1,130</a:t>
                      </a:r>
                      <a:endParaRPr kumimoji="1" lang="ja-JP" altLang="en-US" sz="1100" b="0" i="0" u="none" strike="noStrike" cap="none" normalizeH="0" baseline="0" dirty="0">
                        <a:ln>
                          <a:noFill/>
                        </a:ln>
                        <a:solidFill>
                          <a:srgbClr val="000000"/>
                        </a:solidFill>
                        <a:effectLst/>
                        <a:latin typeface="Meiryo UI" panose="020B0604030504040204" pitchFamily="50" charset="-128"/>
                        <a:ea typeface="Meiryo UI" panose="020B0604030504040204" pitchFamily="50" charset="-128"/>
                        <a:cs typeface="Arial" charset="0"/>
                      </a:endParaRPr>
                    </a:p>
                  </a:txBody>
                  <a:tcPr marL="80390" marR="80390" marT="43543" marB="4354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ja-JP" sz="1100" b="0" i="0" u="none" strike="noStrike" cap="none" normalizeH="0" baseline="0">
                          <a:ln>
                            <a:noFill/>
                          </a:ln>
                          <a:solidFill>
                            <a:srgbClr val="000000"/>
                          </a:solidFill>
                          <a:effectLst/>
                          <a:latin typeface="Meiryo UI" panose="020B0604030504040204" pitchFamily="50" charset="-128"/>
                          <a:ea typeface="Meiryo UI" panose="020B0604030504040204" pitchFamily="50" charset="-128"/>
                          <a:cs typeface="Arial" charset="0"/>
                        </a:rPr>
                        <a:t>1,360</a:t>
                      </a:r>
                      <a:endParaRPr kumimoji="1" lang="ja-JP" altLang="en-US" sz="1100" b="0" i="0" u="none" strike="noStrike" cap="none" normalizeH="0" baseline="0">
                        <a:ln>
                          <a:noFill/>
                        </a:ln>
                        <a:solidFill>
                          <a:srgbClr val="000000"/>
                        </a:solidFill>
                        <a:effectLst/>
                        <a:latin typeface="Meiryo UI" panose="020B0604030504040204" pitchFamily="50" charset="-128"/>
                        <a:ea typeface="Meiryo UI" panose="020B0604030504040204" pitchFamily="50" charset="-128"/>
                        <a:cs typeface="Arial" charset="0"/>
                      </a:endParaRPr>
                    </a:p>
                  </a:txBody>
                  <a:tcPr marL="80390" marR="80390" marT="43543" marB="4354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extLst>
                  <a:ext uri="{0D108BD9-81ED-4DB2-BD59-A6C34878D82A}">
                    <a16:rowId xmlns:a16="http://schemas.microsoft.com/office/drawing/2014/main" val="10005"/>
                  </a:ext>
                </a:extLst>
              </a:tr>
              <a:tr h="261257">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ja-JP" altLang="en-US" sz="1100" b="0" i="0" u="none" strike="noStrike" cap="none" normalizeH="0" baseline="0">
                          <a:ln>
                            <a:noFill/>
                          </a:ln>
                          <a:solidFill>
                            <a:srgbClr val="000000"/>
                          </a:solidFill>
                          <a:effectLst/>
                          <a:latin typeface="Meiryo UI" panose="020B0604030504040204" pitchFamily="50" charset="-128"/>
                          <a:ea typeface="Meiryo UI" panose="020B0604030504040204" pitchFamily="50" charset="-128"/>
                        </a:rPr>
                        <a:t>柏崎刈羽</a:t>
                      </a:r>
                    </a:p>
                  </a:txBody>
                  <a:tcPr marL="80390" marR="80390" marT="43543" marB="4354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ja-JP" sz="1100" b="0" i="0" u="none" strike="noStrike" cap="none" normalizeH="0" baseline="0">
                          <a:ln>
                            <a:noFill/>
                          </a:ln>
                          <a:solidFill>
                            <a:srgbClr val="000000"/>
                          </a:solidFill>
                          <a:effectLst/>
                          <a:latin typeface="Meiryo UI" panose="020B0604030504040204" pitchFamily="50" charset="-128"/>
                          <a:ea typeface="Meiryo UI" panose="020B0604030504040204" pitchFamily="50" charset="-128"/>
                          <a:cs typeface="Arial" charset="0"/>
                        </a:rPr>
                        <a:t>230</a:t>
                      </a:r>
                      <a:endParaRPr kumimoji="1" lang="ja-JP" altLang="en-US" sz="1100" b="0" i="0" u="none" strike="noStrike" cap="none" normalizeH="0" baseline="0">
                        <a:ln>
                          <a:noFill/>
                        </a:ln>
                        <a:solidFill>
                          <a:srgbClr val="000000"/>
                        </a:solidFill>
                        <a:effectLst/>
                        <a:latin typeface="Meiryo UI" panose="020B0604030504040204" pitchFamily="50" charset="-128"/>
                        <a:ea typeface="Meiryo UI" panose="020B0604030504040204" pitchFamily="50" charset="-128"/>
                        <a:cs typeface="Arial" charset="0"/>
                      </a:endParaRPr>
                    </a:p>
                  </a:txBody>
                  <a:tcPr marL="80390" marR="80390" marT="43543" marB="4354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ja-JP" sz="1100" b="0" i="0" u="none" strike="noStrike" cap="none" normalizeH="0" baseline="0">
                          <a:ln>
                            <a:noFill/>
                          </a:ln>
                          <a:solidFill>
                            <a:srgbClr val="000000"/>
                          </a:solidFill>
                          <a:effectLst/>
                          <a:latin typeface="Meiryo UI" panose="020B0604030504040204" pitchFamily="50" charset="-128"/>
                          <a:ea typeface="Meiryo UI" panose="020B0604030504040204" pitchFamily="50" charset="-128"/>
                          <a:cs typeface="Arial" charset="0"/>
                        </a:rPr>
                        <a:t>2,210</a:t>
                      </a:r>
                      <a:endParaRPr kumimoji="1" lang="ja-JP" altLang="en-US" sz="1100" b="0" i="0" u="none" strike="noStrike" cap="none" normalizeH="0" baseline="0">
                        <a:ln>
                          <a:noFill/>
                        </a:ln>
                        <a:solidFill>
                          <a:srgbClr val="000000"/>
                        </a:solidFill>
                        <a:effectLst/>
                        <a:latin typeface="Meiryo UI" panose="020B0604030504040204" pitchFamily="50" charset="-128"/>
                        <a:ea typeface="Meiryo UI" panose="020B0604030504040204" pitchFamily="50" charset="-128"/>
                        <a:cs typeface="Arial" charset="0"/>
                      </a:endParaRPr>
                    </a:p>
                  </a:txBody>
                  <a:tcPr marL="80390" marR="80390" marT="43543" marB="4354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ja-JP" sz="1100" b="0" i="0" u="none" strike="noStrike" cap="none" normalizeH="0" baseline="0" dirty="0">
                          <a:ln>
                            <a:noFill/>
                          </a:ln>
                          <a:solidFill>
                            <a:srgbClr val="000000"/>
                          </a:solidFill>
                          <a:effectLst/>
                          <a:latin typeface="Meiryo UI" panose="020B0604030504040204" pitchFamily="50" charset="-128"/>
                          <a:ea typeface="Meiryo UI" panose="020B0604030504040204" pitchFamily="50" charset="-128"/>
                          <a:cs typeface="Arial" charset="0"/>
                        </a:rPr>
                        <a:t>2,910</a:t>
                      </a:r>
                      <a:endParaRPr kumimoji="1" lang="ja-JP" altLang="en-US" sz="1100" b="0" i="0" u="none" strike="noStrike" cap="none" normalizeH="0" baseline="0" dirty="0">
                        <a:ln>
                          <a:noFill/>
                        </a:ln>
                        <a:solidFill>
                          <a:srgbClr val="000000"/>
                        </a:solidFill>
                        <a:effectLst/>
                        <a:latin typeface="Meiryo UI" panose="020B0604030504040204" pitchFamily="50" charset="-128"/>
                        <a:ea typeface="Meiryo UI" panose="020B0604030504040204" pitchFamily="50" charset="-128"/>
                        <a:cs typeface="Arial" charset="0"/>
                      </a:endParaRPr>
                    </a:p>
                  </a:txBody>
                  <a:tcPr marL="80390" marR="80390" marT="43543" marB="4354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extLst>
                  <a:ext uri="{0D108BD9-81ED-4DB2-BD59-A6C34878D82A}">
                    <a16:rowId xmlns:a16="http://schemas.microsoft.com/office/drawing/2014/main" val="10006"/>
                  </a:ext>
                </a:extLst>
              </a:tr>
              <a:tr h="261257">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ja-JP" altLang="en-US" sz="1100" b="0" i="0" u="none" strike="noStrike" cap="none" normalizeH="0" baseline="0">
                          <a:ln>
                            <a:noFill/>
                          </a:ln>
                          <a:solidFill>
                            <a:srgbClr val="000000"/>
                          </a:solidFill>
                          <a:effectLst/>
                          <a:latin typeface="Meiryo UI" panose="020B0604030504040204" pitchFamily="50" charset="-128"/>
                          <a:ea typeface="Meiryo UI" panose="020B0604030504040204" pitchFamily="50" charset="-128"/>
                        </a:rPr>
                        <a:t>浜岡</a:t>
                      </a:r>
                    </a:p>
                  </a:txBody>
                  <a:tcPr marL="80390" marR="80390" marT="43543" marB="4354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ja-JP" sz="1100" b="0" i="0" u="none" strike="noStrike" cap="none" normalizeH="0" baseline="0">
                          <a:ln>
                            <a:noFill/>
                          </a:ln>
                          <a:solidFill>
                            <a:srgbClr val="000000"/>
                          </a:solidFill>
                          <a:effectLst/>
                          <a:latin typeface="Meiryo UI" panose="020B0604030504040204" pitchFamily="50" charset="-128"/>
                          <a:ea typeface="Meiryo UI" panose="020B0604030504040204" pitchFamily="50" charset="-128"/>
                          <a:cs typeface="Arial" charset="0"/>
                        </a:rPr>
                        <a:t>100</a:t>
                      </a:r>
                      <a:endParaRPr kumimoji="1" lang="ja-JP" altLang="en-US" sz="1100" b="0" i="0" u="none" strike="noStrike" cap="none" normalizeH="0" baseline="0">
                        <a:ln>
                          <a:noFill/>
                        </a:ln>
                        <a:solidFill>
                          <a:srgbClr val="000000"/>
                        </a:solidFill>
                        <a:effectLst/>
                        <a:latin typeface="Meiryo UI" panose="020B0604030504040204" pitchFamily="50" charset="-128"/>
                        <a:ea typeface="Meiryo UI" panose="020B0604030504040204" pitchFamily="50" charset="-128"/>
                        <a:cs typeface="Arial" charset="0"/>
                      </a:endParaRPr>
                    </a:p>
                  </a:txBody>
                  <a:tcPr marL="80390" marR="80390" marT="43543" marB="4354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ja-JP" sz="1100" b="0" i="0" u="none" strike="noStrike" cap="none" normalizeH="0" baseline="0" dirty="0">
                          <a:ln>
                            <a:noFill/>
                          </a:ln>
                          <a:solidFill>
                            <a:srgbClr val="000000"/>
                          </a:solidFill>
                          <a:effectLst/>
                          <a:latin typeface="Meiryo UI" panose="020B0604030504040204" pitchFamily="50" charset="-128"/>
                          <a:ea typeface="Meiryo UI" panose="020B0604030504040204" pitchFamily="50" charset="-128"/>
                          <a:cs typeface="Arial" charset="0"/>
                        </a:rPr>
                        <a:t>1,090</a:t>
                      </a:r>
                      <a:endParaRPr kumimoji="1" lang="ja-JP" altLang="en-US" sz="1100" b="0" i="0" u="none" strike="noStrike" cap="none" normalizeH="0" baseline="0" dirty="0">
                        <a:ln>
                          <a:noFill/>
                        </a:ln>
                        <a:solidFill>
                          <a:srgbClr val="000000"/>
                        </a:solidFill>
                        <a:effectLst/>
                        <a:latin typeface="Meiryo UI" panose="020B0604030504040204" pitchFamily="50" charset="-128"/>
                        <a:ea typeface="Meiryo UI" panose="020B0604030504040204" pitchFamily="50" charset="-128"/>
                        <a:cs typeface="Arial" charset="0"/>
                      </a:endParaRPr>
                    </a:p>
                  </a:txBody>
                  <a:tcPr marL="80390" marR="80390" marT="43543" marB="4354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ja-JP" sz="1100" b="0" i="0" u="none" strike="noStrike" cap="none" normalizeH="0" baseline="0">
                          <a:ln>
                            <a:noFill/>
                          </a:ln>
                          <a:solidFill>
                            <a:srgbClr val="000000"/>
                          </a:solidFill>
                          <a:effectLst/>
                          <a:latin typeface="Meiryo UI" panose="020B0604030504040204" pitchFamily="50" charset="-128"/>
                          <a:ea typeface="Meiryo UI" panose="020B0604030504040204" pitchFamily="50" charset="-128"/>
                          <a:cs typeface="Arial" charset="0"/>
                        </a:rPr>
                        <a:t>1,740</a:t>
                      </a:r>
                      <a:endParaRPr kumimoji="1" lang="ja-JP" altLang="en-US" sz="1100" b="0" i="0" u="none" strike="noStrike" cap="none" normalizeH="0" baseline="0">
                        <a:ln>
                          <a:noFill/>
                        </a:ln>
                        <a:solidFill>
                          <a:srgbClr val="000000"/>
                        </a:solidFill>
                        <a:effectLst/>
                        <a:latin typeface="Meiryo UI" panose="020B0604030504040204" pitchFamily="50" charset="-128"/>
                        <a:ea typeface="Meiryo UI" panose="020B0604030504040204" pitchFamily="50" charset="-128"/>
                        <a:cs typeface="Arial" charset="0"/>
                      </a:endParaRPr>
                    </a:p>
                  </a:txBody>
                  <a:tcPr marL="80390" marR="80390" marT="43543" marB="4354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extLst>
                  <a:ext uri="{0D108BD9-81ED-4DB2-BD59-A6C34878D82A}">
                    <a16:rowId xmlns:a16="http://schemas.microsoft.com/office/drawing/2014/main" val="10007"/>
                  </a:ext>
                </a:extLst>
              </a:tr>
              <a:tr h="261257">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ja-JP" altLang="en-US" sz="1100" b="0" i="0" u="none" strike="noStrike" cap="none" normalizeH="0" baseline="0">
                          <a:ln>
                            <a:noFill/>
                          </a:ln>
                          <a:solidFill>
                            <a:srgbClr val="000000"/>
                          </a:solidFill>
                          <a:effectLst/>
                          <a:latin typeface="Meiryo UI" panose="020B0604030504040204" pitchFamily="50" charset="-128"/>
                          <a:ea typeface="Meiryo UI" panose="020B0604030504040204" pitchFamily="50" charset="-128"/>
                        </a:rPr>
                        <a:t>志賀</a:t>
                      </a:r>
                    </a:p>
                  </a:txBody>
                  <a:tcPr marL="80390" marR="80390" marT="43543" marB="4354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ja-JP" sz="1100" b="0" i="0" u="none" strike="noStrike" cap="none" normalizeH="0" baseline="0">
                          <a:ln>
                            <a:noFill/>
                          </a:ln>
                          <a:solidFill>
                            <a:srgbClr val="000000"/>
                          </a:solidFill>
                          <a:effectLst/>
                          <a:latin typeface="Meiryo UI" panose="020B0604030504040204" pitchFamily="50" charset="-128"/>
                          <a:ea typeface="Meiryo UI" panose="020B0604030504040204" pitchFamily="50" charset="-128"/>
                          <a:cs typeface="Arial" charset="0"/>
                        </a:rPr>
                        <a:t>50</a:t>
                      </a:r>
                      <a:endParaRPr kumimoji="1" lang="ja-JP" altLang="en-US" sz="1100" b="0" i="0" u="none" strike="noStrike" cap="none" normalizeH="0" baseline="0">
                        <a:ln>
                          <a:noFill/>
                        </a:ln>
                        <a:solidFill>
                          <a:srgbClr val="000000"/>
                        </a:solidFill>
                        <a:effectLst/>
                        <a:latin typeface="Meiryo UI" panose="020B0604030504040204" pitchFamily="50" charset="-128"/>
                        <a:ea typeface="Meiryo UI" panose="020B0604030504040204" pitchFamily="50" charset="-128"/>
                        <a:cs typeface="Arial" charset="0"/>
                      </a:endParaRPr>
                    </a:p>
                  </a:txBody>
                  <a:tcPr marL="80390" marR="80390" marT="43543" marB="4354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ja-JP" sz="1100" b="0" i="0" u="none" strike="noStrike" cap="none" normalizeH="0" baseline="0" dirty="0">
                          <a:ln>
                            <a:noFill/>
                          </a:ln>
                          <a:solidFill>
                            <a:srgbClr val="000000"/>
                          </a:solidFill>
                          <a:effectLst/>
                          <a:latin typeface="Meiryo UI" panose="020B0604030504040204" pitchFamily="50" charset="-128"/>
                          <a:ea typeface="Meiryo UI" panose="020B0604030504040204" pitchFamily="50" charset="-128"/>
                          <a:cs typeface="Arial" charset="0"/>
                        </a:rPr>
                        <a:t>120</a:t>
                      </a:r>
                      <a:endParaRPr kumimoji="1" lang="ja-JP" altLang="en-US" sz="1100" b="0" i="0" u="none" strike="noStrike" cap="none" normalizeH="0" baseline="0" dirty="0">
                        <a:ln>
                          <a:noFill/>
                        </a:ln>
                        <a:solidFill>
                          <a:srgbClr val="000000"/>
                        </a:solidFill>
                        <a:effectLst/>
                        <a:latin typeface="Meiryo UI" panose="020B0604030504040204" pitchFamily="50" charset="-128"/>
                        <a:ea typeface="Meiryo UI" panose="020B0604030504040204" pitchFamily="50" charset="-128"/>
                        <a:cs typeface="Arial" charset="0"/>
                      </a:endParaRPr>
                    </a:p>
                  </a:txBody>
                  <a:tcPr marL="80390" marR="80390" marT="43543" marB="4354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ja-JP" sz="1100" b="0" i="0" u="none" strike="noStrike" cap="none" normalizeH="0" baseline="0" dirty="0">
                          <a:ln>
                            <a:noFill/>
                          </a:ln>
                          <a:solidFill>
                            <a:srgbClr val="000000"/>
                          </a:solidFill>
                          <a:effectLst/>
                          <a:latin typeface="Meiryo UI" panose="020B0604030504040204" pitchFamily="50" charset="-128"/>
                          <a:ea typeface="Meiryo UI" panose="020B0604030504040204" pitchFamily="50" charset="-128"/>
                          <a:cs typeface="Arial" charset="0"/>
                        </a:rPr>
                        <a:t>690</a:t>
                      </a:r>
                      <a:endParaRPr kumimoji="1" lang="ja-JP" altLang="en-US" sz="1100" b="0" i="0" u="none" strike="noStrike" cap="none" normalizeH="0" baseline="0" dirty="0">
                        <a:ln>
                          <a:noFill/>
                        </a:ln>
                        <a:solidFill>
                          <a:srgbClr val="000000"/>
                        </a:solidFill>
                        <a:effectLst/>
                        <a:latin typeface="Meiryo UI" panose="020B0604030504040204" pitchFamily="50" charset="-128"/>
                        <a:ea typeface="Meiryo UI" panose="020B0604030504040204" pitchFamily="50" charset="-128"/>
                        <a:cs typeface="Arial" charset="0"/>
                      </a:endParaRPr>
                    </a:p>
                  </a:txBody>
                  <a:tcPr marL="80390" marR="80390" marT="43543" marB="4354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extLst>
                  <a:ext uri="{0D108BD9-81ED-4DB2-BD59-A6C34878D82A}">
                    <a16:rowId xmlns:a16="http://schemas.microsoft.com/office/drawing/2014/main" val="10008"/>
                  </a:ext>
                </a:extLst>
              </a:tr>
              <a:tr h="261257">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ja-JP" altLang="en-US" sz="1100" b="0" i="0" u="none" strike="noStrike" cap="none" normalizeH="0" baseline="0">
                          <a:ln>
                            <a:noFill/>
                          </a:ln>
                          <a:solidFill>
                            <a:srgbClr val="000000"/>
                          </a:solidFill>
                          <a:effectLst/>
                          <a:latin typeface="Meiryo UI" panose="020B0604030504040204" pitchFamily="50" charset="-128"/>
                          <a:ea typeface="Meiryo UI" panose="020B0604030504040204" pitchFamily="50" charset="-128"/>
                        </a:rPr>
                        <a:t>美浜</a:t>
                      </a:r>
                    </a:p>
                  </a:txBody>
                  <a:tcPr marL="80390" marR="80390" marT="43543" marB="4354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ja-JP" sz="1100" b="0" i="0" u="none" strike="noStrike" cap="none" normalizeH="0" baseline="0">
                          <a:ln>
                            <a:noFill/>
                          </a:ln>
                          <a:solidFill>
                            <a:srgbClr val="000000"/>
                          </a:solidFill>
                          <a:effectLst/>
                          <a:latin typeface="Meiryo UI" panose="020B0604030504040204" pitchFamily="50" charset="-128"/>
                          <a:ea typeface="Meiryo UI" panose="020B0604030504040204" pitchFamily="50" charset="-128"/>
                          <a:cs typeface="Arial" charset="0"/>
                        </a:rPr>
                        <a:t>50</a:t>
                      </a:r>
                      <a:endParaRPr kumimoji="1" lang="ja-JP" altLang="en-US" sz="1100" b="0" i="0" u="none" strike="noStrike" cap="none" normalizeH="0" baseline="0">
                        <a:ln>
                          <a:noFill/>
                        </a:ln>
                        <a:solidFill>
                          <a:srgbClr val="000000"/>
                        </a:solidFill>
                        <a:effectLst/>
                        <a:latin typeface="Meiryo UI" panose="020B0604030504040204" pitchFamily="50" charset="-128"/>
                        <a:ea typeface="Meiryo UI" panose="020B0604030504040204" pitchFamily="50" charset="-128"/>
                        <a:cs typeface="Arial" charset="0"/>
                      </a:endParaRPr>
                    </a:p>
                  </a:txBody>
                  <a:tcPr marL="80390" marR="80390" marT="43543" marB="4354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ja-JP" sz="1100" b="0" i="0" u="none" strike="noStrike" cap="none" normalizeH="0" baseline="0">
                          <a:ln>
                            <a:noFill/>
                          </a:ln>
                          <a:solidFill>
                            <a:srgbClr val="000000"/>
                          </a:solidFill>
                          <a:effectLst/>
                          <a:latin typeface="Meiryo UI" panose="020B0604030504040204" pitchFamily="50" charset="-128"/>
                          <a:ea typeface="Meiryo UI" panose="020B0604030504040204" pitchFamily="50" charset="-128"/>
                          <a:cs typeface="Arial" charset="0"/>
                        </a:rPr>
                        <a:t>360</a:t>
                      </a:r>
                      <a:endParaRPr kumimoji="1" lang="ja-JP" altLang="en-US" sz="1100" b="0" i="0" u="none" strike="noStrike" cap="none" normalizeH="0" baseline="0">
                        <a:ln>
                          <a:noFill/>
                        </a:ln>
                        <a:solidFill>
                          <a:srgbClr val="000000"/>
                        </a:solidFill>
                        <a:effectLst/>
                        <a:latin typeface="Meiryo UI" panose="020B0604030504040204" pitchFamily="50" charset="-128"/>
                        <a:ea typeface="Meiryo UI" panose="020B0604030504040204" pitchFamily="50" charset="-128"/>
                        <a:cs typeface="Arial" charset="0"/>
                      </a:endParaRPr>
                    </a:p>
                  </a:txBody>
                  <a:tcPr marL="80390" marR="80390" marT="43543" marB="4354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ja-JP" sz="1100" b="0" i="0" u="none" strike="noStrike" cap="none" normalizeH="0" baseline="0" dirty="0">
                          <a:ln>
                            <a:noFill/>
                          </a:ln>
                          <a:solidFill>
                            <a:srgbClr val="000000"/>
                          </a:solidFill>
                          <a:effectLst/>
                          <a:latin typeface="Meiryo UI" panose="020B0604030504040204" pitchFamily="50" charset="-128"/>
                          <a:ea typeface="Meiryo UI" panose="020B0604030504040204" pitchFamily="50" charset="-128"/>
                          <a:cs typeface="Arial" charset="0"/>
                        </a:rPr>
                        <a:t>680</a:t>
                      </a:r>
                      <a:endParaRPr kumimoji="1" lang="ja-JP" altLang="en-US" sz="1100" b="0" i="0" u="none" strike="noStrike" cap="none" normalizeH="0" baseline="0" dirty="0">
                        <a:ln>
                          <a:noFill/>
                        </a:ln>
                        <a:solidFill>
                          <a:srgbClr val="000000"/>
                        </a:solidFill>
                        <a:effectLst/>
                        <a:latin typeface="Meiryo UI" panose="020B0604030504040204" pitchFamily="50" charset="-128"/>
                        <a:ea typeface="Meiryo UI" panose="020B0604030504040204" pitchFamily="50" charset="-128"/>
                        <a:cs typeface="Arial" charset="0"/>
                      </a:endParaRPr>
                    </a:p>
                  </a:txBody>
                  <a:tcPr marL="80390" marR="80390" marT="43543" marB="4354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extLst>
                  <a:ext uri="{0D108BD9-81ED-4DB2-BD59-A6C34878D82A}">
                    <a16:rowId xmlns:a16="http://schemas.microsoft.com/office/drawing/2014/main" val="10009"/>
                  </a:ext>
                </a:extLst>
              </a:tr>
              <a:tr h="261257">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ja-JP" altLang="en-US" sz="1100" b="0" i="0" u="none" strike="noStrike" cap="none" normalizeH="0" baseline="0">
                          <a:ln>
                            <a:noFill/>
                          </a:ln>
                          <a:solidFill>
                            <a:srgbClr val="000000"/>
                          </a:solidFill>
                          <a:effectLst/>
                          <a:latin typeface="Meiryo UI" panose="020B0604030504040204" pitchFamily="50" charset="-128"/>
                          <a:ea typeface="Meiryo UI" panose="020B0604030504040204" pitchFamily="50" charset="-128"/>
                        </a:rPr>
                        <a:t>高浜</a:t>
                      </a:r>
                    </a:p>
                  </a:txBody>
                  <a:tcPr marL="80390" marR="80390" marT="43543" marB="4354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ja-JP" sz="1100" b="0" i="0" u="none" strike="noStrike" cap="none" normalizeH="0" baseline="0">
                          <a:ln>
                            <a:noFill/>
                          </a:ln>
                          <a:solidFill>
                            <a:srgbClr val="000000"/>
                          </a:solidFill>
                          <a:effectLst/>
                          <a:latin typeface="Meiryo UI" panose="020B0604030504040204" pitchFamily="50" charset="-128"/>
                          <a:ea typeface="Meiryo UI" panose="020B0604030504040204" pitchFamily="50" charset="-128"/>
                          <a:cs typeface="Arial" charset="0"/>
                        </a:rPr>
                        <a:t>100</a:t>
                      </a:r>
                      <a:endParaRPr kumimoji="1" lang="ja-JP" altLang="en-US" sz="1100" b="0" i="0" u="none" strike="noStrike" cap="none" normalizeH="0" baseline="0">
                        <a:ln>
                          <a:noFill/>
                        </a:ln>
                        <a:solidFill>
                          <a:srgbClr val="000000"/>
                        </a:solidFill>
                        <a:effectLst/>
                        <a:latin typeface="Meiryo UI" panose="020B0604030504040204" pitchFamily="50" charset="-128"/>
                        <a:ea typeface="Meiryo UI" panose="020B0604030504040204" pitchFamily="50" charset="-128"/>
                        <a:cs typeface="Arial" charset="0"/>
                      </a:endParaRPr>
                    </a:p>
                  </a:txBody>
                  <a:tcPr marL="80390" marR="80390" marT="43543" marB="4354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ja-JP" sz="1100" b="0" i="0" u="none" strike="noStrike" cap="none" normalizeH="0" baseline="0">
                          <a:ln>
                            <a:noFill/>
                          </a:ln>
                          <a:solidFill>
                            <a:srgbClr val="000000"/>
                          </a:solidFill>
                          <a:effectLst/>
                          <a:latin typeface="Meiryo UI" panose="020B0604030504040204" pitchFamily="50" charset="-128"/>
                          <a:ea typeface="Meiryo UI" panose="020B0604030504040204" pitchFamily="50" charset="-128"/>
                          <a:cs typeface="Arial" charset="0"/>
                        </a:rPr>
                        <a:t>1,160</a:t>
                      </a:r>
                      <a:endParaRPr kumimoji="1" lang="ja-JP" altLang="en-US" sz="1100" b="0" i="0" u="none" strike="noStrike" cap="none" normalizeH="0" baseline="0">
                        <a:ln>
                          <a:noFill/>
                        </a:ln>
                        <a:solidFill>
                          <a:srgbClr val="000000"/>
                        </a:solidFill>
                        <a:effectLst/>
                        <a:latin typeface="Meiryo UI" panose="020B0604030504040204" pitchFamily="50" charset="-128"/>
                        <a:ea typeface="Meiryo UI" panose="020B0604030504040204" pitchFamily="50" charset="-128"/>
                        <a:cs typeface="Arial" charset="0"/>
                      </a:endParaRPr>
                    </a:p>
                  </a:txBody>
                  <a:tcPr marL="80390" marR="80390" marT="43543" marB="4354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ja-JP" sz="1100" b="0" i="0" u="none" strike="noStrike" cap="none" normalizeH="0" baseline="0" dirty="0">
                          <a:ln>
                            <a:noFill/>
                          </a:ln>
                          <a:solidFill>
                            <a:srgbClr val="000000"/>
                          </a:solidFill>
                          <a:effectLst/>
                          <a:latin typeface="Meiryo UI" panose="020B0604030504040204" pitchFamily="50" charset="-128"/>
                          <a:ea typeface="Meiryo UI" panose="020B0604030504040204" pitchFamily="50" charset="-128"/>
                          <a:cs typeface="Arial" charset="0"/>
                        </a:rPr>
                        <a:t>1,730</a:t>
                      </a:r>
                      <a:endParaRPr kumimoji="1" lang="ja-JP" altLang="en-US" sz="1100" b="0" i="0" u="none" strike="noStrike" cap="none" normalizeH="0" baseline="0" dirty="0">
                        <a:ln>
                          <a:noFill/>
                        </a:ln>
                        <a:solidFill>
                          <a:srgbClr val="000000"/>
                        </a:solidFill>
                        <a:effectLst/>
                        <a:latin typeface="Meiryo UI" panose="020B0604030504040204" pitchFamily="50" charset="-128"/>
                        <a:ea typeface="Meiryo UI" panose="020B0604030504040204" pitchFamily="50" charset="-128"/>
                        <a:cs typeface="Arial" charset="0"/>
                      </a:endParaRPr>
                    </a:p>
                  </a:txBody>
                  <a:tcPr marL="80390" marR="80390" marT="43543" marB="4354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extLst>
                  <a:ext uri="{0D108BD9-81ED-4DB2-BD59-A6C34878D82A}">
                    <a16:rowId xmlns:a16="http://schemas.microsoft.com/office/drawing/2014/main" val="10010"/>
                  </a:ext>
                </a:extLst>
              </a:tr>
              <a:tr h="261257">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ja-JP" altLang="en-US" sz="1100" b="0" i="0" u="none" strike="noStrike" cap="none" normalizeH="0" baseline="0">
                          <a:ln>
                            <a:noFill/>
                          </a:ln>
                          <a:solidFill>
                            <a:srgbClr val="000000"/>
                          </a:solidFill>
                          <a:effectLst/>
                          <a:latin typeface="Meiryo UI" panose="020B0604030504040204" pitchFamily="50" charset="-128"/>
                          <a:ea typeface="Meiryo UI" panose="020B0604030504040204" pitchFamily="50" charset="-128"/>
                        </a:rPr>
                        <a:t>大飯</a:t>
                      </a:r>
                    </a:p>
                  </a:txBody>
                  <a:tcPr marL="80390" marR="80390" marT="43543" marB="4354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ja-JP" sz="1100" b="0" i="0" u="none" strike="noStrike" cap="none" normalizeH="0" baseline="0">
                          <a:ln>
                            <a:noFill/>
                          </a:ln>
                          <a:solidFill>
                            <a:srgbClr val="000000"/>
                          </a:solidFill>
                          <a:effectLst/>
                          <a:latin typeface="Meiryo UI" panose="020B0604030504040204" pitchFamily="50" charset="-128"/>
                          <a:ea typeface="Meiryo UI" panose="020B0604030504040204" pitchFamily="50" charset="-128"/>
                          <a:cs typeface="Arial" charset="0"/>
                        </a:rPr>
                        <a:t>110</a:t>
                      </a:r>
                      <a:endParaRPr kumimoji="1" lang="ja-JP" altLang="en-US" sz="1100" b="0" i="0" u="none" strike="noStrike" cap="none" normalizeH="0" baseline="0">
                        <a:ln>
                          <a:noFill/>
                        </a:ln>
                        <a:solidFill>
                          <a:srgbClr val="000000"/>
                        </a:solidFill>
                        <a:effectLst/>
                        <a:latin typeface="Meiryo UI" panose="020B0604030504040204" pitchFamily="50" charset="-128"/>
                        <a:ea typeface="Meiryo UI" panose="020B0604030504040204" pitchFamily="50" charset="-128"/>
                        <a:cs typeface="Arial" charset="0"/>
                      </a:endParaRPr>
                    </a:p>
                  </a:txBody>
                  <a:tcPr marL="80390" marR="80390" marT="43543" marB="4354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ja-JP" sz="1100" b="0" i="0" u="none" strike="noStrike" cap="none" normalizeH="0" baseline="0">
                          <a:ln>
                            <a:noFill/>
                          </a:ln>
                          <a:solidFill>
                            <a:srgbClr val="000000"/>
                          </a:solidFill>
                          <a:effectLst/>
                          <a:latin typeface="Meiryo UI" panose="020B0604030504040204" pitchFamily="50" charset="-128"/>
                          <a:ea typeface="Meiryo UI" panose="020B0604030504040204" pitchFamily="50" charset="-128"/>
                          <a:cs typeface="Arial" charset="0"/>
                        </a:rPr>
                        <a:t>1,350</a:t>
                      </a:r>
                      <a:endParaRPr kumimoji="1" lang="ja-JP" altLang="en-US" sz="1100" b="0" i="0" u="none" strike="noStrike" cap="none" normalizeH="0" baseline="0">
                        <a:ln>
                          <a:noFill/>
                        </a:ln>
                        <a:solidFill>
                          <a:srgbClr val="000000"/>
                        </a:solidFill>
                        <a:effectLst/>
                        <a:latin typeface="Meiryo UI" panose="020B0604030504040204" pitchFamily="50" charset="-128"/>
                        <a:ea typeface="Meiryo UI" panose="020B0604030504040204" pitchFamily="50" charset="-128"/>
                        <a:cs typeface="Arial" charset="0"/>
                      </a:endParaRPr>
                    </a:p>
                  </a:txBody>
                  <a:tcPr marL="80390" marR="80390" marT="43543" marB="4354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ja-JP" sz="1100" b="0" i="0" u="none" strike="noStrike" cap="none" normalizeH="0" baseline="0" dirty="0">
                          <a:ln>
                            <a:noFill/>
                          </a:ln>
                          <a:solidFill>
                            <a:srgbClr val="000000"/>
                          </a:solidFill>
                          <a:effectLst/>
                          <a:latin typeface="Meiryo UI" panose="020B0604030504040204" pitchFamily="50" charset="-128"/>
                          <a:ea typeface="Meiryo UI" panose="020B0604030504040204" pitchFamily="50" charset="-128"/>
                          <a:cs typeface="Arial" charset="0"/>
                        </a:rPr>
                        <a:t>2,020</a:t>
                      </a:r>
                      <a:endParaRPr kumimoji="1" lang="ja-JP" altLang="en-US" sz="1100" b="0" i="0" u="none" strike="noStrike" cap="none" normalizeH="0" baseline="0" dirty="0">
                        <a:ln>
                          <a:noFill/>
                        </a:ln>
                        <a:solidFill>
                          <a:srgbClr val="000000"/>
                        </a:solidFill>
                        <a:effectLst/>
                        <a:latin typeface="Meiryo UI" panose="020B0604030504040204" pitchFamily="50" charset="-128"/>
                        <a:ea typeface="Meiryo UI" panose="020B0604030504040204" pitchFamily="50" charset="-128"/>
                        <a:cs typeface="Arial" charset="0"/>
                      </a:endParaRPr>
                    </a:p>
                  </a:txBody>
                  <a:tcPr marL="80390" marR="80390" marT="43543" marB="4354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extLst>
                  <a:ext uri="{0D108BD9-81ED-4DB2-BD59-A6C34878D82A}">
                    <a16:rowId xmlns:a16="http://schemas.microsoft.com/office/drawing/2014/main" val="10011"/>
                  </a:ext>
                </a:extLst>
              </a:tr>
              <a:tr h="261257">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ja-JP" altLang="en-US" sz="1100" b="0" i="0" u="none" strike="noStrike" cap="none" normalizeH="0" baseline="0">
                          <a:ln>
                            <a:noFill/>
                          </a:ln>
                          <a:solidFill>
                            <a:srgbClr val="000000"/>
                          </a:solidFill>
                          <a:effectLst/>
                          <a:latin typeface="Meiryo UI" panose="020B0604030504040204" pitchFamily="50" charset="-128"/>
                          <a:ea typeface="Meiryo UI" panose="020B0604030504040204" pitchFamily="50" charset="-128"/>
                        </a:rPr>
                        <a:t>島根</a:t>
                      </a:r>
                    </a:p>
                  </a:txBody>
                  <a:tcPr marL="80390" marR="80390" marT="43543" marB="4354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ja-JP" sz="1100" b="0" i="0" u="none" strike="noStrike" cap="none" normalizeH="0" baseline="0">
                          <a:ln>
                            <a:noFill/>
                          </a:ln>
                          <a:solidFill>
                            <a:srgbClr val="000000"/>
                          </a:solidFill>
                          <a:effectLst/>
                          <a:latin typeface="Meiryo UI" panose="020B0604030504040204" pitchFamily="50" charset="-128"/>
                          <a:ea typeface="Meiryo UI" panose="020B0604030504040204" pitchFamily="50" charset="-128"/>
                          <a:cs typeface="Arial" charset="0"/>
                        </a:rPr>
                        <a:t>40</a:t>
                      </a:r>
                      <a:endParaRPr kumimoji="1" lang="ja-JP" altLang="en-US" sz="1100" b="0" i="0" u="none" strike="noStrike" cap="none" normalizeH="0" baseline="0">
                        <a:ln>
                          <a:noFill/>
                        </a:ln>
                        <a:solidFill>
                          <a:srgbClr val="000000"/>
                        </a:solidFill>
                        <a:effectLst/>
                        <a:latin typeface="Meiryo UI" panose="020B0604030504040204" pitchFamily="50" charset="-128"/>
                        <a:ea typeface="Meiryo UI" panose="020B0604030504040204" pitchFamily="50" charset="-128"/>
                        <a:cs typeface="Arial" charset="0"/>
                      </a:endParaRPr>
                    </a:p>
                  </a:txBody>
                  <a:tcPr marL="80390" marR="80390" marT="43543" marB="4354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ja-JP" sz="1100" b="0" i="0" u="none" strike="noStrike" cap="none" normalizeH="0" baseline="0">
                          <a:ln>
                            <a:noFill/>
                          </a:ln>
                          <a:solidFill>
                            <a:srgbClr val="000000"/>
                          </a:solidFill>
                          <a:effectLst/>
                          <a:latin typeface="Meiryo UI" panose="020B0604030504040204" pitchFamily="50" charset="-128"/>
                          <a:ea typeface="Meiryo UI" panose="020B0604030504040204" pitchFamily="50" charset="-128"/>
                          <a:cs typeface="Arial" charset="0"/>
                        </a:rPr>
                        <a:t>370</a:t>
                      </a:r>
                      <a:endParaRPr kumimoji="1" lang="ja-JP" altLang="en-US" sz="1100" b="0" i="0" u="none" strike="noStrike" cap="none" normalizeH="0" baseline="0">
                        <a:ln>
                          <a:noFill/>
                        </a:ln>
                        <a:solidFill>
                          <a:srgbClr val="000000"/>
                        </a:solidFill>
                        <a:effectLst/>
                        <a:latin typeface="Meiryo UI" panose="020B0604030504040204" pitchFamily="50" charset="-128"/>
                        <a:ea typeface="Meiryo UI" panose="020B0604030504040204" pitchFamily="50" charset="-128"/>
                        <a:cs typeface="Arial" charset="0"/>
                      </a:endParaRPr>
                    </a:p>
                  </a:txBody>
                  <a:tcPr marL="80390" marR="80390" marT="43543" marB="4354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ja-JP" sz="1100" b="0" i="0" u="none" strike="noStrike" cap="none" normalizeH="0" baseline="0" dirty="0">
                          <a:ln>
                            <a:noFill/>
                          </a:ln>
                          <a:solidFill>
                            <a:srgbClr val="000000"/>
                          </a:solidFill>
                          <a:effectLst/>
                          <a:latin typeface="Meiryo UI" panose="020B0604030504040204" pitchFamily="50" charset="-128"/>
                          <a:ea typeface="Meiryo UI" panose="020B0604030504040204" pitchFamily="50" charset="-128"/>
                          <a:cs typeface="Arial" charset="0"/>
                        </a:rPr>
                        <a:t>600</a:t>
                      </a:r>
                      <a:endParaRPr kumimoji="1" lang="ja-JP" altLang="en-US" sz="1100" b="0" i="0" u="none" strike="noStrike" cap="none" normalizeH="0" baseline="0" dirty="0">
                        <a:ln>
                          <a:noFill/>
                        </a:ln>
                        <a:solidFill>
                          <a:srgbClr val="000000"/>
                        </a:solidFill>
                        <a:effectLst/>
                        <a:latin typeface="Meiryo UI" panose="020B0604030504040204" pitchFamily="50" charset="-128"/>
                        <a:ea typeface="Meiryo UI" panose="020B0604030504040204" pitchFamily="50" charset="-128"/>
                        <a:cs typeface="Arial" charset="0"/>
                      </a:endParaRPr>
                    </a:p>
                  </a:txBody>
                  <a:tcPr marL="80390" marR="80390" marT="43543" marB="4354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extLst>
                  <a:ext uri="{0D108BD9-81ED-4DB2-BD59-A6C34878D82A}">
                    <a16:rowId xmlns:a16="http://schemas.microsoft.com/office/drawing/2014/main" val="10012"/>
                  </a:ext>
                </a:extLst>
              </a:tr>
              <a:tr h="261257">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ja-JP" altLang="en-US" sz="1100" b="0" i="0" u="none" strike="noStrike" cap="none" normalizeH="0" baseline="0">
                          <a:ln>
                            <a:noFill/>
                          </a:ln>
                          <a:solidFill>
                            <a:srgbClr val="000000"/>
                          </a:solidFill>
                          <a:effectLst/>
                          <a:latin typeface="Meiryo UI" panose="020B0604030504040204" pitchFamily="50" charset="-128"/>
                          <a:ea typeface="Meiryo UI" panose="020B0604030504040204" pitchFamily="50" charset="-128"/>
                        </a:rPr>
                        <a:t>伊方</a:t>
                      </a:r>
                    </a:p>
                  </a:txBody>
                  <a:tcPr marL="80390" marR="80390" marT="43543" marB="4354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ja-JP" sz="1100" b="0" i="0" u="none" strike="noStrike" cap="none" normalizeH="0" baseline="0">
                          <a:ln>
                            <a:noFill/>
                          </a:ln>
                          <a:solidFill>
                            <a:srgbClr val="000000"/>
                          </a:solidFill>
                          <a:effectLst/>
                          <a:latin typeface="Meiryo UI" panose="020B0604030504040204" pitchFamily="50" charset="-128"/>
                          <a:ea typeface="Meiryo UI" panose="020B0604030504040204" pitchFamily="50" charset="-128"/>
                          <a:cs typeface="Arial" charset="0"/>
                        </a:rPr>
                        <a:t>50</a:t>
                      </a:r>
                      <a:endParaRPr kumimoji="1" lang="ja-JP" altLang="en-US" sz="1100" b="0" i="0" u="none" strike="noStrike" cap="none" normalizeH="0" baseline="0">
                        <a:ln>
                          <a:noFill/>
                        </a:ln>
                        <a:solidFill>
                          <a:srgbClr val="000000"/>
                        </a:solidFill>
                        <a:effectLst/>
                        <a:latin typeface="Meiryo UI" panose="020B0604030504040204" pitchFamily="50" charset="-128"/>
                        <a:ea typeface="Meiryo UI" panose="020B0604030504040204" pitchFamily="50" charset="-128"/>
                        <a:cs typeface="Arial" charset="0"/>
                      </a:endParaRPr>
                    </a:p>
                  </a:txBody>
                  <a:tcPr marL="80390" marR="80390" marT="43543" marB="4354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ja-JP" sz="1100" b="0" i="0" u="none" strike="noStrike" cap="none" normalizeH="0" baseline="0">
                          <a:ln>
                            <a:noFill/>
                          </a:ln>
                          <a:solidFill>
                            <a:srgbClr val="000000"/>
                          </a:solidFill>
                          <a:effectLst/>
                          <a:latin typeface="Meiryo UI" panose="020B0604030504040204" pitchFamily="50" charset="-128"/>
                          <a:ea typeface="Meiryo UI" panose="020B0604030504040204" pitchFamily="50" charset="-128"/>
                          <a:cs typeface="Arial" charset="0"/>
                        </a:rPr>
                        <a:t>550</a:t>
                      </a:r>
                      <a:endParaRPr kumimoji="1" lang="ja-JP" altLang="en-US" sz="1100" b="0" i="0" u="none" strike="noStrike" cap="none" normalizeH="0" baseline="0">
                        <a:ln>
                          <a:noFill/>
                        </a:ln>
                        <a:solidFill>
                          <a:srgbClr val="000000"/>
                        </a:solidFill>
                        <a:effectLst/>
                        <a:latin typeface="Meiryo UI" panose="020B0604030504040204" pitchFamily="50" charset="-128"/>
                        <a:ea typeface="Meiryo UI" panose="020B0604030504040204" pitchFamily="50" charset="-128"/>
                        <a:cs typeface="Arial" charset="0"/>
                      </a:endParaRPr>
                    </a:p>
                  </a:txBody>
                  <a:tcPr marL="80390" marR="80390" marT="43543" marB="4354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ja-JP" sz="1100" b="0" i="0" u="none" strike="noStrike" cap="none" normalizeH="0" baseline="0" dirty="0">
                          <a:ln>
                            <a:noFill/>
                          </a:ln>
                          <a:solidFill>
                            <a:srgbClr val="000000"/>
                          </a:solidFill>
                          <a:effectLst/>
                          <a:latin typeface="Meiryo UI" panose="020B0604030504040204" pitchFamily="50" charset="-128"/>
                          <a:ea typeface="Meiryo UI" panose="020B0604030504040204" pitchFamily="50" charset="-128"/>
                          <a:cs typeface="Arial" charset="0"/>
                        </a:rPr>
                        <a:t>940</a:t>
                      </a:r>
                      <a:endParaRPr kumimoji="1" lang="ja-JP" altLang="en-US" sz="1100" b="0" i="0" u="none" strike="noStrike" cap="none" normalizeH="0" baseline="0" dirty="0">
                        <a:ln>
                          <a:noFill/>
                        </a:ln>
                        <a:solidFill>
                          <a:srgbClr val="000000"/>
                        </a:solidFill>
                        <a:effectLst/>
                        <a:latin typeface="Meiryo UI" panose="020B0604030504040204" pitchFamily="50" charset="-128"/>
                        <a:ea typeface="Meiryo UI" panose="020B0604030504040204" pitchFamily="50" charset="-128"/>
                        <a:cs typeface="Arial" charset="0"/>
                      </a:endParaRPr>
                    </a:p>
                  </a:txBody>
                  <a:tcPr marL="80390" marR="80390" marT="43543" marB="4354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extLst>
                  <a:ext uri="{0D108BD9-81ED-4DB2-BD59-A6C34878D82A}">
                    <a16:rowId xmlns:a16="http://schemas.microsoft.com/office/drawing/2014/main" val="10013"/>
                  </a:ext>
                </a:extLst>
              </a:tr>
              <a:tr h="261257">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ja-JP" altLang="en-US" sz="1100" b="0" i="0" u="none" strike="noStrike" cap="none" normalizeH="0" baseline="0">
                          <a:ln>
                            <a:noFill/>
                          </a:ln>
                          <a:solidFill>
                            <a:srgbClr val="000000"/>
                          </a:solidFill>
                          <a:effectLst/>
                          <a:latin typeface="Meiryo UI" panose="020B0604030504040204" pitchFamily="50" charset="-128"/>
                          <a:ea typeface="Meiryo UI" panose="020B0604030504040204" pitchFamily="50" charset="-128"/>
                        </a:rPr>
                        <a:t>玄海</a:t>
                      </a:r>
                    </a:p>
                  </a:txBody>
                  <a:tcPr marL="80390" marR="80390" marT="43543" marB="4354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ja-JP" sz="1100" b="0" i="0" u="none" strike="noStrike" cap="none" normalizeH="0" baseline="0">
                          <a:ln>
                            <a:noFill/>
                          </a:ln>
                          <a:solidFill>
                            <a:srgbClr val="000000"/>
                          </a:solidFill>
                          <a:effectLst/>
                          <a:latin typeface="Meiryo UI" panose="020B0604030504040204" pitchFamily="50" charset="-128"/>
                          <a:ea typeface="Meiryo UI" panose="020B0604030504040204" pitchFamily="50" charset="-128"/>
                          <a:cs typeface="Arial" charset="0"/>
                        </a:rPr>
                        <a:t>90</a:t>
                      </a:r>
                      <a:endParaRPr kumimoji="1" lang="ja-JP" altLang="en-US" sz="1100" b="0" i="0" u="none" strike="noStrike" cap="none" normalizeH="0" baseline="0">
                        <a:ln>
                          <a:noFill/>
                        </a:ln>
                        <a:solidFill>
                          <a:srgbClr val="000000"/>
                        </a:solidFill>
                        <a:effectLst/>
                        <a:latin typeface="Meiryo UI" panose="020B0604030504040204" pitchFamily="50" charset="-128"/>
                        <a:ea typeface="Meiryo UI" panose="020B0604030504040204" pitchFamily="50" charset="-128"/>
                        <a:cs typeface="Arial" charset="0"/>
                      </a:endParaRPr>
                    </a:p>
                  </a:txBody>
                  <a:tcPr marL="80390" marR="80390" marT="43543" marB="4354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ja-JP" sz="1100" b="0" i="0" u="none" strike="noStrike" cap="none" normalizeH="0" baseline="0">
                          <a:ln>
                            <a:noFill/>
                          </a:ln>
                          <a:solidFill>
                            <a:srgbClr val="000000"/>
                          </a:solidFill>
                          <a:effectLst/>
                          <a:latin typeface="Meiryo UI" panose="020B0604030504040204" pitchFamily="50" charset="-128"/>
                          <a:ea typeface="Meiryo UI" panose="020B0604030504040204" pitchFamily="50" charset="-128"/>
                          <a:cs typeface="Arial" charset="0"/>
                        </a:rPr>
                        <a:t>760</a:t>
                      </a:r>
                      <a:endParaRPr kumimoji="1" lang="ja-JP" altLang="en-US" sz="1100" b="0" i="0" u="none" strike="noStrike" cap="none" normalizeH="0" baseline="0">
                        <a:ln>
                          <a:noFill/>
                        </a:ln>
                        <a:solidFill>
                          <a:srgbClr val="000000"/>
                        </a:solidFill>
                        <a:effectLst/>
                        <a:latin typeface="Meiryo UI" panose="020B0604030504040204" pitchFamily="50" charset="-128"/>
                        <a:ea typeface="Meiryo UI" panose="020B0604030504040204" pitchFamily="50" charset="-128"/>
                        <a:cs typeface="Arial" charset="0"/>
                      </a:endParaRPr>
                    </a:p>
                  </a:txBody>
                  <a:tcPr marL="80390" marR="80390" marT="43543" marB="4354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ja-JP" sz="1100" b="0" i="0" u="none" strike="noStrike" cap="none" normalizeH="0" baseline="0" dirty="0">
                          <a:ln>
                            <a:noFill/>
                          </a:ln>
                          <a:solidFill>
                            <a:srgbClr val="000000"/>
                          </a:solidFill>
                          <a:effectLst/>
                          <a:latin typeface="Meiryo UI" panose="020B0604030504040204" pitchFamily="50" charset="-128"/>
                          <a:ea typeface="Meiryo UI" panose="020B0604030504040204" pitchFamily="50" charset="-128"/>
                          <a:cs typeface="Arial" charset="0"/>
                        </a:rPr>
                        <a:t>1,070</a:t>
                      </a:r>
                      <a:endParaRPr kumimoji="1" lang="ja-JP" altLang="en-US" sz="1100" b="0" i="0" u="none" strike="noStrike" cap="none" normalizeH="0" baseline="0" dirty="0">
                        <a:ln>
                          <a:noFill/>
                        </a:ln>
                        <a:solidFill>
                          <a:srgbClr val="000000"/>
                        </a:solidFill>
                        <a:effectLst/>
                        <a:latin typeface="Meiryo UI" panose="020B0604030504040204" pitchFamily="50" charset="-128"/>
                        <a:ea typeface="Meiryo UI" panose="020B0604030504040204" pitchFamily="50" charset="-128"/>
                        <a:cs typeface="Arial" charset="0"/>
                      </a:endParaRPr>
                    </a:p>
                  </a:txBody>
                  <a:tcPr marL="80390" marR="80390" marT="43543" marB="4354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extLst>
                  <a:ext uri="{0D108BD9-81ED-4DB2-BD59-A6C34878D82A}">
                    <a16:rowId xmlns:a16="http://schemas.microsoft.com/office/drawing/2014/main" val="10014"/>
                  </a:ext>
                </a:extLst>
              </a:tr>
              <a:tr h="261257">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ja-JP" altLang="en-US" sz="1100" b="0" i="0" u="none" strike="noStrike" cap="none" normalizeH="0" baseline="0">
                          <a:ln>
                            <a:noFill/>
                          </a:ln>
                          <a:solidFill>
                            <a:srgbClr val="000000"/>
                          </a:solidFill>
                          <a:effectLst/>
                          <a:latin typeface="Meiryo UI" panose="020B0604030504040204" pitchFamily="50" charset="-128"/>
                          <a:ea typeface="Meiryo UI" panose="020B0604030504040204" pitchFamily="50" charset="-128"/>
                        </a:rPr>
                        <a:t>川内</a:t>
                      </a:r>
                    </a:p>
                  </a:txBody>
                  <a:tcPr marL="80390" marR="80390" marT="43543" marB="4354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ja-JP" sz="1100" b="0" i="0" u="none" strike="noStrike" cap="none" normalizeH="0" baseline="0">
                          <a:ln>
                            <a:noFill/>
                          </a:ln>
                          <a:solidFill>
                            <a:srgbClr val="000000"/>
                          </a:solidFill>
                          <a:effectLst/>
                          <a:latin typeface="Meiryo UI" panose="020B0604030504040204" pitchFamily="50" charset="-128"/>
                          <a:ea typeface="Meiryo UI" panose="020B0604030504040204" pitchFamily="50" charset="-128"/>
                          <a:cs typeface="Arial" charset="0"/>
                        </a:rPr>
                        <a:t>50</a:t>
                      </a:r>
                      <a:endParaRPr kumimoji="1" lang="ja-JP" altLang="en-US" sz="1100" b="0" i="0" u="none" strike="noStrike" cap="none" normalizeH="0" baseline="0">
                        <a:ln>
                          <a:noFill/>
                        </a:ln>
                        <a:solidFill>
                          <a:srgbClr val="000000"/>
                        </a:solidFill>
                        <a:effectLst/>
                        <a:latin typeface="Meiryo UI" panose="020B0604030504040204" pitchFamily="50" charset="-128"/>
                        <a:ea typeface="Meiryo UI" panose="020B0604030504040204" pitchFamily="50" charset="-128"/>
                        <a:cs typeface="Arial" charset="0"/>
                      </a:endParaRPr>
                    </a:p>
                  </a:txBody>
                  <a:tcPr marL="80390" marR="80390" marT="43543" marB="4354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ja-JP" sz="1100" b="0" i="0" u="none" strike="noStrike" cap="none" normalizeH="0" baseline="0">
                          <a:ln>
                            <a:noFill/>
                          </a:ln>
                          <a:solidFill>
                            <a:srgbClr val="000000"/>
                          </a:solidFill>
                          <a:effectLst/>
                          <a:latin typeface="Meiryo UI" panose="020B0604030504040204" pitchFamily="50" charset="-128"/>
                          <a:ea typeface="Meiryo UI" panose="020B0604030504040204" pitchFamily="50" charset="-128"/>
                          <a:cs typeface="Arial" charset="0"/>
                        </a:rPr>
                        <a:t>850</a:t>
                      </a:r>
                      <a:endParaRPr kumimoji="1" lang="ja-JP" altLang="en-US" sz="1100" b="0" i="0" u="none" strike="noStrike" cap="none" normalizeH="0" baseline="0">
                        <a:ln>
                          <a:noFill/>
                        </a:ln>
                        <a:solidFill>
                          <a:srgbClr val="000000"/>
                        </a:solidFill>
                        <a:effectLst/>
                        <a:latin typeface="Meiryo UI" panose="020B0604030504040204" pitchFamily="50" charset="-128"/>
                        <a:ea typeface="Meiryo UI" panose="020B0604030504040204" pitchFamily="50" charset="-128"/>
                        <a:cs typeface="Arial" charset="0"/>
                      </a:endParaRPr>
                    </a:p>
                  </a:txBody>
                  <a:tcPr marL="80390" marR="80390" marT="43543" marB="4354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ja-JP" sz="1100" b="0" i="0" u="none" strike="noStrike" cap="none" normalizeH="0" baseline="0" dirty="0">
                          <a:ln>
                            <a:noFill/>
                          </a:ln>
                          <a:solidFill>
                            <a:srgbClr val="000000"/>
                          </a:solidFill>
                          <a:effectLst/>
                          <a:latin typeface="Meiryo UI" panose="020B0604030504040204" pitchFamily="50" charset="-128"/>
                          <a:ea typeface="Meiryo UI" panose="020B0604030504040204" pitchFamily="50" charset="-128"/>
                          <a:cs typeface="Arial" charset="0"/>
                        </a:rPr>
                        <a:t>1,290</a:t>
                      </a:r>
                      <a:endParaRPr kumimoji="1" lang="ja-JP" altLang="en-US" sz="1100" b="0" i="0" u="none" strike="noStrike" cap="none" normalizeH="0" baseline="0" dirty="0">
                        <a:ln>
                          <a:noFill/>
                        </a:ln>
                        <a:solidFill>
                          <a:srgbClr val="000000"/>
                        </a:solidFill>
                        <a:effectLst/>
                        <a:latin typeface="Meiryo UI" panose="020B0604030504040204" pitchFamily="50" charset="-128"/>
                        <a:ea typeface="Meiryo UI" panose="020B0604030504040204" pitchFamily="50" charset="-128"/>
                        <a:cs typeface="Arial" charset="0"/>
                      </a:endParaRPr>
                    </a:p>
                  </a:txBody>
                  <a:tcPr marL="80390" marR="80390" marT="43543" marB="4354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extLst>
                  <a:ext uri="{0D108BD9-81ED-4DB2-BD59-A6C34878D82A}">
                    <a16:rowId xmlns:a16="http://schemas.microsoft.com/office/drawing/2014/main" val="10015"/>
                  </a:ext>
                </a:extLst>
              </a:tr>
              <a:tr h="261257">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ja-JP" altLang="en-US" sz="1100" b="0" i="0" u="none" strike="noStrike" cap="none" normalizeH="0" baseline="0">
                          <a:ln>
                            <a:noFill/>
                          </a:ln>
                          <a:solidFill>
                            <a:srgbClr val="000000"/>
                          </a:solidFill>
                          <a:effectLst/>
                          <a:latin typeface="Meiryo UI" panose="020B0604030504040204" pitchFamily="50" charset="-128"/>
                          <a:ea typeface="Meiryo UI" panose="020B0604030504040204" pitchFamily="50" charset="-128"/>
                        </a:rPr>
                        <a:t>敦賀</a:t>
                      </a:r>
                    </a:p>
                  </a:txBody>
                  <a:tcPr marL="80390" marR="80390" marT="43543" marB="4354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ja-JP" sz="1100" b="0" i="0" u="none" strike="noStrike" cap="none" normalizeH="0" baseline="0">
                          <a:ln>
                            <a:noFill/>
                          </a:ln>
                          <a:solidFill>
                            <a:srgbClr val="000000"/>
                          </a:solidFill>
                          <a:effectLst/>
                          <a:latin typeface="Meiryo UI" panose="020B0604030504040204" pitchFamily="50" charset="-128"/>
                          <a:ea typeface="Meiryo UI" panose="020B0604030504040204" pitchFamily="50" charset="-128"/>
                          <a:cs typeface="Arial" charset="0"/>
                        </a:rPr>
                        <a:t>40</a:t>
                      </a:r>
                    </a:p>
                  </a:txBody>
                  <a:tcPr marL="80390" marR="80390" marT="43543" marB="4354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ja-JP" sz="1100" b="0" i="0" u="none" strike="noStrike" cap="none" normalizeH="0" baseline="0">
                          <a:ln>
                            <a:noFill/>
                          </a:ln>
                          <a:solidFill>
                            <a:srgbClr val="000000"/>
                          </a:solidFill>
                          <a:effectLst/>
                          <a:latin typeface="Meiryo UI" panose="020B0604030504040204" pitchFamily="50" charset="-128"/>
                          <a:ea typeface="Meiryo UI" panose="020B0604030504040204" pitchFamily="50" charset="-128"/>
                          <a:cs typeface="Arial" charset="0"/>
                        </a:rPr>
                        <a:t>580</a:t>
                      </a:r>
                      <a:endParaRPr kumimoji="1" lang="ja-JP" altLang="en-US" sz="1100" b="0" i="0" u="none" strike="noStrike" cap="none" normalizeH="0" baseline="0">
                        <a:ln>
                          <a:noFill/>
                        </a:ln>
                        <a:solidFill>
                          <a:srgbClr val="000000"/>
                        </a:solidFill>
                        <a:effectLst/>
                        <a:latin typeface="Meiryo UI" panose="020B0604030504040204" pitchFamily="50" charset="-128"/>
                        <a:ea typeface="Meiryo UI" panose="020B0604030504040204" pitchFamily="50" charset="-128"/>
                        <a:cs typeface="Arial" charset="0"/>
                      </a:endParaRPr>
                    </a:p>
                  </a:txBody>
                  <a:tcPr marL="80390" marR="80390" marT="43543" marB="4354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ja-JP" sz="1100" b="0" i="0" u="none" strike="noStrike" cap="none" normalizeH="0" baseline="0" dirty="0">
                          <a:ln>
                            <a:noFill/>
                          </a:ln>
                          <a:solidFill>
                            <a:srgbClr val="000000"/>
                          </a:solidFill>
                          <a:effectLst/>
                          <a:latin typeface="Meiryo UI" panose="020B0604030504040204" pitchFamily="50" charset="-128"/>
                          <a:ea typeface="Meiryo UI" panose="020B0604030504040204" pitchFamily="50" charset="-128"/>
                          <a:cs typeface="Arial" charset="0"/>
                        </a:rPr>
                        <a:t>860</a:t>
                      </a:r>
                      <a:endParaRPr kumimoji="1" lang="ja-JP" altLang="en-US" sz="1100" b="0" i="0" u="none" strike="noStrike" cap="none" normalizeH="0" baseline="0" dirty="0">
                        <a:ln>
                          <a:noFill/>
                        </a:ln>
                        <a:solidFill>
                          <a:srgbClr val="000000"/>
                        </a:solidFill>
                        <a:effectLst/>
                        <a:latin typeface="Meiryo UI" panose="020B0604030504040204" pitchFamily="50" charset="-128"/>
                        <a:ea typeface="Meiryo UI" panose="020B0604030504040204" pitchFamily="50" charset="-128"/>
                        <a:cs typeface="Arial" charset="0"/>
                      </a:endParaRPr>
                    </a:p>
                  </a:txBody>
                  <a:tcPr marL="80390" marR="80390" marT="43543" marB="4354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extLst>
                  <a:ext uri="{0D108BD9-81ED-4DB2-BD59-A6C34878D82A}">
                    <a16:rowId xmlns:a16="http://schemas.microsoft.com/office/drawing/2014/main" val="10016"/>
                  </a:ext>
                </a:extLst>
              </a:tr>
              <a:tr h="261257">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ja-JP" altLang="en-US" sz="1100" b="0" i="0" u="none" strike="noStrike" cap="none" normalizeH="0" baseline="0">
                          <a:ln>
                            <a:noFill/>
                          </a:ln>
                          <a:solidFill>
                            <a:srgbClr val="000000"/>
                          </a:solidFill>
                          <a:effectLst/>
                          <a:latin typeface="Meiryo UI" panose="020B0604030504040204" pitchFamily="50" charset="-128"/>
                          <a:ea typeface="Meiryo UI" panose="020B0604030504040204" pitchFamily="50" charset="-128"/>
                        </a:rPr>
                        <a:t>東海第二</a:t>
                      </a:r>
                    </a:p>
                  </a:txBody>
                  <a:tcPr marL="80390" marR="80390" marT="43543" marB="4354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ja-JP" sz="1100" b="0" i="0" u="none" strike="noStrike" cap="none" normalizeH="0" baseline="0">
                          <a:ln>
                            <a:noFill/>
                          </a:ln>
                          <a:solidFill>
                            <a:srgbClr val="000000"/>
                          </a:solidFill>
                          <a:effectLst/>
                          <a:latin typeface="Meiryo UI" panose="020B0604030504040204" pitchFamily="50" charset="-128"/>
                          <a:ea typeface="Meiryo UI" panose="020B0604030504040204" pitchFamily="50" charset="-128"/>
                          <a:cs typeface="Arial" charset="0"/>
                        </a:rPr>
                        <a:t>30</a:t>
                      </a:r>
                      <a:endParaRPr kumimoji="1" lang="ja-JP" altLang="en-US" sz="1100" b="0" i="0" u="none" strike="noStrike" cap="none" normalizeH="0" baseline="0">
                        <a:ln>
                          <a:noFill/>
                        </a:ln>
                        <a:solidFill>
                          <a:srgbClr val="000000"/>
                        </a:solidFill>
                        <a:effectLst/>
                        <a:latin typeface="Meiryo UI" panose="020B0604030504040204" pitchFamily="50" charset="-128"/>
                        <a:ea typeface="Meiryo UI" panose="020B0604030504040204" pitchFamily="50" charset="-128"/>
                        <a:cs typeface="Arial" charset="0"/>
                      </a:endParaRPr>
                    </a:p>
                  </a:txBody>
                  <a:tcPr marL="80390" marR="80390" marT="43543" marB="4354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ja-JP" sz="1100" b="0" i="0" u="none" strike="noStrike" cap="none" normalizeH="0" baseline="0">
                          <a:ln>
                            <a:noFill/>
                          </a:ln>
                          <a:solidFill>
                            <a:srgbClr val="000000"/>
                          </a:solidFill>
                          <a:effectLst/>
                          <a:latin typeface="Meiryo UI" panose="020B0604030504040204" pitchFamily="50" charset="-128"/>
                          <a:ea typeface="Meiryo UI" panose="020B0604030504040204" pitchFamily="50" charset="-128"/>
                          <a:cs typeface="Arial" charset="0"/>
                        </a:rPr>
                        <a:t>370</a:t>
                      </a:r>
                      <a:endParaRPr kumimoji="1" lang="ja-JP" altLang="en-US" sz="1100" b="0" i="0" u="none" strike="noStrike" cap="none" normalizeH="0" baseline="0">
                        <a:ln>
                          <a:noFill/>
                        </a:ln>
                        <a:solidFill>
                          <a:srgbClr val="000000"/>
                        </a:solidFill>
                        <a:effectLst/>
                        <a:latin typeface="Meiryo UI" panose="020B0604030504040204" pitchFamily="50" charset="-128"/>
                        <a:ea typeface="Meiryo UI" panose="020B0604030504040204" pitchFamily="50" charset="-128"/>
                        <a:cs typeface="Arial" charset="0"/>
                      </a:endParaRPr>
                    </a:p>
                  </a:txBody>
                  <a:tcPr marL="80390" marR="80390" marT="43543" marB="4354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ja-JP" sz="1100" b="0" i="0" u="none" strike="noStrike" cap="none" normalizeH="0" baseline="0" dirty="0">
                          <a:ln>
                            <a:noFill/>
                          </a:ln>
                          <a:solidFill>
                            <a:srgbClr val="000000"/>
                          </a:solidFill>
                          <a:effectLst/>
                          <a:latin typeface="Meiryo UI" panose="020B0604030504040204" pitchFamily="50" charset="-128"/>
                          <a:ea typeface="Meiryo UI" panose="020B0604030504040204" pitchFamily="50" charset="-128"/>
                          <a:cs typeface="Arial" charset="0"/>
                        </a:rPr>
                        <a:t>440</a:t>
                      </a:r>
                      <a:endParaRPr kumimoji="1" lang="ja-JP" altLang="en-US" sz="1100" b="0" i="0" u="none" strike="noStrike" cap="none" normalizeH="0" baseline="0" dirty="0">
                        <a:ln>
                          <a:noFill/>
                        </a:ln>
                        <a:solidFill>
                          <a:srgbClr val="000000"/>
                        </a:solidFill>
                        <a:effectLst/>
                        <a:latin typeface="Meiryo UI" panose="020B0604030504040204" pitchFamily="50" charset="-128"/>
                        <a:ea typeface="Meiryo UI" panose="020B0604030504040204" pitchFamily="50" charset="-128"/>
                        <a:cs typeface="Arial" charset="0"/>
                      </a:endParaRPr>
                    </a:p>
                  </a:txBody>
                  <a:tcPr marL="80390" marR="80390" marT="43543" marB="4354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extLst>
                  <a:ext uri="{0D108BD9-81ED-4DB2-BD59-A6C34878D82A}">
                    <a16:rowId xmlns:a16="http://schemas.microsoft.com/office/drawing/2014/main" val="10017"/>
                  </a:ext>
                </a:extLst>
              </a:tr>
              <a:tr h="261257">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ja-JP" altLang="en-US" sz="1100" b="0" i="0" u="none" strike="noStrike" cap="none" normalizeH="0" baseline="0">
                          <a:ln>
                            <a:noFill/>
                          </a:ln>
                          <a:solidFill>
                            <a:srgbClr val="000000"/>
                          </a:solidFill>
                          <a:effectLst/>
                          <a:latin typeface="Meiryo UI" panose="020B0604030504040204" pitchFamily="50" charset="-128"/>
                          <a:ea typeface="Meiryo UI" panose="020B0604030504040204" pitchFamily="50" charset="-128"/>
                        </a:rPr>
                        <a:t>合計　</a:t>
                      </a:r>
                    </a:p>
                  </a:txBody>
                  <a:tcPr marL="80390" marR="80390" marT="43543" marB="4354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ja-JP" sz="1100" b="0" i="0" u="none" strike="noStrike" cap="none" normalizeH="0" baseline="0">
                          <a:ln>
                            <a:noFill/>
                          </a:ln>
                          <a:solidFill>
                            <a:srgbClr val="000000"/>
                          </a:solidFill>
                          <a:effectLst/>
                          <a:latin typeface="Meiryo UI" panose="020B0604030504040204" pitchFamily="50" charset="-128"/>
                          <a:ea typeface="Meiryo UI" panose="020B0604030504040204" pitchFamily="50" charset="-128"/>
                          <a:cs typeface="Arial" charset="0"/>
                        </a:rPr>
                        <a:t>1,340</a:t>
                      </a:r>
                      <a:endParaRPr kumimoji="1" lang="ja-JP" altLang="en-US" sz="1100" b="0" i="0" u="none" strike="noStrike" cap="none" normalizeH="0" baseline="0">
                        <a:ln>
                          <a:noFill/>
                        </a:ln>
                        <a:solidFill>
                          <a:srgbClr val="000000"/>
                        </a:solidFill>
                        <a:effectLst/>
                        <a:latin typeface="Meiryo UI" panose="020B0604030504040204" pitchFamily="50" charset="-128"/>
                        <a:ea typeface="Meiryo UI" panose="020B0604030504040204" pitchFamily="50" charset="-128"/>
                        <a:cs typeface="Arial" charset="0"/>
                      </a:endParaRPr>
                    </a:p>
                  </a:txBody>
                  <a:tcPr marL="80390" marR="80390" marT="43543" marB="4354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ja-JP" sz="1100" b="0" i="0" u="none" strike="noStrike" cap="none" normalizeH="0" baseline="0">
                          <a:ln>
                            <a:noFill/>
                          </a:ln>
                          <a:solidFill>
                            <a:srgbClr val="000000"/>
                          </a:solidFill>
                          <a:effectLst/>
                          <a:latin typeface="Meiryo UI" panose="020B0604030504040204" pitchFamily="50" charset="-128"/>
                          <a:ea typeface="Meiryo UI" panose="020B0604030504040204" pitchFamily="50" charset="-128"/>
                          <a:cs typeface="Arial" charset="0"/>
                        </a:rPr>
                        <a:t>13,530</a:t>
                      </a:r>
                      <a:endParaRPr kumimoji="1" lang="ja-JP" altLang="en-US" sz="1100" b="0" i="0" u="none" strike="noStrike" cap="none" normalizeH="0" baseline="0">
                        <a:ln>
                          <a:noFill/>
                        </a:ln>
                        <a:solidFill>
                          <a:srgbClr val="000000"/>
                        </a:solidFill>
                        <a:effectLst/>
                        <a:latin typeface="Meiryo UI" panose="020B0604030504040204" pitchFamily="50" charset="-128"/>
                        <a:ea typeface="Meiryo UI" panose="020B0604030504040204" pitchFamily="50" charset="-128"/>
                        <a:cs typeface="Arial" charset="0"/>
                      </a:endParaRPr>
                    </a:p>
                  </a:txBody>
                  <a:tcPr marL="80390" marR="80390" marT="43543" marB="4354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ja-JP" sz="1100" b="0" i="0" u="none" strike="noStrike" cap="none" normalizeH="0" baseline="0" dirty="0">
                          <a:ln>
                            <a:noFill/>
                          </a:ln>
                          <a:solidFill>
                            <a:srgbClr val="000000"/>
                          </a:solidFill>
                          <a:effectLst/>
                          <a:latin typeface="Meiryo UI" panose="020B0604030504040204" pitchFamily="50" charset="-128"/>
                          <a:ea typeface="Meiryo UI" panose="020B0604030504040204" pitchFamily="50" charset="-128"/>
                          <a:cs typeface="Arial" charset="0"/>
                        </a:rPr>
                        <a:t>20,420</a:t>
                      </a:r>
                      <a:endParaRPr kumimoji="1" lang="ja-JP" altLang="en-US" sz="1100" b="0" i="0" u="none" strike="noStrike" cap="none" normalizeH="0" baseline="0" dirty="0">
                        <a:ln>
                          <a:noFill/>
                        </a:ln>
                        <a:solidFill>
                          <a:srgbClr val="000000"/>
                        </a:solidFill>
                        <a:effectLst/>
                        <a:latin typeface="Meiryo UI" panose="020B0604030504040204" pitchFamily="50" charset="-128"/>
                        <a:ea typeface="Meiryo UI" panose="020B0604030504040204" pitchFamily="50" charset="-128"/>
                        <a:cs typeface="Arial" charset="0"/>
                      </a:endParaRPr>
                    </a:p>
                  </a:txBody>
                  <a:tcPr marL="80390" marR="80390" marT="43543" marB="4354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extLst>
                  <a:ext uri="{0D108BD9-81ED-4DB2-BD59-A6C34878D82A}">
                    <a16:rowId xmlns:a16="http://schemas.microsoft.com/office/drawing/2014/main" val="10018"/>
                  </a:ext>
                </a:extLst>
              </a:tr>
              <a:tr h="261257">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ja-JP" altLang="en-US" sz="1100" b="0" i="0" u="none" strike="noStrike" cap="none" normalizeH="0" baseline="0">
                          <a:ln>
                            <a:noFill/>
                          </a:ln>
                          <a:solidFill>
                            <a:srgbClr val="000000"/>
                          </a:solidFill>
                          <a:effectLst/>
                          <a:latin typeface="Meiryo UI" panose="020B0604030504040204" pitchFamily="50" charset="-128"/>
                          <a:ea typeface="Meiryo UI" panose="020B0604030504040204" pitchFamily="50" charset="-128"/>
                        </a:rPr>
                        <a:t>六カ所</a:t>
                      </a:r>
                    </a:p>
                  </a:txBody>
                  <a:tcPr marL="80390" marR="80390" marT="43543" marB="4354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ja-JP" altLang="en-US" sz="1100" b="0" i="0" u="none" strike="noStrike" cap="none" normalizeH="0" baseline="0">
                          <a:ln>
                            <a:noFill/>
                          </a:ln>
                          <a:solidFill>
                            <a:srgbClr val="000000"/>
                          </a:solidFill>
                          <a:effectLst/>
                          <a:latin typeface="Meiryo UI" panose="020B0604030504040204" pitchFamily="50" charset="-128"/>
                          <a:ea typeface="Meiryo UI" panose="020B0604030504040204" pitchFamily="50" charset="-128"/>
                          <a:cs typeface="Arial" charset="0"/>
                        </a:rPr>
                        <a:t>ー</a:t>
                      </a:r>
                    </a:p>
                  </a:txBody>
                  <a:tcPr marL="80390" marR="80390" marT="43543" marB="4354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ja-JP" sz="1100" b="0" i="0" u="none" strike="noStrike" cap="none" normalizeH="0" baseline="0">
                          <a:ln>
                            <a:noFill/>
                          </a:ln>
                          <a:solidFill>
                            <a:srgbClr val="000000"/>
                          </a:solidFill>
                          <a:effectLst/>
                          <a:latin typeface="Meiryo UI" panose="020B0604030504040204" pitchFamily="50" charset="-128"/>
                          <a:ea typeface="Meiryo UI" panose="020B0604030504040204" pitchFamily="50" charset="-128"/>
                          <a:cs typeface="Arial" charset="0"/>
                        </a:rPr>
                        <a:t>2,700</a:t>
                      </a:r>
                      <a:endParaRPr kumimoji="1" lang="ja-JP" altLang="en-US" sz="1100" b="0" i="0" u="none" strike="noStrike" cap="none" normalizeH="0" baseline="0">
                        <a:ln>
                          <a:noFill/>
                        </a:ln>
                        <a:solidFill>
                          <a:srgbClr val="000000"/>
                        </a:solidFill>
                        <a:effectLst/>
                        <a:latin typeface="Meiryo UI" panose="020B0604030504040204" pitchFamily="50" charset="-128"/>
                        <a:ea typeface="Meiryo UI" panose="020B0604030504040204" pitchFamily="50" charset="-128"/>
                        <a:cs typeface="Arial" charset="0"/>
                      </a:endParaRPr>
                    </a:p>
                  </a:txBody>
                  <a:tcPr marL="80390" marR="80390" marT="43543" marB="4354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ja-JP" sz="1100" b="0" i="0" u="none" strike="noStrike" cap="none" normalizeH="0" baseline="0" dirty="0">
                          <a:ln>
                            <a:noFill/>
                          </a:ln>
                          <a:solidFill>
                            <a:srgbClr val="000000"/>
                          </a:solidFill>
                          <a:effectLst/>
                          <a:latin typeface="Meiryo UI" panose="020B0604030504040204" pitchFamily="50" charset="-128"/>
                          <a:ea typeface="Meiryo UI" panose="020B0604030504040204" pitchFamily="50" charset="-128"/>
                          <a:cs typeface="Arial" charset="0"/>
                        </a:rPr>
                        <a:t>3,000</a:t>
                      </a:r>
                      <a:endParaRPr kumimoji="1" lang="ja-JP" altLang="en-US" sz="1100" b="0" i="0" u="none" strike="noStrike" cap="none" normalizeH="0" baseline="0" dirty="0">
                        <a:ln>
                          <a:noFill/>
                        </a:ln>
                        <a:solidFill>
                          <a:srgbClr val="000000"/>
                        </a:solidFill>
                        <a:effectLst/>
                        <a:latin typeface="Meiryo UI" panose="020B0604030504040204" pitchFamily="50" charset="-128"/>
                        <a:ea typeface="Meiryo UI" panose="020B0604030504040204" pitchFamily="50" charset="-128"/>
                        <a:cs typeface="Arial" charset="0"/>
                      </a:endParaRPr>
                    </a:p>
                  </a:txBody>
                  <a:tcPr marL="80390" marR="80390" marT="43543" marB="4354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extLst>
                  <a:ext uri="{0D108BD9-81ED-4DB2-BD59-A6C34878D82A}">
                    <a16:rowId xmlns:a16="http://schemas.microsoft.com/office/drawing/2014/main" val="10019"/>
                  </a:ext>
                </a:extLst>
              </a:tr>
            </a:tbl>
          </a:graphicData>
        </a:graphic>
      </p:graphicFrame>
      <p:sp>
        <p:nvSpPr>
          <p:cNvPr id="17525" name="右中かっこ 15"/>
          <p:cNvSpPr>
            <a:spLocks/>
          </p:cNvSpPr>
          <p:nvPr/>
        </p:nvSpPr>
        <p:spPr bwMode="auto">
          <a:xfrm>
            <a:off x="5013477" y="1427238"/>
            <a:ext cx="574524" cy="4644571"/>
          </a:xfrm>
          <a:prstGeom prst="rightBrace">
            <a:avLst>
              <a:gd name="adj1" fmla="val 8234"/>
              <a:gd name="adj2" fmla="val 50000"/>
            </a:avLst>
          </a:prstGeom>
          <a:noFill/>
          <a:ln w="57150">
            <a:solidFill>
              <a:srgbClr val="800000"/>
            </a:solidFill>
            <a:round/>
            <a:headEnd/>
            <a:tailEnd/>
          </a:ln>
          <a:effectLst>
            <a:outerShdw dist="20000" dir="5400000" rotWithShape="0">
              <a:srgbClr val="808080">
                <a:alpha val="37999"/>
              </a:srgbClr>
            </a:outerShdw>
          </a:effectLst>
          <a:extLst>
            <a:ext uri="{909E8E84-426E-40DD-AFC4-6F175D3DCCD1}">
              <a14:hiddenFill xmlns:a14="http://schemas.microsoft.com/office/drawing/2010/main">
                <a:solidFill>
                  <a:srgbClr val="FFFFFF"/>
                </a:solidFill>
              </a14:hiddenFill>
            </a:ext>
          </a:extLst>
        </p:spPr>
        <p:txBody>
          <a:bodyPr anchor="ct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ctr">
              <a:spcBef>
                <a:spcPct val="0"/>
              </a:spcBef>
              <a:buFontTx/>
              <a:buNone/>
            </a:pPr>
            <a:endParaRPr lang="ja-JP" altLang="en-US" sz="1714"/>
          </a:p>
        </p:txBody>
      </p:sp>
      <p:sp>
        <p:nvSpPr>
          <p:cNvPr id="17526" name="右矢印 16"/>
          <p:cNvSpPr>
            <a:spLocks noChangeArrowheads="1"/>
          </p:cNvSpPr>
          <p:nvPr/>
        </p:nvSpPr>
        <p:spPr bwMode="auto">
          <a:xfrm>
            <a:off x="5315859" y="3350381"/>
            <a:ext cx="334130" cy="798286"/>
          </a:xfrm>
          <a:prstGeom prst="rightArrow">
            <a:avLst>
              <a:gd name="adj1" fmla="val 50000"/>
              <a:gd name="adj2" fmla="val 50000"/>
            </a:avLst>
          </a:prstGeom>
          <a:solidFill>
            <a:srgbClr val="800000"/>
          </a:solidFill>
          <a:ln w="9525">
            <a:solidFill>
              <a:srgbClr val="4A7EBB"/>
            </a:solidFill>
            <a:miter lim="800000"/>
            <a:headEnd/>
            <a:tailEnd/>
          </a:ln>
          <a:effectLst>
            <a:outerShdw dist="23000" dir="5400000" rotWithShape="0">
              <a:srgbClr val="808080">
                <a:alpha val="34998"/>
              </a:srgbClr>
            </a:outerShdw>
          </a:effectLst>
        </p:spPr>
        <p:txBody>
          <a:bodyPr anchor="ct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ctr">
              <a:spcBef>
                <a:spcPct val="0"/>
              </a:spcBef>
              <a:buFontTx/>
              <a:buNone/>
            </a:pPr>
            <a:endParaRPr lang="ja-JP" altLang="en-US" sz="1714">
              <a:solidFill>
                <a:srgbClr val="FFFFFF"/>
              </a:solidFill>
            </a:endParaRPr>
          </a:p>
        </p:txBody>
      </p:sp>
      <p:sp>
        <p:nvSpPr>
          <p:cNvPr id="17527" name="正方形/長方形 17"/>
          <p:cNvSpPr>
            <a:spLocks noChangeArrowheads="1"/>
          </p:cNvSpPr>
          <p:nvPr/>
        </p:nvSpPr>
        <p:spPr bwMode="auto">
          <a:xfrm>
            <a:off x="5683190" y="1624596"/>
            <a:ext cx="477823" cy="3989810"/>
          </a:xfrm>
          <a:prstGeom prst="rect">
            <a:avLst/>
          </a:prstGeom>
          <a:solidFill>
            <a:srgbClr val="8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eaVert"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ctr">
              <a:spcBef>
                <a:spcPct val="0"/>
              </a:spcBef>
              <a:buFontTx/>
              <a:buNone/>
            </a:pPr>
            <a:r>
              <a:rPr lang="ja-JP" altLang="en-US" sz="1905">
                <a:solidFill>
                  <a:schemeClr val="bg1"/>
                </a:solidFill>
                <a:latin typeface="ＭＳ Ｐゴシック" panose="020B0600070205080204" pitchFamily="50" charset="-128"/>
              </a:rPr>
              <a:t>平均６年、最短で</a:t>
            </a:r>
            <a:r>
              <a:rPr lang="en-US" altLang="ja-JP" sz="1905">
                <a:solidFill>
                  <a:schemeClr val="bg1"/>
                </a:solidFill>
                <a:latin typeface="ＭＳ Ｐゴシック" panose="020B0600070205080204" pitchFamily="50" charset="-128"/>
              </a:rPr>
              <a:t>2</a:t>
            </a:r>
            <a:r>
              <a:rPr lang="ja-JP" altLang="en-US" sz="1905">
                <a:solidFill>
                  <a:schemeClr val="bg1"/>
                </a:solidFill>
                <a:latin typeface="ＭＳ Ｐゴシック" panose="020B0600070205080204" pitchFamily="50" charset="-128"/>
              </a:rPr>
              <a:t>年の余力しかない</a:t>
            </a:r>
            <a:endParaRPr lang="en-US" altLang="ja-JP" sz="1905">
              <a:solidFill>
                <a:schemeClr val="bg1"/>
              </a:solidFill>
              <a:latin typeface="ＭＳ Ｐゴシック" panose="020B0600070205080204" pitchFamily="50" charset="-128"/>
            </a:endParaRPr>
          </a:p>
        </p:txBody>
      </p:sp>
      <p:sp>
        <p:nvSpPr>
          <p:cNvPr id="17528" name="正方形/長方形 19"/>
          <p:cNvSpPr>
            <a:spLocks noChangeArrowheads="1"/>
          </p:cNvSpPr>
          <p:nvPr/>
        </p:nvSpPr>
        <p:spPr bwMode="auto">
          <a:xfrm>
            <a:off x="5591025" y="6071810"/>
            <a:ext cx="1947333" cy="268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r>
              <a:rPr lang="ja-JP" altLang="en-US" sz="1143">
                <a:latin typeface="Meiryo UI" panose="020B0604030504040204" pitchFamily="50" charset="-128"/>
                <a:ea typeface="Meiryo UI" panose="020B0604030504040204" pitchFamily="50" charset="-128"/>
              </a:rPr>
              <a:t>六カ所再処理工場ほぼ満杯</a:t>
            </a:r>
            <a:endParaRPr lang="en-US" altLang="ja-JP" sz="1143">
              <a:latin typeface="Meiryo UI" panose="020B0604030504040204" pitchFamily="50" charset="-128"/>
              <a:ea typeface="Meiryo UI" panose="020B0604030504040204" pitchFamily="50" charset="-128"/>
            </a:endParaRPr>
          </a:p>
        </p:txBody>
      </p:sp>
      <p:cxnSp>
        <p:nvCxnSpPr>
          <p:cNvPr id="4" name="直線矢印コネクタ 3"/>
          <p:cNvCxnSpPr/>
          <p:nvPr/>
        </p:nvCxnSpPr>
        <p:spPr>
          <a:xfrm>
            <a:off x="5013478" y="6216952"/>
            <a:ext cx="678845"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 name="正方形/長方形 1">
            <a:extLst>
              <a:ext uri="{FF2B5EF4-FFF2-40B4-BE49-F238E27FC236}">
                <a16:creationId xmlns:a16="http://schemas.microsoft.com/office/drawing/2014/main" id="{E56D1E7A-1B6D-C9CD-0981-E9274572EB0F}"/>
              </a:ext>
            </a:extLst>
          </p:cNvPr>
          <p:cNvSpPr/>
          <p:nvPr/>
        </p:nvSpPr>
        <p:spPr>
          <a:xfrm>
            <a:off x="0" y="5693"/>
            <a:ext cx="12192000" cy="467858"/>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使用済み核燃料問題と乾式貯蔵</a:t>
            </a:r>
          </a:p>
        </p:txBody>
      </p:sp>
    </p:spTree>
    <p:extLst>
      <p:ext uri="{BB962C8B-B14F-4D97-AF65-F5344CB8AC3E}">
        <p14:creationId xmlns:p14="http://schemas.microsoft.com/office/powerpoint/2010/main" val="70811408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正方形/長方形 140">
            <a:extLst>
              <a:ext uri="{FF2B5EF4-FFF2-40B4-BE49-F238E27FC236}">
                <a16:creationId xmlns:a16="http://schemas.microsoft.com/office/drawing/2014/main" id="{FE307552-5CB2-66D1-70F5-C277FEE43E83}"/>
              </a:ext>
            </a:extLst>
          </p:cNvPr>
          <p:cNvSpPr/>
          <p:nvPr/>
        </p:nvSpPr>
        <p:spPr>
          <a:xfrm>
            <a:off x="0" y="5693"/>
            <a:ext cx="12192000" cy="467858"/>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b="1" dirty="0">
                <a:latin typeface="BIZ UDPゴシック" panose="020B0400000000000000" pitchFamily="50" charset="-128"/>
                <a:ea typeface="BIZ UDPゴシック" panose="020B0400000000000000" pitchFamily="50" charset="-128"/>
              </a:rPr>
              <a:t>使用済み核燃料体の海洋保管</a:t>
            </a:r>
            <a:endParaRPr kumimoji="1" lang="ja-JP" altLang="en-US" sz="2400" b="1" dirty="0">
              <a:latin typeface="BIZ UDPゴシック" panose="020B0400000000000000" pitchFamily="50" charset="-128"/>
              <a:ea typeface="BIZ UDPゴシック" panose="020B0400000000000000" pitchFamily="50" charset="-128"/>
            </a:endParaRPr>
          </a:p>
        </p:txBody>
      </p:sp>
      <p:sp>
        <p:nvSpPr>
          <p:cNvPr id="4" name="object 3">
            <a:extLst>
              <a:ext uri="{FF2B5EF4-FFF2-40B4-BE49-F238E27FC236}">
                <a16:creationId xmlns:a16="http://schemas.microsoft.com/office/drawing/2014/main" id="{725F4D2D-26FC-FB71-B26B-8911096A67AD}"/>
              </a:ext>
            </a:extLst>
          </p:cNvPr>
          <p:cNvSpPr/>
          <p:nvPr/>
        </p:nvSpPr>
        <p:spPr>
          <a:xfrm>
            <a:off x="-1" y="3878036"/>
            <a:ext cx="12191999" cy="2974271"/>
          </a:xfrm>
          <a:custGeom>
            <a:avLst/>
            <a:gdLst/>
            <a:ahLst/>
            <a:cxnLst/>
            <a:rect l="l" t="t" r="r" b="b"/>
            <a:pathLst>
              <a:path w="11635740" h="2155190">
                <a:moveTo>
                  <a:pt x="11635658" y="0"/>
                </a:moveTo>
                <a:lnTo>
                  <a:pt x="0" y="0"/>
                </a:lnTo>
                <a:lnTo>
                  <a:pt x="0" y="2155112"/>
                </a:lnTo>
                <a:lnTo>
                  <a:pt x="11635658" y="2155112"/>
                </a:lnTo>
                <a:lnTo>
                  <a:pt x="11635658" y="0"/>
                </a:lnTo>
                <a:close/>
              </a:path>
            </a:pathLst>
          </a:custGeom>
          <a:solidFill>
            <a:srgbClr val="0070C0"/>
          </a:solidFill>
          <a:ln>
            <a:noFill/>
          </a:ln>
        </p:spPr>
        <p:txBody>
          <a:bodyPr wrap="square" lIns="0" tIns="0" rIns="0" bIns="0" rtlCol="0"/>
          <a:lstStyle/>
          <a:p>
            <a:endParaRPr/>
          </a:p>
        </p:txBody>
      </p:sp>
      <p:pic>
        <p:nvPicPr>
          <p:cNvPr id="6" name="object 5">
            <a:extLst>
              <a:ext uri="{FF2B5EF4-FFF2-40B4-BE49-F238E27FC236}">
                <a16:creationId xmlns:a16="http://schemas.microsoft.com/office/drawing/2014/main" id="{D8FBC591-E653-D42E-2B9D-6290CC6563C4}"/>
              </a:ext>
            </a:extLst>
          </p:cNvPr>
          <p:cNvPicPr/>
          <p:nvPr/>
        </p:nvPicPr>
        <p:blipFill>
          <a:blip r:embed="rId2" cstate="print"/>
          <a:stretch>
            <a:fillRect/>
          </a:stretch>
        </p:blipFill>
        <p:spPr>
          <a:xfrm>
            <a:off x="5292168" y="3344633"/>
            <a:ext cx="1722120" cy="1804416"/>
          </a:xfrm>
          <a:prstGeom prst="rect">
            <a:avLst/>
          </a:prstGeom>
        </p:spPr>
      </p:pic>
      <p:pic>
        <p:nvPicPr>
          <p:cNvPr id="7" name="object 6">
            <a:extLst>
              <a:ext uri="{FF2B5EF4-FFF2-40B4-BE49-F238E27FC236}">
                <a16:creationId xmlns:a16="http://schemas.microsoft.com/office/drawing/2014/main" id="{E4064E84-7A4C-DE4B-37FF-00D85568243C}"/>
              </a:ext>
            </a:extLst>
          </p:cNvPr>
          <p:cNvPicPr/>
          <p:nvPr/>
        </p:nvPicPr>
        <p:blipFill>
          <a:blip r:embed="rId3" cstate="print"/>
          <a:stretch>
            <a:fillRect/>
          </a:stretch>
        </p:blipFill>
        <p:spPr>
          <a:xfrm>
            <a:off x="9277191" y="3344633"/>
            <a:ext cx="1722120" cy="1804416"/>
          </a:xfrm>
          <a:prstGeom prst="rect">
            <a:avLst/>
          </a:prstGeom>
        </p:spPr>
      </p:pic>
      <p:pic>
        <p:nvPicPr>
          <p:cNvPr id="15" name="object 5">
            <a:extLst>
              <a:ext uri="{FF2B5EF4-FFF2-40B4-BE49-F238E27FC236}">
                <a16:creationId xmlns:a16="http://schemas.microsoft.com/office/drawing/2014/main" id="{B759FB4A-B78D-14A6-DD8D-890FA3767CA2}"/>
              </a:ext>
            </a:extLst>
          </p:cNvPr>
          <p:cNvPicPr/>
          <p:nvPr/>
        </p:nvPicPr>
        <p:blipFill>
          <a:blip r:embed="rId2" cstate="print"/>
          <a:stretch>
            <a:fillRect/>
          </a:stretch>
        </p:blipFill>
        <p:spPr>
          <a:xfrm>
            <a:off x="7227104" y="3344633"/>
            <a:ext cx="1722120" cy="1804416"/>
          </a:xfrm>
          <a:prstGeom prst="rect">
            <a:avLst/>
          </a:prstGeom>
        </p:spPr>
      </p:pic>
      <p:sp>
        <p:nvSpPr>
          <p:cNvPr id="16" name="正方形/長方形 15">
            <a:extLst>
              <a:ext uri="{FF2B5EF4-FFF2-40B4-BE49-F238E27FC236}">
                <a16:creationId xmlns:a16="http://schemas.microsoft.com/office/drawing/2014/main" id="{B3DD85A9-EC8B-B70A-679F-797A3CF44CA1}"/>
              </a:ext>
            </a:extLst>
          </p:cNvPr>
          <p:cNvSpPr/>
          <p:nvPr/>
        </p:nvSpPr>
        <p:spPr>
          <a:xfrm>
            <a:off x="5716438" y="4047139"/>
            <a:ext cx="873579" cy="914400"/>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使用済み燃料</a:t>
            </a:r>
          </a:p>
        </p:txBody>
      </p:sp>
      <p:sp>
        <p:nvSpPr>
          <p:cNvPr id="17" name="正方形/長方形 16">
            <a:extLst>
              <a:ext uri="{FF2B5EF4-FFF2-40B4-BE49-F238E27FC236}">
                <a16:creationId xmlns:a16="http://schemas.microsoft.com/office/drawing/2014/main" id="{C9A1D5C7-6D3A-6C76-2F8C-C36CBA0D914F}"/>
              </a:ext>
            </a:extLst>
          </p:cNvPr>
          <p:cNvSpPr/>
          <p:nvPr/>
        </p:nvSpPr>
        <p:spPr>
          <a:xfrm>
            <a:off x="7651374" y="4043764"/>
            <a:ext cx="873579" cy="914400"/>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使用済み燃料</a:t>
            </a:r>
          </a:p>
        </p:txBody>
      </p:sp>
      <p:pic>
        <p:nvPicPr>
          <p:cNvPr id="18" name="object 5">
            <a:extLst>
              <a:ext uri="{FF2B5EF4-FFF2-40B4-BE49-F238E27FC236}">
                <a16:creationId xmlns:a16="http://schemas.microsoft.com/office/drawing/2014/main" id="{233074E4-3B48-24FB-DF38-AB18163EA253}"/>
              </a:ext>
            </a:extLst>
          </p:cNvPr>
          <p:cNvPicPr/>
          <p:nvPr/>
        </p:nvPicPr>
        <p:blipFill>
          <a:blip r:embed="rId2" cstate="print"/>
          <a:stretch>
            <a:fillRect/>
          </a:stretch>
        </p:blipFill>
        <p:spPr>
          <a:xfrm>
            <a:off x="1512780" y="3344633"/>
            <a:ext cx="1722120" cy="1804416"/>
          </a:xfrm>
          <a:prstGeom prst="rect">
            <a:avLst/>
          </a:prstGeom>
        </p:spPr>
      </p:pic>
      <p:pic>
        <p:nvPicPr>
          <p:cNvPr id="19" name="object 5">
            <a:extLst>
              <a:ext uri="{FF2B5EF4-FFF2-40B4-BE49-F238E27FC236}">
                <a16:creationId xmlns:a16="http://schemas.microsoft.com/office/drawing/2014/main" id="{FE8FE22F-C3B2-AF53-63AE-FCAF9C4CA737}"/>
              </a:ext>
            </a:extLst>
          </p:cNvPr>
          <p:cNvPicPr/>
          <p:nvPr/>
        </p:nvPicPr>
        <p:blipFill>
          <a:blip r:embed="rId2" cstate="print"/>
          <a:stretch>
            <a:fillRect/>
          </a:stretch>
        </p:blipFill>
        <p:spPr>
          <a:xfrm>
            <a:off x="3447716" y="3344633"/>
            <a:ext cx="1722120" cy="1804416"/>
          </a:xfrm>
          <a:prstGeom prst="rect">
            <a:avLst/>
          </a:prstGeom>
        </p:spPr>
      </p:pic>
      <p:sp>
        <p:nvSpPr>
          <p:cNvPr id="20" name="正方形/長方形 19">
            <a:extLst>
              <a:ext uri="{FF2B5EF4-FFF2-40B4-BE49-F238E27FC236}">
                <a16:creationId xmlns:a16="http://schemas.microsoft.com/office/drawing/2014/main" id="{5A7372C1-E666-EA1A-437C-AC8C42E12529}"/>
              </a:ext>
            </a:extLst>
          </p:cNvPr>
          <p:cNvSpPr/>
          <p:nvPr/>
        </p:nvSpPr>
        <p:spPr>
          <a:xfrm>
            <a:off x="1937050" y="4047139"/>
            <a:ext cx="873579" cy="914400"/>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使用済み燃料</a:t>
            </a:r>
          </a:p>
        </p:txBody>
      </p:sp>
      <p:sp>
        <p:nvSpPr>
          <p:cNvPr id="21" name="正方形/長方形 20">
            <a:extLst>
              <a:ext uri="{FF2B5EF4-FFF2-40B4-BE49-F238E27FC236}">
                <a16:creationId xmlns:a16="http://schemas.microsoft.com/office/drawing/2014/main" id="{B833326E-A23A-2705-48A6-5CB556D43D92}"/>
              </a:ext>
            </a:extLst>
          </p:cNvPr>
          <p:cNvSpPr/>
          <p:nvPr/>
        </p:nvSpPr>
        <p:spPr>
          <a:xfrm>
            <a:off x="3871986" y="4043764"/>
            <a:ext cx="873579" cy="914400"/>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使用済み燃料</a:t>
            </a:r>
          </a:p>
        </p:txBody>
      </p:sp>
      <p:sp>
        <p:nvSpPr>
          <p:cNvPr id="23" name="正方形/長方形 22">
            <a:extLst>
              <a:ext uri="{FF2B5EF4-FFF2-40B4-BE49-F238E27FC236}">
                <a16:creationId xmlns:a16="http://schemas.microsoft.com/office/drawing/2014/main" id="{C911FFA7-7176-1905-176F-2C4B7E3BC79A}"/>
              </a:ext>
            </a:extLst>
          </p:cNvPr>
          <p:cNvSpPr/>
          <p:nvPr/>
        </p:nvSpPr>
        <p:spPr>
          <a:xfrm>
            <a:off x="73478" y="5902779"/>
            <a:ext cx="12042321" cy="171450"/>
          </a:xfrm>
          <a:custGeom>
            <a:avLst/>
            <a:gdLst>
              <a:gd name="connsiteX0" fmla="*/ 0 w 12042321"/>
              <a:gd name="connsiteY0" fmla="*/ 0 h 171450"/>
              <a:gd name="connsiteX1" fmla="*/ 212174 w 12042321"/>
              <a:gd name="connsiteY1" fmla="*/ 0 h 171450"/>
              <a:gd name="connsiteX2" fmla="*/ 544772 w 12042321"/>
              <a:gd name="connsiteY2" fmla="*/ 0 h 171450"/>
              <a:gd name="connsiteX3" fmla="*/ 997792 w 12042321"/>
              <a:gd name="connsiteY3" fmla="*/ 0 h 171450"/>
              <a:gd name="connsiteX4" fmla="*/ 1812083 w 12042321"/>
              <a:gd name="connsiteY4" fmla="*/ 0 h 171450"/>
              <a:gd name="connsiteX5" fmla="*/ 2265103 w 12042321"/>
              <a:gd name="connsiteY5" fmla="*/ 0 h 171450"/>
              <a:gd name="connsiteX6" fmla="*/ 3079394 w 12042321"/>
              <a:gd name="connsiteY6" fmla="*/ 0 h 171450"/>
              <a:gd name="connsiteX7" fmla="*/ 3532414 w 12042321"/>
              <a:gd name="connsiteY7" fmla="*/ 0 h 171450"/>
              <a:gd name="connsiteX8" fmla="*/ 4346704 w 12042321"/>
              <a:gd name="connsiteY8" fmla="*/ 0 h 171450"/>
              <a:gd name="connsiteX9" fmla="*/ 4558879 w 12042321"/>
              <a:gd name="connsiteY9" fmla="*/ 0 h 171450"/>
              <a:gd name="connsiteX10" fmla="*/ 5373169 w 12042321"/>
              <a:gd name="connsiteY10" fmla="*/ 0 h 171450"/>
              <a:gd name="connsiteX11" fmla="*/ 5946613 w 12042321"/>
              <a:gd name="connsiteY11" fmla="*/ 0 h 171450"/>
              <a:gd name="connsiteX12" fmla="*/ 6158787 w 12042321"/>
              <a:gd name="connsiteY12" fmla="*/ 0 h 171450"/>
              <a:gd name="connsiteX13" fmla="*/ 6491384 w 12042321"/>
              <a:gd name="connsiteY13" fmla="*/ 0 h 171450"/>
              <a:gd name="connsiteX14" fmla="*/ 7185252 w 12042321"/>
              <a:gd name="connsiteY14" fmla="*/ 0 h 171450"/>
              <a:gd name="connsiteX15" fmla="*/ 7879119 w 12042321"/>
              <a:gd name="connsiteY15" fmla="*/ 0 h 171450"/>
              <a:gd name="connsiteX16" fmla="*/ 8091293 w 12042321"/>
              <a:gd name="connsiteY16" fmla="*/ 0 h 171450"/>
              <a:gd name="connsiteX17" fmla="*/ 8664737 w 12042321"/>
              <a:gd name="connsiteY17" fmla="*/ 0 h 171450"/>
              <a:gd name="connsiteX18" fmla="*/ 9238181 w 12042321"/>
              <a:gd name="connsiteY18" fmla="*/ 0 h 171450"/>
              <a:gd name="connsiteX19" fmla="*/ 9932048 w 12042321"/>
              <a:gd name="connsiteY19" fmla="*/ 0 h 171450"/>
              <a:gd name="connsiteX20" fmla="*/ 10385068 w 12042321"/>
              <a:gd name="connsiteY20" fmla="*/ 0 h 171450"/>
              <a:gd name="connsiteX21" fmla="*/ 10838089 w 12042321"/>
              <a:gd name="connsiteY21" fmla="*/ 0 h 171450"/>
              <a:gd name="connsiteX22" fmla="*/ 11531956 w 12042321"/>
              <a:gd name="connsiteY22" fmla="*/ 0 h 171450"/>
              <a:gd name="connsiteX23" fmla="*/ 12042321 w 12042321"/>
              <a:gd name="connsiteY23" fmla="*/ 0 h 171450"/>
              <a:gd name="connsiteX24" fmla="*/ 12042321 w 12042321"/>
              <a:gd name="connsiteY24" fmla="*/ 171450 h 171450"/>
              <a:gd name="connsiteX25" fmla="*/ 11709724 w 12042321"/>
              <a:gd name="connsiteY25" fmla="*/ 171450 h 171450"/>
              <a:gd name="connsiteX26" fmla="*/ 11136280 w 12042321"/>
              <a:gd name="connsiteY26" fmla="*/ 171450 h 171450"/>
              <a:gd name="connsiteX27" fmla="*/ 10683259 w 12042321"/>
              <a:gd name="connsiteY27" fmla="*/ 171450 h 171450"/>
              <a:gd name="connsiteX28" fmla="*/ 10471085 w 12042321"/>
              <a:gd name="connsiteY28" fmla="*/ 171450 h 171450"/>
              <a:gd name="connsiteX29" fmla="*/ 9777218 w 12042321"/>
              <a:gd name="connsiteY29" fmla="*/ 171450 h 171450"/>
              <a:gd name="connsiteX30" fmla="*/ 9203774 w 12042321"/>
              <a:gd name="connsiteY30" fmla="*/ 171450 h 171450"/>
              <a:gd name="connsiteX31" fmla="*/ 8630330 w 12042321"/>
              <a:gd name="connsiteY31" fmla="*/ 171450 h 171450"/>
              <a:gd name="connsiteX32" fmla="*/ 7936463 w 12042321"/>
              <a:gd name="connsiteY32" fmla="*/ 171450 h 171450"/>
              <a:gd name="connsiteX33" fmla="*/ 7483442 w 12042321"/>
              <a:gd name="connsiteY33" fmla="*/ 171450 h 171450"/>
              <a:gd name="connsiteX34" fmla="*/ 7271268 w 12042321"/>
              <a:gd name="connsiteY34" fmla="*/ 171450 h 171450"/>
              <a:gd name="connsiteX35" fmla="*/ 6697824 w 12042321"/>
              <a:gd name="connsiteY35" fmla="*/ 171450 h 171450"/>
              <a:gd name="connsiteX36" fmla="*/ 6485650 w 12042321"/>
              <a:gd name="connsiteY36" fmla="*/ 171450 h 171450"/>
              <a:gd name="connsiteX37" fmla="*/ 5671360 w 12042321"/>
              <a:gd name="connsiteY37" fmla="*/ 171450 h 171450"/>
              <a:gd name="connsiteX38" fmla="*/ 5097916 w 12042321"/>
              <a:gd name="connsiteY38" fmla="*/ 171450 h 171450"/>
              <a:gd name="connsiteX39" fmla="*/ 4765318 w 12042321"/>
              <a:gd name="connsiteY39" fmla="*/ 171450 h 171450"/>
              <a:gd name="connsiteX40" fmla="*/ 4191875 w 12042321"/>
              <a:gd name="connsiteY40" fmla="*/ 171450 h 171450"/>
              <a:gd name="connsiteX41" fmla="*/ 3377584 w 12042321"/>
              <a:gd name="connsiteY41" fmla="*/ 171450 h 171450"/>
              <a:gd name="connsiteX42" fmla="*/ 3165410 w 12042321"/>
              <a:gd name="connsiteY42" fmla="*/ 171450 h 171450"/>
              <a:gd name="connsiteX43" fmla="*/ 2351120 w 12042321"/>
              <a:gd name="connsiteY43" fmla="*/ 171450 h 171450"/>
              <a:gd name="connsiteX44" fmla="*/ 1657253 w 12042321"/>
              <a:gd name="connsiteY44" fmla="*/ 171450 h 171450"/>
              <a:gd name="connsiteX45" fmla="*/ 1083809 w 12042321"/>
              <a:gd name="connsiteY45" fmla="*/ 171450 h 171450"/>
              <a:gd name="connsiteX46" fmla="*/ 0 w 12042321"/>
              <a:gd name="connsiteY46" fmla="*/ 171450 h 171450"/>
              <a:gd name="connsiteX47" fmla="*/ 0 w 12042321"/>
              <a:gd name="connsiteY47" fmla="*/ 0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2042321" h="171450" fill="none" extrusionOk="0">
                <a:moveTo>
                  <a:pt x="0" y="0"/>
                </a:moveTo>
                <a:cubicBezTo>
                  <a:pt x="59335" y="-14670"/>
                  <a:pt x="106167" y="7809"/>
                  <a:pt x="212174" y="0"/>
                </a:cubicBezTo>
                <a:cubicBezTo>
                  <a:pt x="318181" y="-7809"/>
                  <a:pt x="417117" y="3650"/>
                  <a:pt x="544772" y="0"/>
                </a:cubicBezTo>
                <a:cubicBezTo>
                  <a:pt x="672427" y="-3650"/>
                  <a:pt x="839012" y="23253"/>
                  <a:pt x="997792" y="0"/>
                </a:cubicBezTo>
                <a:cubicBezTo>
                  <a:pt x="1156572" y="-23253"/>
                  <a:pt x="1514055" y="84286"/>
                  <a:pt x="1812083" y="0"/>
                </a:cubicBezTo>
                <a:cubicBezTo>
                  <a:pt x="2110111" y="-84286"/>
                  <a:pt x="2052715" y="2270"/>
                  <a:pt x="2265103" y="0"/>
                </a:cubicBezTo>
                <a:cubicBezTo>
                  <a:pt x="2477491" y="-2270"/>
                  <a:pt x="2699518" y="32393"/>
                  <a:pt x="3079394" y="0"/>
                </a:cubicBezTo>
                <a:cubicBezTo>
                  <a:pt x="3459270" y="-32393"/>
                  <a:pt x="3324360" y="31758"/>
                  <a:pt x="3532414" y="0"/>
                </a:cubicBezTo>
                <a:cubicBezTo>
                  <a:pt x="3740468" y="-31758"/>
                  <a:pt x="4152155" y="42653"/>
                  <a:pt x="4346704" y="0"/>
                </a:cubicBezTo>
                <a:cubicBezTo>
                  <a:pt x="4541253" y="-42653"/>
                  <a:pt x="4464519" y="8249"/>
                  <a:pt x="4558879" y="0"/>
                </a:cubicBezTo>
                <a:cubicBezTo>
                  <a:pt x="4653240" y="-8249"/>
                  <a:pt x="5209541" y="5005"/>
                  <a:pt x="5373169" y="0"/>
                </a:cubicBezTo>
                <a:cubicBezTo>
                  <a:pt x="5536797" y="-5005"/>
                  <a:pt x="5738605" y="62389"/>
                  <a:pt x="5946613" y="0"/>
                </a:cubicBezTo>
                <a:cubicBezTo>
                  <a:pt x="6154621" y="-62389"/>
                  <a:pt x="6084630" y="1013"/>
                  <a:pt x="6158787" y="0"/>
                </a:cubicBezTo>
                <a:cubicBezTo>
                  <a:pt x="6232944" y="-1013"/>
                  <a:pt x="6393131" y="23802"/>
                  <a:pt x="6491384" y="0"/>
                </a:cubicBezTo>
                <a:cubicBezTo>
                  <a:pt x="6589637" y="-23802"/>
                  <a:pt x="7014459" y="52512"/>
                  <a:pt x="7185252" y="0"/>
                </a:cubicBezTo>
                <a:cubicBezTo>
                  <a:pt x="7356045" y="-52512"/>
                  <a:pt x="7622734" y="4785"/>
                  <a:pt x="7879119" y="0"/>
                </a:cubicBezTo>
                <a:cubicBezTo>
                  <a:pt x="8135504" y="-4785"/>
                  <a:pt x="7996858" y="1621"/>
                  <a:pt x="8091293" y="0"/>
                </a:cubicBezTo>
                <a:cubicBezTo>
                  <a:pt x="8185728" y="-1621"/>
                  <a:pt x="8477337" y="18637"/>
                  <a:pt x="8664737" y="0"/>
                </a:cubicBezTo>
                <a:cubicBezTo>
                  <a:pt x="8852137" y="-18637"/>
                  <a:pt x="9077368" y="36438"/>
                  <a:pt x="9238181" y="0"/>
                </a:cubicBezTo>
                <a:cubicBezTo>
                  <a:pt x="9398994" y="-36438"/>
                  <a:pt x="9663490" y="15641"/>
                  <a:pt x="9932048" y="0"/>
                </a:cubicBezTo>
                <a:cubicBezTo>
                  <a:pt x="10200606" y="-15641"/>
                  <a:pt x="10243401" y="36401"/>
                  <a:pt x="10385068" y="0"/>
                </a:cubicBezTo>
                <a:cubicBezTo>
                  <a:pt x="10526735" y="-36401"/>
                  <a:pt x="10671576" y="2085"/>
                  <a:pt x="10838089" y="0"/>
                </a:cubicBezTo>
                <a:cubicBezTo>
                  <a:pt x="11004602" y="-2085"/>
                  <a:pt x="11292673" y="54528"/>
                  <a:pt x="11531956" y="0"/>
                </a:cubicBezTo>
                <a:cubicBezTo>
                  <a:pt x="11771239" y="-54528"/>
                  <a:pt x="11867767" y="42818"/>
                  <a:pt x="12042321" y="0"/>
                </a:cubicBezTo>
                <a:cubicBezTo>
                  <a:pt x="12042379" y="74878"/>
                  <a:pt x="12042159" y="88038"/>
                  <a:pt x="12042321" y="171450"/>
                </a:cubicBezTo>
                <a:cubicBezTo>
                  <a:pt x="11882222" y="190204"/>
                  <a:pt x="11808200" y="147462"/>
                  <a:pt x="11709724" y="171450"/>
                </a:cubicBezTo>
                <a:cubicBezTo>
                  <a:pt x="11611248" y="195438"/>
                  <a:pt x="11303622" y="105914"/>
                  <a:pt x="11136280" y="171450"/>
                </a:cubicBezTo>
                <a:cubicBezTo>
                  <a:pt x="10968938" y="236986"/>
                  <a:pt x="10808399" y="156498"/>
                  <a:pt x="10683259" y="171450"/>
                </a:cubicBezTo>
                <a:cubicBezTo>
                  <a:pt x="10558119" y="186402"/>
                  <a:pt x="10568920" y="150483"/>
                  <a:pt x="10471085" y="171450"/>
                </a:cubicBezTo>
                <a:cubicBezTo>
                  <a:pt x="10373250" y="192417"/>
                  <a:pt x="10010558" y="126031"/>
                  <a:pt x="9777218" y="171450"/>
                </a:cubicBezTo>
                <a:cubicBezTo>
                  <a:pt x="9543878" y="216869"/>
                  <a:pt x="9421314" y="167107"/>
                  <a:pt x="9203774" y="171450"/>
                </a:cubicBezTo>
                <a:cubicBezTo>
                  <a:pt x="8986234" y="175793"/>
                  <a:pt x="8845662" y="126538"/>
                  <a:pt x="8630330" y="171450"/>
                </a:cubicBezTo>
                <a:cubicBezTo>
                  <a:pt x="8414998" y="216362"/>
                  <a:pt x="8158018" y="116138"/>
                  <a:pt x="7936463" y="171450"/>
                </a:cubicBezTo>
                <a:cubicBezTo>
                  <a:pt x="7714908" y="226762"/>
                  <a:pt x="7592259" y="147800"/>
                  <a:pt x="7483442" y="171450"/>
                </a:cubicBezTo>
                <a:cubicBezTo>
                  <a:pt x="7374625" y="195100"/>
                  <a:pt x="7324839" y="163425"/>
                  <a:pt x="7271268" y="171450"/>
                </a:cubicBezTo>
                <a:cubicBezTo>
                  <a:pt x="7217697" y="179475"/>
                  <a:pt x="6834680" y="154558"/>
                  <a:pt x="6697824" y="171450"/>
                </a:cubicBezTo>
                <a:cubicBezTo>
                  <a:pt x="6560968" y="188342"/>
                  <a:pt x="6559431" y="163659"/>
                  <a:pt x="6485650" y="171450"/>
                </a:cubicBezTo>
                <a:cubicBezTo>
                  <a:pt x="6411869" y="179241"/>
                  <a:pt x="5967159" y="127080"/>
                  <a:pt x="5671360" y="171450"/>
                </a:cubicBezTo>
                <a:cubicBezTo>
                  <a:pt x="5375561" y="215820"/>
                  <a:pt x="5243363" y="118007"/>
                  <a:pt x="5097916" y="171450"/>
                </a:cubicBezTo>
                <a:cubicBezTo>
                  <a:pt x="4952469" y="224893"/>
                  <a:pt x="4929347" y="134504"/>
                  <a:pt x="4765318" y="171450"/>
                </a:cubicBezTo>
                <a:cubicBezTo>
                  <a:pt x="4601289" y="208396"/>
                  <a:pt x="4397949" y="111351"/>
                  <a:pt x="4191875" y="171450"/>
                </a:cubicBezTo>
                <a:cubicBezTo>
                  <a:pt x="3985801" y="231549"/>
                  <a:pt x="3755032" y="109010"/>
                  <a:pt x="3377584" y="171450"/>
                </a:cubicBezTo>
                <a:cubicBezTo>
                  <a:pt x="3000136" y="233890"/>
                  <a:pt x="3220792" y="157534"/>
                  <a:pt x="3165410" y="171450"/>
                </a:cubicBezTo>
                <a:cubicBezTo>
                  <a:pt x="3110028" y="185366"/>
                  <a:pt x="2709873" y="95051"/>
                  <a:pt x="2351120" y="171450"/>
                </a:cubicBezTo>
                <a:cubicBezTo>
                  <a:pt x="1992367" y="247849"/>
                  <a:pt x="1864754" y="103910"/>
                  <a:pt x="1657253" y="171450"/>
                </a:cubicBezTo>
                <a:cubicBezTo>
                  <a:pt x="1449752" y="238990"/>
                  <a:pt x="1251901" y="119684"/>
                  <a:pt x="1083809" y="171450"/>
                </a:cubicBezTo>
                <a:cubicBezTo>
                  <a:pt x="915717" y="223216"/>
                  <a:pt x="539020" y="119137"/>
                  <a:pt x="0" y="171450"/>
                </a:cubicBezTo>
                <a:cubicBezTo>
                  <a:pt x="-12295" y="101878"/>
                  <a:pt x="18013" y="76242"/>
                  <a:pt x="0" y="0"/>
                </a:cubicBezTo>
                <a:close/>
              </a:path>
              <a:path w="12042321" h="171450" stroke="0" extrusionOk="0">
                <a:moveTo>
                  <a:pt x="0" y="0"/>
                </a:moveTo>
                <a:cubicBezTo>
                  <a:pt x="192282" y="-32327"/>
                  <a:pt x="387225" y="45657"/>
                  <a:pt x="573444" y="0"/>
                </a:cubicBezTo>
                <a:cubicBezTo>
                  <a:pt x="759663" y="-45657"/>
                  <a:pt x="916060" y="26517"/>
                  <a:pt x="1146888" y="0"/>
                </a:cubicBezTo>
                <a:cubicBezTo>
                  <a:pt x="1377716" y="-26517"/>
                  <a:pt x="1333554" y="30945"/>
                  <a:pt x="1479485" y="0"/>
                </a:cubicBezTo>
                <a:cubicBezTo>
                  <a:pt x="1625416" y="-30945"/>
                  <a:pt x="1610592" y="5998"/>
                  <a:pt x="1691659" y="0"/>
                </a:cubicBezTo>
                <a:cubicBezTo>
                  <a:pt x="1772726" y="-5998"/>
                  <a:pt x="2029284" y="7797"/>
                  <a:pt x="2265103" y="0"/>
                </a:cubicBezTo>
                <a:cubicBezTo>
                  <a:pt x="2500922" y="-7797"/>
                  <a:pt x="2434411" y="12044"/>
                  <a:pt x="2477277" y="0"/>
                </a:cubicBezTo>
                <a:cubicBezTo>
                  <a:pt x="2520143" y="-12044"/>
                  <a:pt x="2846151" y="30552"/>
                  <a:pt x="3171145" y="0"/>
                </a:cubicBezTo>
                <a:cubicBezTo>
                  <a:pt x="3496139" y="-30552"/>
                  <a:pt x="3280829" y="12907"/>
                  <a:pt x="3383319" y="0"/>
                </a:cubicBezTo>
                <a:cubicBezTo>
                  <a:pt x="3485809" y="-12907"/>
                  <a:pt x="3632771" y="17599"/>
                  <a:pt x="3715916" y="0"/>
                </a:cubicBezTo>
                <a:cubicBezTo>
                  <a:pt x="3799061" y="-17599"/>
                  <a:pt x="4053161" y="18610"/>
                  <a:pt x="4168937" y="0"/>
                </a:cubicBezTo>
                <a:cubicBezTo>
                  <a:pt x="4284713" y="-18610"/>
                  <a:pt x="4677536" y="28960"/>
                  <a:pt x="4862804" y="0"/>
                </a:cubicBezTo>
                <a:cubicBezTo>
                  <a:pt x="5048072" y="-28960"/>
                  <a:pt x="5220166" y="32204"/>
                  <a:pt x="5436248" y="0"/>
                </a:cubicBezTo>
                <a:cubicBezTo>
                  <a:pt x="5652330" y="-32204"/>
                  <a:pt x="5551459" y="21140"/>
                  <a:pt x="5648422" y="0"/>
                </a:cubicBezTo>
                <a:cubicBezTo>
                  <a:pt x="5745385" y="-21140"/>
                  <a:pt x="6002480" y="52639"/>
                  <a:pt x="6221866" y="0"/>
                </a:cubicBezTo>
                <a:cubicBezTo>
                  <a:pt x="6441252" y="-52639"/>
                  <a:pt x="6539465" y="68191"/>
                  <a:pt x="6795310" y="0"/>
                </a:cubicBezTo>
                <a:cubicBezTo>
                  <a:pt x="7051155" y="-68191"/>
                  <a:pt x="7212091" y="36392"/>
                  <a:pt x="7489177" y="0"/>
                </a:cubicBezTo>
                <a:cubicBezTo>
                  <a:pt x="7766263" y="-36392"/>
                  <a:pt x="7886664" y="19286"/>
                  <a:pt x="8183044" y="0"/>
                </a:cubicBezTo>
                <a:cubicBezTo>
                  <a:pt x="8479424" y="-19286"/>
                  <a:pt x="8552937" y="56781"/>
                  <a:pt x="8876911" y="0"/>
                </a:cubicBezTo>
                <a:cubicBezTo>
                  <a:pt x="9200885" y="-56781"/>
                  <a:pt x="9225098" y="8549"/>
                  <a:pt x="9450355" y="0"/>
                </a:cubicBezTo>
                <a:cubicBezTo>
                  <a:pt x="9675612" y="-8549"/>
                  <a:pt x="9976967" y="63621"/>
                  <a:pt x="10144222" y="0"/>
                </a:cubicBezTo>
                <a:cubicBezTo>
                  <a:pt x="10311477" y="-63621"/>
                  <a:pt x="10753450" y="13192"/>
                  <a:pt x="10958512" y="0"/>
                </a:cubicBezTo>
                <a:cubicBezTo>
                  <a:pt x="11163574" y="-13192"/>
                  <a:pt x="11272007" y="16901"/>
                  <a:pt x="11411533" y="0"/>
                </a:cubicBezTo>
                <a:cubicBezTo>
                  <a:pt x="11551059" y="-16901"/>
                  <a:pt x="11800793" y="5838"/>
                  <a:pt x="12042321" y="0"/>
                </a:cubicBezTo>
                <a:cubicBezTo>
                  <a:pt x="12049428" y="36627"/>
                  <a:pt x="12031047" y="134011"/>
                  <a:pt x="12042321" y="171450"/>
                </a:cubicBezTo>
                <a:cubicBezTo>
                  <a:pt x="11821064" y="260003"/>
                  <a:pt x="11423494" y="91124"/>
                  <a:pt x="11228031" y="171450"/>
                </a:cubicBezTo>
                <a:cubicBezTo>
                  <a:pt x="11032568" y="251776"/>
                  <a:pt x="11103828" y="155352"/>
                  <a:pt x="11015856" y="171450"/>
                </a:cubicBezTo>
                <a:cubicBezTo>
                  <a:pt x="10927885" y="187548"/>
                  <a:pt x="10813231" y="159294"/>
                  <a:pt x="10683259" y="171450"/>
                </a:cubicBezTo>
                <a:cubicBezTo>
                  <a:pt x="10553287" y="183606"/>
                  <a:pt x="10240780" y="142221"/>
                  <a:pt x="10109815" y="171450"/>
                </a:cubicBezTo>
                <a:cubicBezTo>
                  <a:pt x="9978850" y="200679"/>
                  <a:pt x="9830269" y="161423"/>
                  <a:pt x="9656795" y="171450"/>
                </a:cubicBezTo>
                <a:cubicBezTo>
                  <a:pt x="9483321" y="181477"/>
                  <a:pt x="9159388" y="110812"/>
                  <a:pt x="8962927" y="171450"/>
                </a:cubicBezTo>
                <a:cubicBezTo>
                  <a:pt x="8766466" y="232088"/>
                  <a:pt x="8421721" y="164772"/>
                  <a:pt x="8148637" y="171450"/>
                </a:cubicBezTo>
                <a:cubicBezTo>
                  <a:pt x="7875553" y="178128"/>
                  <a:pt x="7884778" y="149823"/>
                  <a:pt x="7816040" y="171450"/>
                </a:cubicBezTo>
                <a:cubicBezTo>
                  <a:pt x="7747302" y="193077"/>
                  <a:pt x="7554763" y="138658"/>
                  <a:pt x="7483442" y="171450"/>
                </a:cubicBezTo>
                <a:cubicBezTo>
                  <a:pt x="7412121" y="204242"/>
                  <a:pt x="7101776" y="167036"/>
                  <a:pt x="6789575" y="171450"/>
                </a:cubicBezTo>
                <a:cubicBezTo>
                  <a:pt x="6477374" y="175864"/>
                  <a:pt x="6467147" y="165622"/>
                  <a:pt x="6216131" y="171450"/>
                </a:cubicBezTo>
                <a:cubicBezTo>
                  <a:pt x="5965115" y="177278"/>
                  <a:pt x="5743081" y="128216"/>
                  <a:pt x="5522264" y="171450"/>
                </a:cubicBezTo>
                <a:cubicBezTo>
                  <a:pt x="5301447" y="214684"/>
                  <a:pt x="5010745" y="146156"/>
                  <a:pt x="4707974" y="171450"/>
                </a:cubicBezTo>
                <a:cubicBezTo>
                  <a:pt x="4405203" y="196744"/>
                  <a:pt x="4354847" y="133173"/>
                  <a:pt x="4254953" y="171450"/>
                </a:cubicBezTo>
                <a:cubicBezTo>
                  <a:pt x="4155059" y="209727"/>
                  <a:pt x="4143569" y="146296"/>
                  <a:pt x="4042779" y="171450"/>
                </a:cubicBezTo>
                <a:cubicBezTo>
                  <a:pt x="3941989" y="196604"/>
                  <a:pt x="3727017" y="169313"/>
                  <a:pt x="3469335" y="171450"/>
                </a:cubicBezTo>
                <a:cubicBezTo>
                  <a:pt x="3211653" y="173587"/>
                  <a:pt x="3048185" y="91133"/>
                  <a:pt x="2655045" y="171450"/>
                </a:cubicBezTo>
                <a:cubicBezTo>
                  <a:pt x="2261905" y="251767"/>
                  <a:pt x="2199137" y="138103"/>
                  <a:pt x="1840755" y="171450"/>
                </a:cubicBezTo>
                <a:cubicBezTo>
                  <a:pt x="1482373" y="204797"/>
                  <a:pt x="1497053" y="135092"/>
                  <a:pt x="1387734" y="171450"/>
                </a:cubicBezTo>
                <a:cubicBezTo>
                  <a:pt x="1278415" y="207808"/>
                  <a:pt x="861571" y="165647"/>
                  <a:pt x="573444" y="171450"/>
                </a:cubicBezTo>
                <a:cubicBezTo>
                  <a:pt x="285317" y="177253"/>
                  <a:pt x="262851" y="162764"/>
                  <a:pt x="0" y="171450"/>
                </a:cubicBezTo>
                <a:cubicBezTo>
                  <a:pt x="-5145" y="123413"/>
                  <a:pt x="20204" y="38149"/>
                  <a:pt x="0" y="0"/>
                </a:cubicBezTo>
                <a:close/>
              </a:path>
            </a:pathLst>
          </a:custGeom>
          <a:solidFill>
            <a:srgbClr val="C00000"/>
          </a:solidFill>
          <a:ln w="76200">
            <a:solidFill>
              <a:schemeClr val="bg1"/>
            </a:solidFill>
            <a:extLst>
              <a:ext uri="{C807C97D-BFC1-408E-A445-0C87EB9F89A2}">
                <ask:lineSketchStyleProps xmlns:ask="http://schemas.microsoft.com/office/drawing/2018/sketchyshapes" sd="2045542423">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四角形: 角を丸くする 21">
            <a:extLst>
              <a:ext uri="{FF2B5EF4-FFF2-40B4-BE49-F238E27FC236}">
                <a16:creationId xmlns:a16="http://schemas.microsoft.com/office/drawing/2014/main" id="{E659895F-7448-730D-31B5-107D01E51AC4}"/>
              </a:ext>
            </a:extLst>
          </p:cNvPr>
          <p:cNvSpPr/>
          <p:nvPr/>
        </p:nvSpPr>
        <p:spPr>
          <a:xfrm>
            <a:off x="9599101" y="5682452"/>
            <a:ext cx="1136628" cy="555171"/>
          </a:xfrm>
          <a:prstGeom prst="roundRect">
            <a:avLst/>
          </a:prstGeom>
          <a:solidFill>
            <a:schemeClr val="bg1">
              <a:lumMod val="95000"/>
            </a:schemeClr>
          </a:solidFill>
          <a:effectLst>
            <a:glow rad="2286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ysClr val="windowText" lastClr="000000"/>
                </a:solidFill>
              </a:rPr>
              <a:t>中継器</a:t>
            </a:r>
          </a:p>
        </p:txBody>
      </p:sp>
      <p:sp>
        <p:nvSpPr>
          <p:cNvPr id="24" name="正方形/長方形 23">
            <a:extLst>
              <a:ext uri="{FF2B5EF4-FFF2-40B4-BE49-F238E27FC236}">
                <a16:creationId xmlns:a16="http://schemas.microsoft.com/office/drawing/2014/main" id="{0226AAAE-F41A-9D62-10F6-E5D0ADB85D0C}"/>
              </a:ext>
            </a:extLst>
          </p:cNvPr>
          <p:cNvSpPr/>
          <p:nvPr/>
        </p:nvSpPr>
        <p:spPr>
          <a:xfrm rot="5244859">
            <a:off x="9607572" y="5094800"/>
            <a:ext cx="1061357" cy="189816"/>
          </a:xfrm>
          <a:custGeom>
            <a:avLst/>
            <a:gdLst>
              <a:gd name="connsiteX0" fmla="*/ 0 w 1061357"/>
              <a:gd name="connsiteY0" fmla="*/ 0 h 189816"/>
              <a:gd name="connsiteX1" fmla="*/ 509451 w 1061357"/>
              <a:gd name="connsiteY1" fmla="*/ 0 h 189816"/>
              <a:gd name="connsiteX2" fmla="*/ 1061357 w 1061357"/>
              <a:gd name="connsiteY2" fmla="*/ 0 h 189816"/>
              <a:gd name="connsiteX3" fmla="*/ 1061357 w 1061357"/>
              <a:gd name="connsiteY3" fmla="*/ 189816 h 189816"/>
              <a:gd name="connsiteX4" fmla="*/ 520065 w 1061357"/>
              <a:gd name="connsiteY4" fmla="*/ 189816 h 189816"/>
              <a:gd name="connsiteX5" fmla="*/ 0 w 1061357"/>
              <a:gd name="connsiteY5" fmla="*/ 189816 h 189816"/>
              <a:gd name="connsiteX6" fmla="*/ 0 w 1061357"/>
              <a:gd name="connsiteY6" fmla="*/ 0 h 189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1357" h="189816" fill="none" extrusionOk="0">
                <a:moveTo>
                  <a:pt x="0" y="0"/>
                </a:moveTo>
                <a:cubicBezTo>
                  <a:pt x="236167" y="-6750"/>
                  <a:pt x="296677" y="34305"/>
                  <a:pt x="509451" y="0"/>
                </a:cubicBezTo>
                <a:cubicBezTo>
                  <a:pt x="722225" y="-34305"/>
                  <a:pt x="922344" y="22332"/>
                  <a:pt x="1061357" y="0"/>
                </a:cubicBezTo>
                <a:cubicBezTo>
                  <a:pt x="1083523" y="74861"/>
                  <a:pt x="1057053" y="108072"/>
                  <a:pt x="1061357" y="189816"/>
                </a:cubicBezTo>
                <a:cubicBezTo>
                  <a:pt x="947650" y="251374"/>
                  <a:pt x="628562" y="130959"/>
                  <a:pt x="520065" y="189816"/>
                </a:cubicBezTo>
                <a:cubicBezTo>
                  <a:pt x="411568" y="248673"/>
                  <a:pt x="232596" y="156495"/>
                  <a:pt x="0" y="189816"/>
                </a:cubicBezTo>
                <a:cubicBezTo>
                  <a:pt x="-1939" y="99634"/>
                  <a:pt x="57" y="89773"/>
                  <a:pt x="0" y="0"/>
                </a:cubicBezTo>
                <a:close/>
              </a:path>
              <a:path w="1061357" h="189816" stroke="0" extrusionOk="0">
                <a:moveTo>
                  <a:pt x="0" y="0"/>
                </a:moveTo>
                <a:cubicBezTo>
                  <a:pt x="146820" y="-63273"/>
                  <a:pt x="294212" y="44434"/>
                  <a:pt x="530679" y="0"/>
                </a:cubicBezTo>
                <a:cubicBezTo>
                  <a:pt x="767146" y="-44434"/>
                  <a:pt x="949892" y="39980"/>
                  <a:pt x="1061357" y="0"/>
                </a:cubicBezTo>
                <a:cubicBezTo>
                  <a:pt x="1073201" y="60433"/>
                  <a:pt x="1053840" y="141424"/>
                  <a:pt x="1061357" y="189816"/>
                </a:cubicBezTo>
                <a:cubicBezTo>
                  <a:pt x="797587" y="212457"/>
                  <a:pt x="653178" y="138524"/>
                  <a:pt x="520065" y="189816"/>
                </a:cubicBezTo>
                <a:cubicBezTo>
                  <a:pt x="386952" y="241108"/>
                  <a:pt x="255600" y="134920"/>
                  <a:pt x="0" y="189816"/>
                </a:cubicBezTo>
                <a:cubicBezTo>
                  <a:pt x="-7403" y="121655"/>
                  <a:pt x="12384" y="38960"/>
                  <a:pt x="0" y="0"/>
                </a:cubicBezTo>
                <a:close/>
              </a:path>
            </a:pathLst>
          </a:custGeom>
          <a:solidFill>
            <a:srgbClr val="C00000"/>
          </a:solidFill>
          <a:ln w="76200">
            <a:solidFill>
              <a:schemeClr val="bg1"/>
            </a:solidFill>
            <a:extLst>
              <a:ext uri="{C807C97D-BFC1-408E-A445-0C87EB9F89A2}">
                <ask:lineSketchStyleProps xmlns:ask="http://schemas.microsoft.com/office/drawing/2018/sketchyshapes" sd="2045542423">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object 7">
            <a:extLst>
              <a:ext uri="{FF2B5EF4-FFF2-40B4-BE49-F238E27FC236}">
                <a16:creationId xmlns:a16="http://schemas.microsoft.com/office/drawing/2014/main" id="{7528A3AD-8686-0D05-1FC3-951FBE595E4D}"/>
              </a:ext>
            </a:extLst>
          </p:cNvPr>
          <p:cNvPicPr/>
          <p:nvPr/>
        </p:nvPicPr>
        <p:blipFill>
          <a:blip r:embed="rId4" cstate="print"/>
          <a:stretch>
            <a:fillRect/>
          </a:stretch>
        </p:blipFill>
        <p:spPr>
          <a:xfrm>
            <a:off x="9599101" y="3778674"/>
            <a:ext cx="1080119" cy="1289057"/>
          </a:xfrm>
          <a:prstGeom prst="rect">
            <a:avLst/>
          </a:prstGeom>
        </p:spPr>
      </p:pic>
      <p:sp>
        <p:nvSpPr>
          <p:cNvPr id="25" name="テキスト ボックス 24">
            <a:extLst>
              <a:ext uri="{FF2B5EF4-FFF2-40B4-BE49-F238E27FC236}">
                <a16:creationId xmlns:a16="http://schemas.microsoft.com/office/drawing/2014/main" id="{26CEA8B9-F954-E979-492F-6C8B09B83E99}"/>
              </a:ext>
            </a:extLst>
          </p:cNvPr>
          <p:cNvSpPr txBox="1"/>
          <p:nvPr/>
        </p:nvSpPr>
        <p:spPr>
          <a:xfrm>
            <a:off x="3712781" y="6106105"/>
            <a:ext cx="3626911" cy="584775"/>
          </a:xfrm>
          <a:prstGeom prst="rect">
            <a:avLst/>
          </a:prstGeom>
          <a:noFill/>
        </p:spPr>
        <p:txBody>
          <a:bodyPr wrap="square" rtlCol="0">
            <a:spAutoFit/>
          </a:bodyPr>
          <a:lstStyle/>
          <a:p>
            <a:pPr algn="ctr"/>
            <a:r>
              <a:rPr kumimoji="1" lang="ja-JP" altLang="en-US" sz="3200" dirty="0">
                <a:solidFill>
                  <a:schemeClr val="bg1">
                    <a:lumMod val="95000"/>
                  </a:schemeClr>
                </a:solidFill>
                <a:latin typeface="BIZ UDPゴシック" panose="020B0400000000000000" pitchFamily="50" charset="-128"/>
                <a:ea typeface="BIZ UDPゴシック" panose="020B0400000000000000" pitchFamily="50" charset="-128"/>
              </a:rPr>
              <a:t>海底ケーブル</a:t>
            </a:r>
          </a:p>
        </p:txBody>
      </p:sp>
      <p:sp>
        <p:nvSpPr>
          <p:cNvPr id="26" name="テキスト ボックス 25">
            <a:extLst>
              <a:ext uri="{FF2B5EF4-FFF2-40B4-BE49-F238E27FC236}">
                <a16:creationId xmlns:a16="http://schemas.microsoft.com/office/drawing/2014/main" id="{84B2ACC5-6EC2-5AF6-B17E-6AAF21B3E9E8}"/>
              </a:ext>
            </a:extLst>
          </p:cNvPr>
          <p:cNvSpPr txBox="1"/>
          <p:nvPr/>
        </p:nvSpPr>
        <p:spPr>
          <a:xfrm>
            <a:off x="1349495" y="1344796"/>
            <a:ext cx="9819249" cy="830997"/>
          </a:xfrm>
          <a:prstGeom prst="rect">
            <a:avLst/>
          </a:prstGeom>
          <a:noFill/>
        </p:spPr>
        <p:txBody>
          <a:bodyPr wrap="square" rtlCol="0">
            <a:spAutoFit/>
          </a:bodyPr>
          <a:lstStyle/>
          <a:p>
            <a:r>
              <a:rPr kumimoji="1" lang="ja-JP" altLang="en-US" sz="2400" dirty="0">
                <a:latin typeface="BIZ UDPゴシック" panose="020B0400000000000000" pitchFamily="50" charset="-128"/>
                <a:ea typeface="BIZ UDPゴシック" panose="020B0400000000000000" pitchFamily="50" charset="-128"/>
              </a:rPr>
              <a:t>●使用済み核燃料体の陸上保管は、日本ではリスクあり危険。</a:t>
            </a:r>
            <a:endParaRPr kumimoji="1" lang="en-US" altLang="ja-JP" sz="2400" dirty="0">
              <a:latin typeface="BIZ UDPゴシック" panose="020B0400000000000000" pitchFamily="50" charset="-128"/>
              <a:ea typeface="BIZ UDPゴシック" panose="020B0400000000000000" pitchFamily="50" charset="-128"/>
            </a:endParaRPr>
          </a:p>
          <a:p>
            <a:r>
              <a:rPr lang="ja-JP" altLang="en-US" sz="2400" dirty="0">
                <a:latin typeface="BIZ UDPゴシック" panose="020B0400000000000000" pitchFamily="50" charset="-128"/>
                <a:ea typeface="BIZ UDPゴシック" panose="020B0400000000000000" pitchFamily="50" charset="-128"/>
              </a:rPr>
              <a:t>●海洋保管にも相応のリスクはあるものの壊滅的な打撃は回避できる。</a:t>
            </a:r>
            <a:endParaRPr kumimoji="1" lang="ja-JP" altLang="en-US" sz="2400" dirty="0">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423922619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34">
            <a:extLst>
              <a:ext uri="{FF2B5EF4-FFF2-40B4-BE49-F238E27FC236}">
                <a16:creationId xmlns:a16="http://schemas.microsoft.com/office/drawing/2014/main" id="{2CF2053F-287D-49D7-93A8-B818432938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3037" y="4318000"/>
            <a:ext cx="1389441" cy="642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419" name="Text Box 35">
            <a:extLst>
              <a:ext uri="{FF2B5EF4-FFF2-40B4-BE49-F238E27FC236}">
                <a16:creationId xmlns:a16="http://schemas.microsoft.com/office/drawing/2014/main" id="{CE8CC3DB-B68A-46DE-B898-49F3258A9192}"/>
              </a:ext>
            </a:extLst>
          </p:cNvPr>
          <p:cNvSpPr txBox="1">
            <a:spLocks noChangeArrowheads="1"/>
          </p:cNvSpPr>
          <p:nvPr/>
        </p:nvSpPr>
        <p:spPr bwMode="auto">
          <a:xfrm>
            <a:off x="1605644" y="4875893"/>
            <a:ext cx="201839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defRPr/>
            </a:pPr>
            <a:r>
              <a:rPr lang="ja-JP" altLang="en-US" sz="1400">
                <a:latin typeface="Meiryo UI" panose="020B0604030504040204" pitchFamily="50" charset="-128"/>
                <a:ea typeface="Meiryo UI" panose="020B0604030504040204" pitchFamily="50" charset="-128"/>
              </a:rPr>
              <a:t>福島県内セシウム除染</a:t>
            </a:r>
          </a:p>
        </p:txBody>
      </p:sp>
      <p:grpSp>
        <p:nvGrpSpPr>
          <p:cNvPr id="18436" name="Group 36">
            <a:extLst>
              <a:ext uri="{FF2B5EF4-FFF2-40B4-BE49-F238E27FC236}">
                <a16:creationId xmlns:a16="http://schemas.microsoft.com/office/drawing/2014/main" id="{3604DD53-28BB-4EDB-BCB6-9E8400B1791A}"/>
              </a:ext>
            </a:extLst>
          </p:cNvPr>
          <p:cNvGrpSpPr>
            <a:grpSpLocks/>
          </p:cNvGrpSpPr>
          <p:nvPr/>
        </p:nvGrpSpPr>
        <p:grpSpPr bwMode="auto">
          <a:xfrm>
            <a:off x="2181680" y="5680227"/>
            <a:ext cx="784679" cy="374952"/>
            <a:chOff x="1425" y="2869"/>
            <a:chExt cx="495" cy="176"/>
          </a:xfrm>
        </p:grpSpPr>
        <p:sp>
          <p:nvSpPr>
            <p:cNvPr id="18474" name="Freeform 37">
              <a:extLst>
                <a:ext uri="{FF2B5EF4-FFF2-40B4-BE49-F238E27FC236}">
                  <a16:creationId xmlns:a16="http://schemas.microsoft.com/office/drawing/2014/main" id="{124C0E29-8CFC-4C44-BF4D-F4B03127B7DF}"/>
                </a:ext>
              </a:extLst>
            </p:cNvPr>
            <p:cNvSpPr>
              <a:spLocks/>
            </p:cNvSpPr>
            <p:nvPr/>
          </p:nvSpPr>
          <p:spPr bwMode="auto">
            <a:xfrm>
              <a:off x="1425" y="2869"/>
              <a:ext cx="495" cy="176"/>
            </a:xfrm>
            <a:custGeom>
              <a:avLst/>
              <a:gdLst>
                <a:gd name="T0" fmla="*/ 0 w 1935"/>
                <a:gd name="T1" fmla="*/ 0 h 737"/>
                <a:gd name="T2" fmla="*/ 0 w 1935"/>
                <a:gd name="T3" fmla="*/ 0 h 737"/>
                <a:gd name="T4" fmla="*/ 0 w 1935"/>
                <a:gd name="T5" fmla="*/ 0 h 737"/>
                <a:gd name="T6" fmla="*/ 0 w 1935"/>
                <a:gd name="T7" fmla="*/ 0 h 737"/>
                <a:gd name="T8" fmla="*/ 0 w 1935"/>
                <a:gd name="T9" fmla="*/ 0 h 737"/>
                <a:gd name="T10" fmla="*/ 0 w 1935"/>
                <a:gd name="T11" fmla="*/ 0 h 737"/>
                <a:gd name="T12" fmla="*/ 0 w 1935"/>
                <a:gd name="T13" fmla="*/ 0 h 737"/>
                <a:gd name="T14" fmla="*/ 0 w 1935"/>
                <a:gd name="T15" fmla="*/ 0 h 737"/>
                <a:gd name="T16" fmla="*/ 0 w 1935"/>
                <a:gd name="T17" fmla="*/ 0 h 737"/>
                <a:gd name="T18" fmla="*/ 0 w 1935"/>
                <a:gd name="T19" fmla="*/ 0 h 737"/>
                <a:gd name="T20" fmla="*/ 0 w 1935"/>
                <a:gd name="T21" fmla="*/ 0 h 737"/>
                <a:gd name="T22" fmla="*/ 0 w 1935"/>
                <a:gd name="T23" fmla="*/ 0 h 737"/>
                <a:gd name="T24" fmla="*/ 0 w 1935"/>
                <a:gd name="T25" fmla="*/ 0 h 737"/>
                <a:gd name="T26" fmla="*/ 0 w 1935"/>
                <a:gd name="T27" fmla="*/ 0 h 737"/>
                <a:gd name="T28" fmla="*/ 0 w 1935"/>
                <a:gd name="T29" fmla="*/ 0 h 737"/>
                <a:gd name="T30" fmla="*/ 0 w 1935"/>
                <a:gd name="T31" fmla="*/ 0 h 737"/>
                <a:gd name="T32" fmla="*/ 0 w 1935"/>
                <a:gd name="T33" fmla="*/ 0 h 737"/>
                <a:gd name="T34" fmla="*/ 0 w 1935"/>
                <a:gd name="T35" fmla="*/ 0 h 737"/>
                <a:gd name="T36" fmla="*/ 0 w 1935"/>
                <a:gd name="T37" fmla="*/ 0 h 737"/>
                <a:gd name="T38" fmla="*/ 0 w 1935"/>
                <a:gd name="T39" fmla="*/ 0 h 737"/>
                <a:gd name="T40" fmla="*/ 0 w 1935"/>
                <a:gd name="T41" fmla="*/ 0 h 737"/>
                <a:gd name="T42" fmla="*/ 0 w 1935"/>
                <a:gd name="T43" fmla="*/ 0 h 737"/>
                <a:gd name="T44" fmla="*/ 0 w 1935"/>
                <a:gd name="T45" fmla="*/ 0 h 737"/>
                <a:gd name="T46" fmla="*/ 0 w 1935"/>
                <a:gd name="T47" fmla="*/ 0 h 737"/>
                <a:gd name="T48" fmla="*/ 0 w 1935"/>
                <a:gd name="T49" fmla="*/ 0 h 737"/>
                <a:gd name="T50" fmla="*/ 0 w 1935"/>
                <a:gd name="T51" fmla="*/ 0 h 737"/>
                <a:gd name="T52" fmla="*/ 0 w 1935"/>
                <a:gd name="T53" fmla="*/ 0 h 737"/>
                <a:gd name="T54" fmla="*/ 0 w 1935"/>
                <a:gd name="T55" fmla="*/ 0 h 737"/>
                <a:gd name="T56" fmla="*/ 0 w 1935"/>
                <a:gd name="T57" fmla="*/ 0 h 737"/>
                <a:gd name="T58" fmla="*/ 0 w 1935"/>
                <a:gd name="T59" fmla="*/ 0 h 737"/>
                <a:gd name="T60" fmla="*/ 0 w 1935"/>
                <a:gd name="T61" fmla="*/ 0 h 737"/>
                <a:gd name="T62" fmla="*/ 0 w 1935"/>
                <a:gd name="T63" fmla="*/ 0 h 737"/>
                <a:gd name="T64" fmla="*/ 0 w 1935"/>
                <a:gd name="T65" fmla="*/ 0 h 737"/>
                <a:gd name="T66" fmla="*/ 0 w 1935"/>
                <a:gd name="T67" fmla="*/ 0 h 737"/>
                <a:gd name="T68" fmla="*/ 0 w 1935"/>
                <a:gd name="T69" fmla="*/ 0 h 737"/>
                <a:gd name="T70" fmla="*/ 0 w 1935"/>
                <a:gd name="T71" fmla="*/ 0 h 737"/>
                <a:gd name="T72" fmla="*/ 0 w 1935"/>
                <a:gd name="T73" fmla="*/ 0 h 737"/>
                <a:gd name="T74" fmla="*/ 0 w 1935"/>
                <a:gd name="T75" fmla="*/ 0 h 737"/>
                <a:gd name="T76" fmla="*/ 0 w 1935"/>
                <a:gd name="T77" fmla="*/ 0 h 737"/>
                <a:gd name="T78" fmla="*/ 0 w 1935"/>
                <a:gd name="T79" fmla="*/ 0 h 737"/>
                <a:gd name="T80" fmla="*/ 0 w 1935"/>
                <a:gd name="T81" fmla="*/ 0 h 737"/>
                <a:gd name="T82" fmla="*/ 0 w 1935"/>
                <a:gd name="T83" fmla="*/ 0 h 737"/>
                <a:gd name="T84" fmla="*/ 0 w 1935"/>
                <a:gd name="T85" fmla="*/ 0 h 737"/>
                <a:gd name="T86" fmla="*/ 0 w 1935"/>
                <a:gd name="T87" fmla="*/ 0 h 737"/>
                <a:gd name="T88" fmla="*/ 0 w 1935"/>
                <a:gd name="T89" fmla="*/ 0 h 737"/>
                <a:gd name="T90" fmla="*/ 0 w 1935"/>
                <a:gd name="T91" fmla="*/ 0 h 737"/>
                <a:gd name="T92" fmla="*/ 0 w 1935"/>
                <a:gd name="T93" fmla="*/ 0 h 737"/>
                <a:gd name="T94" fmla="*/ 0 w 1935"/>
                <a:gd name="T95" fmla="*/ 0 h 737"/>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1935" h="737">
                  <a:moveTo>
                    <a:pt x="0" y="719"/>
                  </a:moveTo>
                  <a:lnTo>
                    <a:pt x="8" y="712"/>
                  </a:lnTo>
                  <a:lnTo>
                    <a:pt x="18" y="705"/>
                  </a:lnTo>
                  <a:lnTo>
                    <a:pt x="30" y="696"/>
                  </a:lnTo>
                  <a:lnTo>
                    <a:pt x="44" y="687"/>
                  </a:lnTo>
                  <a:lnTo>
                    <a:pt x="58" y="677"/>
                  </a:lnTo>
                  <a:lnTo>
                    <a:pt x="73" y="667"/>
                  </a:lnTo>
                  <a:lnTo>
                    <a:pt x="89" y="657"/>
                  </a:lnTo>
                  <a:lnTo>
                    <a:pt x="105" y="647"/>
                  </a:lnTo>
                  <a:lnTo>
                    <a:pt x="121" y="636"/>
                  </a:lnTo>
                  <a:lnTo>
                    <a:pt x="137" y="627"/>
                  </a:lnTo>
                  <a:lnTo>
                    <a:pt x="151" y="617"/>
                  </a:lnTo>
                  <a:lnTo>
                    <a:pt x="166" y="607"/>
                  </a:lnTo>
                  <a:lnTo>
                    <a:pt x="179" y="599"/>
                  </a:lnTo>
                  <a:lnTo>
                    <a:pt x="190" y="590"/>
                  </a:lnTo>
                  <a:lnTo>
                    <a:pt x="201" y="583"/>
                  </a:lnTo>
                  <a:lnTo>
                    <a:pt x="208" y="577"/>
                  </a:lnTo>
                  <a:lnTo>
                    <a:pt x="222" y="567"/>
                  </a:lnTo>
                  <a:lnTo>
                    <a:pt x="239" y="559"/>
                  </a:lnTo>
                  <a:lnTo>
                    <a:pt x="260" y="549"/>
                  </a:lnTo>
                  <a:lnTo>
                    <a:pt x="284" y="541"/>
                  </a:lnTo>
                  <a:lnTo>
                    <a:pt x="307" y="534"/>
                  </a:lnTo>
                  <a:lnTo>
                    <a:pt x="328" y="525"/>
                  </a:lnTo>
                  <a:lnTo>
                    <a:pt x="347" y="519"/>
                  </a:lnTo>
                  <a:lnTo>
                    <a:pt x="362" y="512"/>
                  </a:lnTo>
                  <a:lnTo>
                    <a:pt x="384" y="496"/>
                  </a:lnTo>
                  <a:lnTo>
                    <a:pt x="397" y="478"/>
                  </a:lnTo>
                  <a:lnTo>
                    <a:pt x="404" y="459"/>
                  </a:lnTo>
                  <a:lnTo>
                    <a:pt x="408" y="440"/>
                  </a:lnTo>
                  <a:lnTo>
                    <a:pt x="411" y="421"/>
                  </a:lnTo>
                  <a:lnTo>
                    <a:pt x="418" y="402"/>
                  </a:lnTo>
                  <a:lnTo>
                    <a:pt x="428" y="383"/>
                  </a:lnTo>
                  <a:lnTo>
                    <a:pt x="447" y="365"/>
                  </a:lnTo>
                  <a:lnTo>
                    <a:pt x="468" y="352"/>
                  </a:lnTo>
                  <a:lnTo>
                    <a:pt x="488" y="343"/>
                  </a:lnTo>
                  <a:lnTo>
                    <a:pt x="509" y="337"/>
                  </a:lnTo>
                  <a:lnTo>
                    <a:pt x="531" y="332"/>
                  </a:lnTo>
                  <a:lnTo>
                    <a:pt x="552" y="327"/>
                  </a:lnTo>
                  <a:lnTo>
                    <a:pt x="573" y="322"/>
                  </a:lnTo>
                  <a:lnTo>
                    <a:pt x="593" y="316"/>
                  </a:lnTo>
                  <a:lnTo>
                    <a:pt x="614" y="307"/>
                  </a:lnTo>
                  <a:lnTo>
                    <a:pt x="637" y="294"/>
                  </a:lnTo>
                  <a:lnTo>
                    <a:pt x="658" y="279"/>
                  </a:lnTo>
                  <a:lnTo>
                    <a:pt x="674" y="262"/>
                  </a:lnTo>
                  <a:lnTo>
                    <a:pt x="690" y="246"/>
                  </a:lnTo>
                  <a:lnTo>
                    <a:pt x="704" y="227"/>
                  </a:lnTo>
                  <a:lnTo>
                    <a:pt x="717" y="209"/>
                  </a:lnTo>
                  <a:lnTo>
                    <a:pt x="731" y="190"/>
                  </a:lnTo>
                  <a:lnTo>
                    <a:pt x="746" y="171"/>
                  </a:lnTo>
                  <a:lnTo>
                    <a:pt x="758" y="157"/>
                  </a:lnTo>
                  <a:lnTo>
                    <a:pt x="773" y="141"/>
                  </a:lnTo>
                  <a:lnTo>
                    <a:pt x="789" y="126"/>
                  </a:lnTo>
                  <a:lnTo>
                    <a:pt x="806" y="112"/>
                  </a:lnTo>
                  <a:lnTo>
                    <a:pt x="824" y="97"/>
                  </a:lnTo>
                  <a:lnTo>
                    <a:pt x="844" y="82"/>
                  </a:lnTo>
                  <a:lnTo>
                    <a:pt x="864" y="70"/>
                  </a:lnTo>
                  <a:lnTo>
                    <a:pt x="886" y="56"/>
                  </a:lnTo>
                  <a:lnTo>
                    <a:pt x="908" y="44"/>
                  </a:lnTo>
                  <a:lnTo>
                    <a:pt x="931" y="34"/>
                  </a:lnTo>
                  <a:lnTo>
                    <a:pt x="955" y="25"/>
                  </a:lnTo>
                  <a:lnTo>
                    <a:pt x="980" y="16"/>
                  </a:lnTo>
                  <a:lnTo>
                    <a:pt x="1006" y="10"/>
                  </a:lnTo>
                  <a:lnTo>
                    <a:pt x="1032" y="5"/>
                  </a:lnTo>
                  <a:lnTo>
                    <a:pt x="1059" y="2"/>
                  </a:lnTo>
                  <a:lnTo>
                    <a:pt x="1086" y="0"/>
                  </a:lnTo>
                  <a:lnTo>
                    <a:pt x="1114" y="3"/>
                  </a:lnTo>
                  <a:lnTo>
                    <a:pt x="1138" y="9"/>
                  </a:lnTo>
                  <a:lnTo>
                    <a:pt x="1155" y="18"/>
                  </a:lnTo>
                  <a:lnTo>
                    <a:pt x="1171" y="29"/>
                  </a:lnTo>
                  <a:lnTo>
                    <a:pt x="1186" y="41"/>
                  </a:lnTo>
                  <a:lnTo>
                    <a:pt x="1200" y="54"/>
                  </a:lnTo>
                  <a:lnTo>
                    <a:pt x="1216" y="66"/>
                  </a:lnTo>
                  <a:lnTo>
                    <a:pt x="1234" y="77"/>
                  </a:lnTo>
                  <a:lnTo>
                    <a:pt x="1242" y="79"/>
                  </a:lnTo>
                  <a:lnTo>
                    <a:pt x="1250" y="81"/>
                  </a:lnTo>
                  <a:lnTo>
                    <a:pt x="1258" y="82"/>
                  </a:lnTo>
                  <a:lnTo>
                    <a:pt x="1266" y="83"/>
                  </a:lnTo>
                  <a:lnTo>
                    <a:pt x="1274" y="84"/>
                  </a:lnTo>
                  <a:lnTo>
                    <a:pt x="1281" y="86"/>
                  </a:lnTo>
                  <a:lnTo>
                    <a:pt x="1288" y="88"/>
                  </a:lnTo>
                  <a:lnTo>
                    <a:pt x="1295" y="93"/>
                  </a:lnTo>
                  <a:lnTo>
                    <a:pt x="1314" y="109"/>
                  </a:lnTo>
                  <a:lnTo>
                    <a:pt x="1330" y="125"/>
                  </a:lnTo>
                  <a:lnTo>
                    <a:pt x="1347" y="141"/>
                  </a:lnTo>
                  <a:lnTo>
                    <a:pt x="1363" y="157"/>
                  </a:lnTo>
                  <a:lnTo>
                    <a:pt x="1379" y="172"/>
                  </a:lnTo>
                  <a:lnTo>
                    <a:pt x="1395" y="188"/>
                  </a:lnTo>
                  <a:lnTo>
                    <a:pt x="1413" y="204"/>
                  </a:lnTo>
                  <a:lnTo>
                    <a:pt x="1433" y="219"/>
                  </a:lnTo>
                  <a:lnTo>
                    <a:pt x="1441" y="226"/>
                  </a:lnTo>
                  <a:lnTo>
                    <a:pt x="1449" y="231"/>
                  </a:lnTo>
                  <a:lnTo>
                    <a:pt x="1456" y="236"/>
                  </a:lnTo>
                  <a:lnTo>
                    <a:pt x="1462" y="242"/>
                  </a:lnTo>
                  <a:lnTo>
                    <a:pt x="1468" y="250"/>
                  </a:lnTo>
                  <a:lnTo>
                    <a:pt x="1472" y="256"/>
                  </a:lnTo>
                  <a:lnTo>
                    <a:pt x="1475" y="264"/>
                  </a:lnTo>
                  <a:lnTo>
                    <a:pt x="1476" y="274"/>
                  </a:lnTo>
                  <a:lnTo>
                    <a:pt x="1474" y="290"/>
                  </a:lnTo>
                  <a:lnTo>
                    <a:pt x="1468" y="304"/>
                  </a:lnTo>
                  <a:lnTo>
                    <a:pt x="1462" y="319"/>
                  </a:lnTo>
                  <a:lnTo>
                    <a:pt x="1459" y="335"/>
                  </a:lnTo>
                  <a:lnTo>
                    <a:pt x="1461" y="351"/>
                  </a:lnTo>
                  <a:lnTo>
                    <a:pt x="1466" y="367"/>
                  </a:lnTo>
                  <a:lnTo>
                    <a:pt x="1473" y="382"/>
                  </a:lnTo>
                  <a:lnTo>
                    <a:pt x="1483" y="396"/>
                  </a:lnTo>
                  <a:lnTo>
                    <a:pt x="1496" y="410"/>
                  </a:lnTo>
                  <a:lnTo>
                    <a:pt x="1510" y="423"/>
                  </a:lnTo>
                  <a:lnTo>
                    <a:pt x="1525" y="435"/>
                  </a:lnTo>
                  <a:lnTo>
                    <a:pt x="1542" y="447"/>
                  </a:lnTo>
                  <a:lnTo>
                    <a:pt x="1559" y="458"/>
                  </a:lnTo>
                  <a:lnTo>
                    <a:pt x="1578" y="469"/>
                  </a:lnTo>
                  <a:lnTo>
                    <a:pt x="1595" y="478"/>
                  </a:lnTo>
                  <a:lnTo>
                    <a:pt x="1613" y="488"/>
                  </a:lnTo>
                  <a:lnTo>
                    <a:pt x="1631" y="496"/>
                  </a:lnTo>
                  <a:lnTo>
                    <a:pt x="1648" y="503"/>
                  </a:lnTo>
                  <a:lnTo>
                    <a:pt x="1664" y="510"/>
                  </a:lnTo>
                  <a:lnTo>
                    <a:pt x="1678" y="516"/>
                  </a:lnTo>
                  <a:lnTo>
                    <a:pt x="1695" y="524"/>
                  </a:lnTo>
                  <a:lnTo>
                    <a:pt x="1711" y="534"/>
                  </a:lnTo>
                  <a:lnTo>
                    <a:pt x="1726" y="544"/>
                  </a:lnTo>
                  <a:lnTo>
                    <a:pt x="1742" y="556"/>
                  </a:lnTo>
                  <a:lnTo>
                    <a:pt x="1756" y="568"/>
                  </a:lnTo>
                  <a:lnTo>
                    <a:pt x="1770" y="581"/>
                  </a:lnTo>
                  <a:lnTo>
                    <a:pt x="1785" y="593"/>
                  </a:lnTo>
                  <a:lnTo>
                    <a:pt x="1800" y="606"/>
                  </a:lnTo>
                  <a:lnTo>
                    <a:pt x="1814" y="620"/>
                  </a:lnTo>
                  <a:lnTo>
                    <a:pt x="1829" y="631"/>
                  </a:lnTo>
                  <a:lnTo>
                    <a:pt x="1845" y="643"/>
                  </a:lnTo>
                  <a:lnTo>
                    <a:pt x="1861" y="653"/>
                  </a:lnTo>
                  <a:lnTo>
                    <a:pt x="1878" y="663"/>
                  </a:lnTo>
                  <a:lnTo>
                    <a:pt x="1896" y="671"/>
                  </a:lnTo>
                  <a:lnTo>
                    <a:pt x="1915" y="677"/>
                  </a:lnTo>
                  <a:lnTo>
                    <a:pt x="1935" y="681"/>
                  </a:lnTo>
                  <a:lnTo>
                    <a:pt x="1930" y="692"/>
                  </a:lnTo>
                  <a:lnTo>
                    <a:pt x="1925" y="699"/>
                  </a:lnTo>
                  <a:lnTo>
                    <a:pt x="1917" y="706"/>
                  </a:lnTo>
                  <a:lnTo>
                    <a:pt x="1910" y="710"/>
                  </a:lnTo>
                  <a:lnTo>
                    <a:pt x="1901" y="713"/>
                  </a:lnTo>
                  <a:lnTo>
                    <a:pt x="1892" y="715"/>
                  </a:lnTo>
                  <a:lnTo>
                    <a:pt x="1883" y="718"/>
                  </a:lnTo>
                  <a:lnTo>
                    <a:pt x="1872" y="720"/>
                  </a:lnTo>
                  <a:lnTo>
                    <a:pt x="1739" y="720"/>
                  </a:lnTo>
                  <a:lnTo>
                    <a:pt x="1724" y="723"/>
                  </a:lnTo>
                  <a:lnTo>
                    <a:pt x="1711" y="725"/>
                  </a:lnTo>
                  <a:lnTo>
                    <a:pt x="1697" y="728"/>
                  </a:lnTo>
                  <a:lnTo>
                    <a:pt x="1685" y="730"/>
                  </a:lnTo>
                  <a:lnTo>
                    <a:pt x="1672" y="732"/>
                  </a:lnTo>
                  <a:lnTo>
                    <a:pt x="1658" y="733"/>
                  </a:lnTo>
                  <a:lnTo>
                    <a:pt x="1645" y="735"/>
                  </a:lnTo>
                  <a:lnTo>
                    <a:pt x="1630" y="737"/>
                  </a:lnTo>
                  <a:lnTo>
                    <a:pt x="1053" y="737"/>
                  </a:lnTo>
                  <a:lnTo>
                    <a:pt x="1037" y="733"/>
                  </a:lnTo>
                  <a:lnTo>
                    <a:pt x="1019" y="730"/>
                  </a:lnTo>
                  <a:lnTo>
                    <a:pt x="1000" y="727"/>
                  </a:lnTo>
                  <a:lnTo>
                    <a:pt x="981" y="723"/>
                  </a:lnTo>
                  <a:lnTo>
                    <a:pt x="961" y="721"/>
                  </a:lnTo>
                  <a:lnTo>
                    <a:pt x="942" y="719"/>
                  </a:lnTo>
                  <a:lnTo>
                    <a:pt x="923" y="716"/>
                  </a:lnTo>
                  <a:lnTo>
                    <a:pt x="906" y="713"/>
                  </a:lnTo>
                  <a:lnTo>
                    <a:pt x="730" y="713"/>
                  </a:lnTo>
                  <a:lnTo>
                    <a:pt x="712" y="711"/>
                  </a:lnTo>
                  <a:lnTo>
                    <a:pt x="694" y="709"/>
                  </a:lnTo>
                  <a:lnTo>
                    <a:pt x="676" y="707"/>
                  </a:lnTo>
                  <a:lnTo>
                    <a:pt x="660" y="703"/>
                  </a:lnTo>
                  <a:lnTo>
                    <a:pt x="642" y="701"/>
                  </a:lnTo>
                  <a:lnTo>
                    <a:pt x="625" y="699"/>
                  </a:lnTo>
                  <a:lnTo>
                    <a:pt x="608" y="697"/>
                  </a:lnTo>
                  <a:lnTo>
                    <a:pt x="592" y="695"/>
                  </a:lnTo>
                  <a:lnTo>
                    <a:pt x="575" y="694"/>
                  </a:lnTo>
                  <a:lnTo>
                    <a:pt x="558" y="692"/>
                  </a:lnTo>
                  <a:lnTo>
                    <a:pt x="541" y="691"/>
                  </a:lnTo>
                  <a:lnTo>
                    <a:pt x="523" y="689"/>
                  </a:lnTo>
                  <a:lnTo>
                    <a:pt x="506" y="688"/>
                  </a:lnTo>
                  <a:lnTo>
                    <a:pt x="488" y="688"/>
                  </a:lnTo>
                  <a:lnTo>
                    <a:pt x="469" y="687"/>
                  </a:lnTo>
                  <a:lnTo>
                    <a:pt x="450" y="687"/>
                  </a:lnTo>
                  <a:lnTo>
                    <a:pt x="416" y="687"/>
                  </a:lnTo>
                  <a:lnTo>
                    <a:pt x="382" y="688"/>
                  </a:lnTo>
                  <a:lnTo>
                    <a:pt x="350" y="690"/>
                  </a:lnTo>
                  <a:lnTo>
                    <a:pt x="317" y="692"/>
                  </a:lnTo>
                  <a:lnTo>
                    <a:pt x="287" y="694"/>
                  </a:lnTo>
                  <a:lnTo>
                    <a:pt x="257" y="697"/>
                  </a:lnTo>
                  <a:lnTo>
                    <a:pt x="228" y="700"/>
                  </a:lnTo>
                  <a:lnTo>
                    <a:pt x="200" y="702"/>
                  </a:lnTo>
                  <a:lnTo>
                    <a:pt x="172" y="706"/>
                  </a:lnTo>
                  <a:lnTo>
                    <a:pt x="146" y="709"/>
                  </a:lnTo>
                  <a:lnTo>
                    <a:pt x="120" y="712"/>
                  </a:lnTo>
                  <a:lnTo>
                    <a:pt x="95" y="714"/>
                  </a:lnTo>
                  <a:lnTo>
                    <a:pt x="71" y="716"/>
                  </a:lnTo>
                  <a:lnTo>
                    <a:pt x="47" y="718"/>
                  </a:lnTo>
                  <a:lnTo>
                    <a:pt x="23" y="719"/>
                  </a:lnTo>
                  <a:lnTo>
                    <a:pt x="0" y="71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714"/>
            </a:p>
          </p:txBody>
        </p:sp>
        <p:sp>
          <p:nvSpPr>
            <p:cNvPr id="18475" name="Freeform 38">
              <a:extLst>
                <a:ext uri="{FF2B5EF4-FFF2-40B4-BE49-F238E27FC236}">
                  <a16:creationId xmlns:a16="http://schemas.microsoft.com/office/drawing/2014/main" id="{40148933-736D-433B-BBED-F92821A666B1}"/>
                </a:ext>
              </a:extLst>
            </p:cNvPr>
            <p:cNvSpPr>
              <a:spLocks/>
            </p:cNvSpPr>
            <p:nvPr/>
          </p:nvSpPr>
          <p:spPr bwMode="auto">
            <a:xfrm>
              <a:off x="1446" y="2873"/>
              <a:ext cx="464" cy="167"/>
            </a:xfrm>
            <a:custGeom>
              <a:avLst/>
              <a:gdLst>
                <a:gd name="T0" fmla="*/ 0 w 1817"/>
                <a:gd name="T1" fmla="*/ 0 h 697"/>
                <a:gd name="T2" fmla="*/ 0 w 1817"/>
                <a:gd name="T3" fmla="*/ 0 h 697"/>
                <a:gd name="T4" fmla="*/ 0 w 1817"/>
                <a:gd name="T5" fmla="*/ 0 h 697"/>
                <a:gd name="T6" fmla="*/ 0 w 1817"/>
                <a:gd name="T7" fmla="*/ 0 h 697"/>
                <a:gd name="T8" fmla="*/ 0 w 1817"/>
                <a:gd name="T9" fmla="*/ 0 h 697"/>
                <a:gd name="T10" fmla="*/ 0 w 1817"/>
                <a:gd name="T11" fmla="*/ 0 h 697"/>
                <a:gd name="T12" fmla="*/ 0 w 1817"/>
                <a:gd name="T13" fmla="*/ 0 h 697"/>
                <a:gd name="T14" fmla="*/ 0 w 1817"/>
                <a:gd name="T15" fmla="*/ 0 h 697"/>
                <a:gd name="T16" fmla="*/ 0 w 1817"/>
                <a:gd name="T17" fmla="*/ 0 h 697"/>
                <a:gd name="T18" fmla="*/ 0 w 1817"/>
                <a:gd name="T19" fmla="*/ 0 h 697"/>
                <a:gd name="T20" fmla="*/ 0 w 1817"/>
                <a:gd name="T21" fmla="*/ 0 h 697"/>
                <a:gd name="T22" fmla="*/ 0 w 1817"/>
                <a:gd name="T23" fmla="*/ 0 h 697"/>
                <a:gd name="T24" fmla="*/ 0 w 1817"/>
                <a:gd name="T25" fmla="*/ 0 h 697"/>
                <a:gd name="T26" fmla="*/ 0 w 1817"/>
                <a:gd name="T27" fmla="*/ 0 h 697"/>
                <a:gd name="T28" fmla="*/ 0 w 1817"/>
                <a:gd name="T29" fmla="*/ 0 h 697"/>
                <a:gd name="T30" fmla="*/ 0 w 1817"/>
                <a:gd name="T31" fmla="*/ 0 h 697"/>
                <a:gd name="T32" fmla="*/ 0 w 1817"/>
                <a:gd name="T33" fmla="*/ 0 h 697"/>
                <a:gd name="T34" fmla="*/ 0 w 1817"/>
                <a:gd name="T35" fmla="*/ 0 h 697"/>
                <a:gd name="T36" fmla="*/ 0 w 1817"/>
                <a:gd name="T37" fmla="*/ 0 h 697"/>
                <a:gd name="T38" fmla="*/ 0 w 1817"/>
                <a:gd name="T39" fmla="*/ 0 h 697"/>
                <a:gd name="T40" fmla="*/ 0 w 1817"/>
                <a:gd name="T41" fmla="*/ 0 h 697"/>
                <a:gd name="T42" fmla="*/ 0 w 1817"/>
                <a:gd name="T43" fmla="*/ 0 h 697"/>
                <a:gd name="T44" fmla="*/ 0 w 1817"/>
                <a:gd name="T45" fmla="*/ 0 h 697"/>
                <a:gd name="T46" fmla="*/ 0 w 1817"/>
                <a:gd name="T47" fmla="*/ 0 h 697"/>
                <a:gd name="T48" fmla="*/ 0 w 1817"/>
                <a:gd name="T49" fmla="*/ 0 h 697"/>
                <a:gd name="T50" fmla="*/ 0 w 1817"/>
                <a:gd name="T51" fmla="*/ 0 h 697"/>
                <a:gd name="T52" fmla="*/ 0 w 1817"/>
                <a:gd name="T53" fmla="*/ 0 h 697"/>
                <a:gd name="T54" fmla="*/ 0 w 1817"/>
                <a:gd name="T55" fmla="*/ 0 h 697"/>
                <a:gd name="T56" fmla="*/ 0 w 1817"/>
                <a:gd name="T57" fmla="*/ 0 h 697"/>
                <a:gd name="T58" fmla="*/ 0 w 1817"/>
                <a:gd name="T59" fmla="*/ 0 h 697"/>
                <a:gd name="T60" fmla="*/ 0 w 1817"/>
                <a:gd name="T61" fmla="*/ 0 h 697"/>
                <a:gd name="T62" fmla="*/ 0 w 1817"/>
                <a:gd name="T63" fmla="*/ 0 h 697"/>
                <a:gd name="T64" fmla="*/ 0 w 1817"/>
                <a:gd name="T65" fmla="*/ 0 h 697"/>
                <a:gd name="T66" fmla="*/ 0 w 1817"/>
                <a:gd name="T67" fmla="*/ 0 h 697"/>
                <a:gd name="T68" fmla="*/ 0 w 1817"/>
                <a:gd name="T69" fmla="*/ 0 h 697"/>
                <a:gd name="T70" fmla="*/ 0 w 1817"/>
                <a:gd name="T71" fmla="*/ 0 h 697"/>
                <a:gd name="T72" fmla="*/ 0 w 1817"/>
                <a:gd name="T73" fmla="*/ 0 h 697"/>
                <a:gd name="T74" fmla="*/ 0 w 1817"/>
                <a:gd name="T75" fmla="*/ 0 h 697"/>
                <a:gd name="T76" fmla="*/ 0 w 1817"/>
                <a:gd name="T77" fmla="*/ 0 h 697"/>
                <a:gd name="T78" fmla="*/ 0 w 1817"/>
                <a:gd name="T79" fmla="*/ 0 h 697"/>
                <a:gd name="T80" fmla="*/ 0 w 1817"/>
                <a:gd name="T81" fmla="*/ 0 h 697"/>
                <a:gd name="T82" fmla="*/ 0 w 1817"/>
                <a:gd name="T83" fmla="*/ 0 h 697"/>
                <a:gd name="T84" fmla="*/ 0 w 1817"/>
                <a:gd name="T85" fmla="*/ 0 h 697"/>
                <a:gd name="T86" fmla="*/ 0 w 1817"/>
                <a:gd name="T87" fmla="*/ 0 h 697"/>
                <a:gd name="T88" fmla="*/ 0 w 1817"/>
                <a:gd name="T89" fmla="*/ 0 h 697"/>
                <a:gd name="T90" fmla="*/ 0 w 1817"/>
                <a:gd name="T91" fmla="*/ 0 h 697"/>
                <a:gd name="T92" fmla="*/ 0 w 1817"/>
                <a:gd name="T93" fmla="*/ 0 h 697"/>
                <a:gd name="T94" fmla="*/ 0 w 1817"/>
                <a:gd name="T95" fmla="*/ 0 h 697"/>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1817" h="697">
                  <a:moveTo>
                    <a:pt x="0" y="677"/>
                  </a:moveTo>
                  <a:lnTo>
                    <a:pt x="8" y="671"/>
                  </a:lnTo>
                  <a:lnTo>
                    <a:pt x="18" y="663"/>
                  </a:lnTo>
                  <a:lnTo>
                    <a:pt x="30" y="655"/>
                  </a:lnTo>
                  <a:lnTo>
                    <a:pt x="43" y="647"/>
                  </a:lnTo>
                  <a:lnTo>
                    <a:pt x="58" y="637"/>
                  </a:lnTo>
                  <a:lnTo>
                    <a:pt x="74" y="629"/>
                  </a:lnTo>
                  <a:lnTo>
                    <a:pt x="89" y="619"/>
                  </a:lnTo>
                  <a:lnTo>
                    <a:pt x="106" y="610"/>
                  </a:lnTo>
                  <a:lnTo>
                    <a:pt x="122" y="601"/>
                  </a:lnTo>
                  <a:lnTo>
                    <a:pt x="137" y="591"/>
                  </a:lnTo>
                  <a:lnTo>
                    <a:pt x="153" y="583"/>
                  </a:lnTo>
                  <a:lnTo>
                    <a:pt x="168" y="574"/>
                  </a:lnTo>
                  <a:lnTo>
                    <a:pt x="180" y="566"/>
                  </a:lnTo>
                  <a:lnTo>
                    <a:pt x="192" y="559"/>
                  </a:lnTo>
                  <a:lnTo>
                    <a:pt x="201" y="552"/>
                  </a:lnTo>
                  <a:lnTo>
                    <a:pt x="209" y="546"/>
                  </a:lnTo>
                  <a:lnTo>
                    <a:pt x="219" y="539"/>
                  </a:lnTo>
                  <a:lnTo>
                    <a:pt x="230" y="532"/>
                  </a:lnTo>
                  <a:lnTo>
                    <a:pt x="241" y="528"/>
                  </a:lnTo>
                  <a:lnTo>
                    <a:pt x="254" y="525"/>
                  </a:lnTo>
                  <a:lnTo>
                    <a:pt x="265" y="523"/>
                  </a:lnTo>
                  <a:lnTo>
                    <a:pt x="278" y="520"/>
                  </a:lnTo>
                  <a:lnTo>
                    <a:pt x="290" y="516"/>
                  </a:lnTo>
                  <a:lnTo>
                    <a:pt x="302" y="510"/>
                  </a:lnTo>
                  <a:lnTo>
                    <a:pt x="323" y="495"/>
                  </a:lnTo>
                  <a:lnTo>
                    <a:pt x="339" y="475"/>
                  </a:lnTo>
                  <a:lnTo>
                    <a:pt x="350" y="454"/>
                  </a:lnTo>
                  <a:lnTo>
                    <a:pt x="360" y="431"/>
                  </a:lnTo>
                  <a:lnTo>
                    <a:pt x="369" y="409"/>
                  </a:lnTo>
                  <a:lnTo>
                    <a:pt x="380" y="387"/>
                  </a:lnTo>
                  <a:lnTo>
                    <a:pt x="393" y="367"/>
                  </a:lnTo>
                  <a:lnTo>
                    <a:pt x="412" y="349"/>
                  </a:lnTo>
                  <a:lnTo>
                    <a:pt x="431" y="338"/>
                  </a:lnTo>
                  <a:lnTo>
                    <a:pt x="452" y="328"/>
                  </a:lnTo>
                  <a:lnTo>
                    <a:pt x="473" y="322"/>
                  </a:lnTo>
                  <a:lnTo>
                    <a:pt x="494" y="316"/>
                  </a:lnTo>
                  <a:lnTo>
                    <a:pt x="516" y="311"/>
                  </a:lnTo>
                  <a:lnTo>
                    <a:pt x="537" y="306"/>
                  </a:lnTo>
                  <a:lnTo>
                    <a:pt x="557" y="300"/>
                  </a:lnTo>
                  <a:lnTo>
                    <a:pt x="577" y="291"/>
                  </a:lnTo>
                  <a:lnTo>
                    <a:pt x="598" y="279"/>
                  </a:lnTo>
                  <a:lnTo>
                    <a:pt x="615" y="264"/>
                  </a:lnTo>
                  <a:lnTo>
                    <a:pt x="631" y="248"/>
                  </a:lnTo>
                  <a:lnTo>
                    <a:pt x="645" y="232"/>
                  </a:lnTo>
                  <a:lnTo>
                    <a:pt x="657" y="215"/>
                  </a:lnTo>
                  <a:lnTo>
                    <a:pt x="670" y="197"/>
                  </a:lnTo>
                  <a:lnTo>
                    <a:pt x="682" y="179"/>
                  </a:lnTo>
                  <a:lnTo>
                    <a:pt x="696" y="162"/>
                  </a:lnTo>
                  <a:lnTo>
                    <a:pt x="708" y="148"/>
                  </a:lnTo>
                  <a:lnTo>
                    <a:pt x="721" y="133"/>
                  </a:lnTo>
                  <a:lnTo>
                    <a:pt x="735" y="120"/>
                  </a:lnTo>
                  <a:lnTo>
                    <a:pt x="751" y="105"/>
                  </a:lnTo>
                  <a:lnTo>
                    <a:pt x="767" y="91"/>
                  </a:lnTo>
                  <a:lnTo>
                    <a:pt x="785" y="79"/>
                  </a:lnTo>
                  <a:lnTo>
                    <a:pt x="803" y="65"/>
                  </a:lnTo>
                  <a:lnTo>
                    <a:pt x="823" y="54"/>
                  </a:lnTo>
                  <a:lnTo>
                    <a:pt x="843" y="42"/>
                  </a:lnTo>
                  <a:lnTo>
                    <a:pt x="864" y="32"/>
                  </a:lnTo>
                  <a:lnTo>
                    <a:pt x="886" y="23"/>
                  </a:lnTo>
                  <a:lnTo>
                    <a:pt x="909" y="15"/>
                  </a:lnTo>
                  <a:lnTo>
                    <a:pt x="932" y="9"/>
                  </a:lnTo>
                  <a:lnTo>
                    <a:pt x="955" y="4"/>
                  </a:lnTo>
                  <a:lnTo>
                    <a:pt x="979" y="1"/>
                  </a:lnTo>
                  <a:lnTo>
                    <a:pt x="1004" y="0"/>
                  </a:lnTo>
                  <a:lnTo>
                    <a:pt x="1030" y="2"/>
                  </a:lnTo>
                  <a:lnTo>
                    <a:pt x="1050" y="9"/>
                  </a:lnTo>
                  <a:lnTo>
                    <a:pt x="1067" y="17"/>
                  </a:lnTo>
                  <a:lnTo>
                    <a:pt x="1082" y="27"/>
                  </a:lnTo>
                  <a:lnTo>
                    <a:pt x="1095" y="39"/>
                  </a:lnTo>
                  <a:lnTo>
                    <a:pt x="1108" y="52"/>
                  </a:lnTo>
                  <a:lnTo>
                    <a:pt x="1121" y="63"/>
                  </a:lnTo>
                  <a:lnTo>
                    <a:pt x="1138" y="72"/>
                  </a:lnTo>
                  <a:lnTo>
                    <a:pt x="1146" y="75"/>
                  </a:lnTo>
                  <a:lnTo>
                    <a:pt x="1153" y="77"/>
                  </a:lnTo>
                  <a:lnTo>
                    <a:pt x="1160" y="78"/>
                  </a:lnTo>
                  <a:lnTo>
                    <a:pt x="1168" y="79"/>
                  </a:lnTo>
                  <a:lnTo>
                    <a:pt x="1174" y="80"/>
                  </a:lnTo>
                  <a:lnTo>
                    <a:pt x="1181" y="82"/>
                  </a:lnTo>
                  <a:lnTo>
                    <a:pt x="1186" y="84"/>
                  </a:lnTo>
                  <a:lnTo>
                    <a:pt x="1193" y="88"/>
                  </a:lnTo>
                  <a:lnTo>
                    <a:pt x="1211" y="104"/>
                  </a:lnTo>
                  <a:lnTo>
                    <a:pt x="1226" y="119"/>
                  </a:lnTo>
                  <a:lnTo>
                    <a:pt x="1241" y="133"/>
                  </a:lnTo>
                  <a:lnTo>
                    <a:pt x="1255" y="148"/>
                  </a:lnTo>
                  <a:lnTo>
                    <a:pt x="1269" y="163"/>
                  </a:lnTo>
                  <a:lnTo>
                    <a:pt x="1284" y="177"/>
                  </a:lnTo>
                  <a:lnTo>
                    <a:pt x="1301" y="193"/>
                  </a:lnTo>
                  <a:lnTo>
                    <a:pt x="1318" y="208"/>
                  </a:lnTo>
                  <a:lnTo>
                    <a:pt x="1326" y="213"/>
                  </a:lnTo>
                  <a:lnTo>
                    <a:pt x="1333" y="218"/>
                  </a:lnTo>
                  <a:lnTo>
                    <a:pt x="1339" y="223"/>
                  </a:lnTo>
                  <a:lnTo>
                    <a:pt x="1346" y="230"/>
                  </a:lnTo>
                  <a:lnTo>
                    <a:pt x="1350" y="236"/>
                  </a:lnTo>
                  <a:lnTo>
                    <a:pt x="1354" y="242"/>
                  </a:lnTo>
                  <a:lnTo>
                    <a:pt x="1356" y="251"/>
                  </a:lnTo>
                  <a:lnTo>
                    <a:pt x="1357" y="259"/>
                  </a:lnTo>
                  <a:lnTo>
                    <a:pt x="1355" y="274"/>
                  </a:lnTo>
                  <a:lnTo>
                    <a:pt x="1351" y="287"/>
                  </a:lnTo>
                  <a:lnTo>
                    <a:pt x="1346" y="301"/>
                  </a:lnTo>
                  <a:lnTo>
                    <a:pt x="1344" y="317"/>
                  </a:lnTo>
                  <a:lnTo>
                    <a:pt x="1345" y="332"/>
                  </a:lnTo>
                  <a:lnTo>
                    <a:pt x="1350" y="347"/>
                  </a:lnTo>
                  <a:lnTo>
                    <a:pt x="1356" y="362"/>
                  </a:lnTo>
                  <a:lnTo>
                    <a:pt x="1366" y="375"/>
                  </a:lnTo>
                  <a:lnTo>
                    <a:pt x="1376" y="388"/>
                  </a:lnTo>
                  <a:lnTo>
                    <a:pt x="1389" y="400"/>
                  </a:lnTo>
                  <a:lnTo>
                    <a:pt x="1403" y="412"/>
                  </a:lnTo>
                  <a:lnTo>
                    <a:pt x="1418" y="423"/>
                  </a:lnTo>
                  <a:lnTo>
                    <a:pt x="1434" y="434"/>
                  </a:lnTo>
                  <a:lnTo>
                    <a:pt x="1451" y="443"/>
                  </a:lnTo>
                  <a:lnTo>
                    <a:pt x="1466" y="453"/>
                  </a:lnTo>
                  <a:lnTo>
                    <a:pt x="1483" y="461"/>
                  </a:lnTo>
                  <a:lnTo>
                    <a:pt x="1499" y="470"/>
                  </a:lnTo>
                  <a:lnTo>
                    <a:pt x="1514" y="476"/>
                  </a:lnTo>
                  <a:lnTo>
                    <a:pt x="1528" y="483"/>
                  </a:lnTo>
                  <a:lnTo>
                    <a:pt x="1542" y="488"/>
                  </a:lnTo>
                  <a:lnTo>
                    <a:pt x="1557" y="497"/>
                  </a:lnTo>
                  <a:lnTo>
                    <a:pt x="1573" y="506"/>
                  </a:lnTo>
                  <a:lnTo>
                    <a:pt x="1590" y="518"/>
                  </a:lnTo>
                  <a:lnTo>
                    <a:pt x="1606" y="530"/>
                  </a:lnTo>
                  <a:lnTo>
                    <a:pt x="1622" y="544"/>
                  </a:lnTo>
                  <a:lnTo>
                    <a:pt x="1639" y="558"/>
                  </a:lnTo>
                  <a:lnTo>
                    <a:pt x="1657" y="572"/>
                  </a:lnTo>
                  <a:lnTo>
                    <a:pt x="1674" y="587"/>
                  </a:lnTo>
                  <a:lnTo>
                    <a:pt x="1690" y="602"/>
                  </a:lnTo>
                  <a:lnTo>
                    <a:pt x="1708" y="615"/>
                  </a:lnTo>
                  <a:lnTo>
                    <a:pt x="1726" y="629"/>
                  </a:lnTo>
                  <a:lnTo>
                    <a:pt x="1744" y="640"/>
                  </a:lnTo>
                  <a:lnTo>
                    <a:pt x="1762" y="651"/>
                  </a:lnTo>
                  <a:lnTo>
                    <a:pt x="1781" y="659"/>
                  </a:lnTo>
                  <a:lnTo>
                    <a:pt x="1798" y="667"/>
                  </a:lnTo>
                  <a:lnTo>
                    <a:pt x="1817" y="671"/>
                  </a:lnTo>
                  <a:lnTo>
                    <a:pt x="1811" y="680"/>
                  </a:lnTo>
                  <a:lnTo>
                    <a:pt x="1802" y="684"/>
                  </a:lnTo>
                  <a:lnTo>
                    <a:pt x="1788" y="685"/>
                  </a:lnTo>
                  <a:lnTo>
                    <a:pt x="1773" y="685"/>
                  </a:lnTo>
                  <a:lnTo>
                    <a:pt x="1758" y="683"/>
                  </a:lnTo>
                  <a:lnTo>
                    <a:pt x="1742" y="681"/>
                  </a:lnTo>
                  <a:lnTo>
                    <a:pt x="1728" y="681"/>
                  </a:lnTo>
                  <a:lnTo>
                    <a:pt x="1718" y="682"/>
                  </a:lnTo>
                  <a:lnTo>
                    <a:pt x="1596" y="682"/>
                  </a:lnTo>
                  <a:lnTo>
                    <a:pt x="1583" y="685"/>
                  </a:lnTo>
                  <a:lnTo>
                    <a:pt x="1571" y="687"/>
                  </a:lnTo>
                  <a:lnTo>
                    <a:pt x="1558" y="690"/>
                  </a:lnTo>
                  <a:lnTo>
                    <a:pt x="1547" y="691"/>
                  </a:lnTo>
                  <a:lnTo>
                    <a:pt x="1535" y="692"/>
                  </a:lnTo>
                  <a:lnTo>
                    <a:pt x="1524" y="694"/>
                  </a:lnTo>
                  <a:lnTo>
                    <a:pt x="1511" y="695"/>
                  </a:lnTo>
                  <a:lnTo>
                    <a:pt x="1498" y="697"/>
                  </a:lnTo>
                  <a:lnTo>
                    <a:pt x="974" y="697"/>
                  </a:lnTo>
                  <a:lnTo>
                    <a:pt x="959" y="693"/>
                  </a:lnTo>
                  <a:lnTo>
                    <a:pt x="943" y="690"/>
                  </a:lnTo>
                  <a:lnTo>
                    <a:pt x="927" y="687"/>
                  </a:lnTo>
                  <a:lnTo>
                    <a:pt x="909" y="684"/>
                  </a:lnTo>
                  <a:lnTo>
                    <a:pt x="890" y="682"/>
                  </a:lnTo>
                  <a:lnTo>
                    <a:pt x="873" y="680"/>
                  </a:lnTo>
                  <a:lnTo>
                    <a:pt x="856" y="678"/>
                  </a:lnTo>
                  <a:lnTo>
                    <a:pt x="841" y="675"/>
                  </a:lnTo>
                  <a:lnTo>
                    <a:pt x="681" y="675"/>
                  </a:lnTo>
                  <a:lnTo>
                    <a:pt x="665" y="673"/>
                  </a:lnTo>
                  <a:lnTo>
                    <a:pt x="649" y="671"/>
                  </a:lnTo>
                  <a:lnTo>
                    <a:pt x="633" y="669"/>
                  </a:lnTo>
                  <a:lnTo>
                    <a:pt x="617" y="667"/>
                  </a:lnTo>
                  <a:lnTo>
                    <a:pt x="602" y="664"/>
                  </a:lnTo>
                  <a:lnTo>
                    <a:pt x="587" y="662"/>
                  </a:lnTo>
                  <a:lnTo>
                    <a:pt x="571" y="660"/>
                  </a:lnTo>
                  <a:lnTo>
                    <a:pt x="557" y="658"/>
                  </a:lnTo>
                  <a:lnTo>
                    <a:pt x="541" y="656"/>
                  </a:lnTo>
                  <a:lnTo>
                    <a:pt x="525" y="655"/>
                  </a:lnTo>
                  <a:lnTo>
                    <a:pt x="509" y="653"/>
                  </a:lnTo>
                  <a:lnTo>
                    <a:pt x="494" y="652"/>
                  </a:lnTo>
                  <a:lnTo>
                    <a:pt x="478" y="651"/>
                  </a:lnTo>
                  <a:lnTo>
                    <a:pt x="461" y="651"/>
                  </a:lnTo>
                  <a:lnTo>
                    <a:pt x="445" y="650"/>
                  </a:lnTo>
                  <a:lnTo>
                    <a:pt x="428" y="650"/>
                  </a:lnTo>
                  <a:lnTo>
                    <a:pt x="396" y="650"/>
                  </a:lnTo>
                  <a:lnTo>
                    <a:pt x="365" y="651"/>
                  </a:lnTo>
                  <a:lnTo>
                    <a:pt x="334" y="652"/>
                  </a:lnTo>
                  <a:lnTo>
                    <a:pt x="304" y="654"/>
                  </a:lnTo>
                  <a:lnTo>
                    <a:pt x="275" y="656"/>
                  </a:lnTo>
                  <a:lnTo>
                    <a:pt x="246" y="658"/>
                  </a:lnTo>
                  <a:lnTo>
                    <a:pt x="219" y="661"/>
                  </a:lnTo>
                  <a:lnTo>
                    <a:pt x="192" y="663"/>
                  </a:lnTo>
                  <a:lnTo>
                    <a:pt x="165" y="665"/>
                  </a:lnTo>
                  <a:lnTo>
                    <a:pt x="140" y="669"/>
                  </a:lnTo>
                  <a:lnTo>
                    <a:pt x="114" y="671"/>
                  </a:lnTo>
                  <a:lnTo>
                    <a:pt x="90" y="673"/>
                  </a:lnTo>
                  <a:lnTo>
                    <a:pt x="66" y="675"/>
                  </a:lnTo>
                  <a:lnTo>
                    <a:pt x="43" y="676"/>
                  </a:lnTo>
                  <a:lnTo>
                    <a:pt x="21" y="677"/>
                  </a:lnTo>
                  <a:lnTo>
                    <a:pt x="0" y="677"/>
                  </a:lnTo>
                  <a:close/>
                </a:path>
              </a:pathLst>
            </a:custGeom>
            <a:solidFill>
              <a:srgbClr val="8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714"/>
            </a:p>
          </p:txBody>
        </p:sp>
      </p:grpSp>
      <p:sp>
        <p:nvSpPr>
          <p:cNvPr id="18437" name="Line 39">
            <a:extLst>
              <a:ext uri="{FF2B5EF4-FFF2-40B4-BE49-F238E27FC236}">
                <a16:creationId xmlns:a16="http://schemas.microsoft.com/office/drawing/2014/main" id="{404E3463-4892-4F6E-8E04-95CC8A4D5DA4}"/>
              </a:ext>
            </a:extLst>
          </p:cNvPr>
          <p:cNvSpPr>
            <a:spLocks noChangeShapeType="1"/>
          </p:cNvSpPr>
          <p:nvPr/>
        </p:nvSpPr>
        <p:spPr bwMode="auto">
          <a:xfrm>
            <a:off x="2641298" y="5146524"/>
            <a:ext cx="0" cy="471714"/>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sz="1714"/>
          </a:p>
        </p:txBody>
      </p:sp>
      <p:sp>
        <p:nvSpPr>
          <p:cNvPr id="16424" name="Text Box 40">
            <a:extLst>
              <a:ext uri="{FF2B5EF4-FFF2-40B4-BE49-F238E27FC236}">
                <a16:creationId xmlns:a16="http://schemas.microsoft.com/office/drawing/2014/main" id="{35A4DE84-E849-41F9-9DC1-86DB0B37A65E}"/>
              </a:ext>
            </a:extLst>
          </p:cNvPr>
          <p:cNvSpPr txBox="1">
            <a:spLocks noChangeArrowheads="1"/>
          </p:cNvSpPr>
          <p:nvPr/>
        </p:nvSpPr>
        <p:spPr bwMode="auto">
          <a:xfrm>
            <a:off x="1891394" y="6006799"/>
            <a:ext cx="140002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defRPr/>
            </a:pPr>
            <a:r>
              <a:rPr lang="ja-JP" altLang="en-US" sz="1200">
                <a:latin typeface="Meiryo UI" panose="020B0604030504040204" pitchFamily="50" charset="-128"/>
                <a:ea typeface="Meiryo UI" panose="020B0604030504040204" pitchFamily="50" charset="-128"/>
              </a:rPr>
              <a:t>セシウム吸着材</a:t>
            </a:r>
            <a:br>
              <a:rPr lang="ja-JP" altLang="en-US" sz="1200">
                <a:latin typeface="Meiryo UI" panose="020B0604030504040204" pitchFamily="50" charset="-128"/>
                <a:ea typeface="Meiryo UI" panose="020B0604030504040204" pitchFamily="50" charset="-128"/>
              </a:rPr>
            </a:br>
            <a:r>
              <a:rPr lang="ja-JP" altLang="en-US" sz="1200">
                <a:latin typeface="Meiryo UI" panose="020B0604030504040204" pitchFamily="50" charset="-128"/>
                <a:ea typeface="Meiryo UI" panose="020B0604030504040204" pitchFamily="50" charset="-128"/>
              </a:rPr>
              <a:t>廃棄物</a:t>
            </a:r>
          </a:p>
        </p:txBody>
      </p:sp>
      <p:sp>
        <p:nvSpPr>
          <p:cNvPr id="16426" name="Text Box 42">
            <a:extLst>
              <a:ext uri="{FF2B5EF4-FFF2-40B4-BE49-F238E27FC236}">
                <a16:creationId xmlns:a16="http://schemas.microsoft.com/office/drawing/2014/main" id="{FADECD43-B26B-463F-9799-EF93139601D7}"/>
              </a:ext>
            </a:extLst>
          </p:cNvPr>
          <p:cNvSpPr txBox="1">
            <a:spLocks noChangeArrowheads="1"/>
          </p:cNvSpPr>
          <p:nvPr/>
        </p:nvSpPr>
        <p:spPr bwMode="auto">
          <a:xfrm>
            <a:off x="1873251" y="2663977"/>
            <a:ext cx="278644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defRPr/>
            </a:pPr>
            <a:r>
              <a:rPr lang="ja-JP" altLang="en-US" sz="1200">
                <a:latin typeface="Meiryo UI" panose="020B0604030504040204" pitchFamily="50" charset="-128"/>
                <a:ea typeface="Meiryo UI" panose="020B0604030504040204" pitchFamily="50" charset="-128"/>
              </a:rPr>
              <a:t>民間企業保有</a:t>
            </a:r>
            <a:br>
              <a:rPr lang="ja-JP" altLang="en-US" sz="1200">
                <a:latin typeface="Meiryo UI" panose="020B0604030504040204" pitchFamily="50" charset="-128"/>
                <a:ea typeface="Meiryo UI" panose="020B0604030504040204" pitchFamily="50" charset="-128"/>
              </a:rPr>
            </a:br>
            <a:r>
              <a:rPr lang="ja-JP" altLang="en-US" sz="1200">
                <a:latin typeface="Meiryo UI" panose="020B0604030504040204" pitchFamily="50" charset="-128"/>
                <a:ea typeface="Meiryo UI" panose="020B0604030504040204" pitchFamily="50" charset="-128"/>
              </a:rPr>
              <a:t>放射能物質（劣化ウラン、トリウム含）</a:t>
            </a:r>
          </a:p>
        </p:txBody>
      </p:sp>
      <p:sp>
        <p:nvSpPr>
          <p:cNvPr id="16427" name="Text Box 43">
            <a:extLst>
              <a:ext uri="{FF2B5EF4-FFF2-40B4-BE49-F238E27FC236}">
                <a16:creationId xmlns:a16="http://schemas.microsoft.com/office/drawing/2014/main" id="{043E8835-AB2F-4767-B58A-45FD40B6EE04}"/>
              </a:ext>
            </a:extLst>
          </p:cNvPr>
          <p:cNvSpPr txBox="1">
            <a:spLocks noChangeArrowheads="1"/>
          </p:cNvSpPr>
          <p:nvPr/>
        </p:nvSpPr>
        <p:spPr bwMode="auto">
          <a:xfrm>
            <a:off x="8038799" y="1372810"/>
            <a:ext cx="1005403" cy="33855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50000"/>
              </a:spcBef>
              <a:defRPr/>
            </a:pPr>
            <a:r>
              <a:rPr lang="ja-JP" altLang="en-US" sz="1600">
                <a:latin typeface="Meiryo UI" panose="020B0604030504040204" pitchFamily="50" charset="-128"/>
                <a:ea typeface="Meiryo UI" panose="020B0604030504040204" pitchFamily="50" charset="-128"/>
              </a:rPr>
              <a:t>日本政府</a:t>
            </a:r>
          </a:p>
        </p:txBody>
      </p:sp>
      <p:sp>
        <p:nvSpPr>
          <p:cNvPr id="16428" name="Text Box 44">
            <a:extLst>
              <a:ext uri="{FF2B5EF4-FFF2-40B4-BE49-F238E27FC236}">
                <a16:creationId xmlns:a16="http://schemas.microsoft.com/office/drawing/2014/main" id="{B63340C2-7267-4ECD-91F6-25A145E9C774}"/>
              </a:ext>
            </a:extLst>
          </p:cNvPr>
          <p:cNvSpPr txBox="1">
            <a:spLocks noChangeArrowheads="1"/>
          </p:cNvSpPr>
          <p:nvPr/>
        </p:nvSpPr>
        <p:spPr bwMode="auto">
          <a:xfrm>
            <a:off x="9145513" y="1374323"/>
            <a:ext cx="1005403" cy="33855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50000"/>
              </a:spcBef>
              <a:defRPr/>
            </a:pPr>
            <a:r>
              <a:rPr lang="ja-JP" altLang="en-US" sz="1600">
                <a:latin typeface="Meiryo UI" panose="020B0604030504040204" pitchFamily="50" charset="-128"/>
                <a:ea typeface="Meiryo UI" panose="020B0604030504040204" pitchFamily="50" charset="-128"/>
              </a:rPr>
              <a:t>東京電力</a:t>
            </a:r>
          </a:p>
        </p:txBody>
      </p:sp>
      <p:sp>
        <p:nvSpPr>
          <p:cNvPr id="16430" name="Text Box 46">
            <a:extLst>
              <a:ext uri="{FF2B5EF4-FFF2-40B4-BE49-F238E27FC236}">
                <a16:creationId xmlns:a16="http://schemas.microsoft.com/office/drawing/2014/main" id="{AB4150D4-6707-493D-8E6E-A960FB9317B3}"/>
              </a:ext>
            </a:extLst>
          </p:cNvPr>
          <p:cNvSpPr txBox="1">
            <a:spLocks noChangeArrowheads="1"/>
          </p:cNvSpPr>
          <p:nvPr/>
        </p:nvSpPr>
        <p:spPr bwMode="auto">
          <a:xfrm>
            <a:off x="6950227" y="1374323"/>
            <a:ext cx="1005403" cy="33855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50000"/>
              </a:spcBef>
              <a:defRPr/>
            </a:pPr>
            <a:r>
              <a:rPr lang="ja-JP" altLang="en-US" sz="1600">
                <a:latin typeface="Meiryo UI" panose="020B0604030504040204" pitchFamily="50" charset="-128"/>
                <a:ea typeface="Meiryo UI" panose="020B0604030504040204" pitchFamily="50" charset="-128"/>
              </a:rPr>
              <a:t>協賛企業</a:t>
            </a:r>
          </a:p>
        </p:txBody>
      </p:sp>
      <p:pic>
        <p:nvPicPr>
          <p:cNvPr id="16433" name="Picture 49">
            <a:extLst>
              <a:ext uri="{FF2B5EF4-FFF2-40B4-BE49-F238E27FC236}">
                <a16:creationId xmlns:a16="http://schemas.microsoft.com/office/drawing/2014/main" id="{9C259B98-EC6F-4D74-84D1-130691F5CB6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61899" t="11072" r="22397" b="75322"/>
          <a:stretch>
            <a:fillRect/>
          </a:stretch>
        </p:blipFill>
        <p:spPr bwMode="auto">
          <a:xfrm>
            <a:off x="1909536" y="2015369"/>
            <a:ext cx="1179286" cy="6939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444" name="Picture 50">
            <a:extLst>
              <a:ext uri="{FF2B5EF4-FFF2-40B4-BE49-F238E27FC236}">
                <a16:creationId xmlns:a16="http://schemas.microsoft.com/office/drawing/2014/main" id="{FC434AB8-E0BC-4ABC-98C0-0C71920FBB8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31656" y="5087560"/>
            <a:ext cx="1871738" cy="15164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435" name="Text Box 51">
            <a:extLst>
              <a:ext uri="{FF2B5EF4-FFF2-40B4-BE49-F238E27FC236}">
                <a16:creationId xmlns:a16="http://schemas.microsoft.com/office/drawing/2014/main" id="{097DE20B-06B0-4CAC-A0CF-4F330BD0E692}"/>
              </a:ext>
            </a:extLst>
          </p:cNvPr>
          <p:cNvSpPr txBox="1">
            <a:spLocks noChangeArrowheads="1"/>
          </p:cNvSpPr>
          <p:nvPr/>
        </p:nvSpPr>
        <p:spPr bwMode="auto">
          <a:xfrm>
            <a:off x="7313835" y="6377215"/>
            <a:ext cx="135165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spcBef>
                <a:spcPct val="50000"/>
              </a:spcBef>
              <a:defRPr/>
            </a:pPr>
            <a:r>
              <a:rPr lang="ja-JP" altLang="en-US" sz="1400">
                <a:latin typeface="Meiryo UI" panose="020B0604030504040204" pitchFamily="50" charset="-128"/>
                <a:ea typeface="Meiryo UI" panose="020B0604030504040204" pitchFamily="50" charset="-128"/>
              </a:rPr>
              <a:t>北海道・中川町</a:t>
            </a:r>
          </a:p>
        </p:txBody>
      </p:sp>
      <p:sp>
        <p:nvSpPr>
          <p:cNvPr id="16437" name="Text Box 53">
            <a:extLst>
              <a:ext uri="{FF2B5EF4-FFF2-40B4-BE49-F238E27FC236}">
                <a16:creationId xmlns:a16="http://schemas.microsoft.com/office/drawing/2014/main" id="{003E9623-FA83-4AD8-8B48-CB4FD7F14D48}"/>
              </a:ext>
            </a:extLst>
          </p:cNvPr>
          <p:cNvSpPr txBox="1">
            <a:spLocks noChangeArrowheads="1"/>
          </p:cNvSpPr>
          <p:nvPr/>
        </p:nvSpPr>
        <p:spPr bwMode="auto">
          <a:xfrm>
            <a:off x="6061227" y="5591024"/>
            <a:ext cx="67279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defRPr/>
            </a:pPr>
            <a:r>
              <a:rPr lang="ja-JP" altLang="en-US" sz="1400">
                <a:latin typeface="Meiryo UI" panose="020B0604030504040204" pitchFamily="50" charset="-128"/>
                <a:ea typeface="Meiryo UI" panose="020B0604030504040204" pitchFamily="50" charset="-128"/>
              </a:rPr>
              <a:t>移送</a:t>
            </a:r>
          </a:p>
        </p:txBody>
      </p:sp>
      <p:pic>
        <p:nvPicPr>
          <p:cNvPr id="18447" name="Picture 43">
            <a:extLst>
              <a:ext uri="{FF2B5EF4-FFF2-40B4-BE49-F238E27FC236}">
                <a16:creationId xmlns:a16="http://schemas.microsoft.com/office/drawing/2014/main" id="{97483C56-8BF3-4715-A2A3-87B63239ECD2}"/>
              </a:ext>
            </a:extLst>
          </p:cNvPr>
          <p:cNvPicPr>
            <a:picLocks noChangeAspect="1" noChangeArrowheads="1"/>
          </p:cNvPicPr>
          <p:nvPr>
            <p:custDataLst>
              <p:tags r:id="rId1"/>
            </p:custDataLst>
          </p:nvPr>
        </p:nvPicPr>
        <p:blipFill>
          <a:blip r:embed="rId6">
            <a:extLst>
              <a:ext uri="{28A0092B-C50C-407E-A947-70E740481C1C}">
                <a14:useLocalDpi xmlns:a14="http://schemas.microsoft.com/office/drawing/2010/main" val="0"/>
              </a:ext>
            </a:extLst>
          </a:blip>
          <a:srcRect/>
          <a:stretch>
            <a:fillRect/>
          </a:stretch>
        </p:blipFill>
        <p:spPr bwMode="gray">
          <a:xfrm>
            <a:off x="7654775" y="3279322"/>
            <a:ext cx="92075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48" name="Line 55">
            <a:extLst>
              <a:ext uri="{FF2B5EF4-FFF2-40B4-BE49-F238E27FC236}">
                <a16:creationId xmlns:a16="http://schemas.microsoft.com/office/drawing/2014/main" id="{70D16AAA-9C5B-42B0-9631-97CC5D642E01}"/>
              </a:ext>
            </a:extLst>
          </p:cNvPr>
          <p:cNvSpPr>
            <a:spLocks noChangeShapeType="1"/>
          </p:cNvSpPr>
          <p:nvPr/>
        </p:nvSpPr>
        <p:spPr bwMode="auto">
          <a:xfrm flipV="1">
            <a:off x="8088691" y="4422322"/>
            <a:ext cx="0" cy="834571"/>
          </a:xfrm>
          <a:prstGeom prst="line">
            <a:avLst/>
          </a:prstGeom>
          <a:noFill/>
          <a:ln w="9525">
            <a:solidFill>
              <a:schemeClr val="tx1"/>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sz="1714"/>
          </a:p>
        </p:txBody>
      </p:sp>
      <p:sp>
        <p:nvSpPr>
          <p:cNvPr id="16440" name="Text Box 56">
            <a:extLst>
              <a:ext uri="{FF2B5EF4-FFF2-40B4-BE49-F238E27FC236}">
                <a16:creationId xmlns:a16="http://schemas.microsoft.com/office/drawing/2014/main" id="{DCE1996E-E817-4F9A-AF54-74643D698EBA}"/>
              </a:ext>
            </a:extLst>
          </p:cNvPr>
          <p:cNvSpPr txBox="1">
            <a:spLocks noChangeArrowheads="1"/>
          </p:cNvSpPr>
          <p:nvPr/>
        </p:nvSpPr>
        <p:spPr bwMode="auto">
          <a:xfrm>
            <a:off x="8545184" y="3867453"/>
            <a:ext cx="90281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spcBef>
                <a:spcPct val="50000"/>
              </a:spcBef>
              <a:defRPr/>
            </a:pPr>
            <a:r>
              <a:rPr lang="ja-JP" altLang="en-US" sz="1400">
                <a:latin typeface="Meiryo UI" panose="020B0604030504040204" pitchFamily="50" charset="-128"/>
                <a:ea typeface="Meiryo UI" panose="020B0604030504040204" pitchFamily="50" charset="-128"/>
              </a:rPr>
              <a:t>溶融塩炉</a:t>
            </a:r>
          </a:p>
        </p:txBody>
      </p:sp>
      <p:sp>
        <p:nvSpPr>
          <p:cNvPr id="18450" name="Text Box 57">
            <a:extLst>
              <a:ext uri="{FF2B5EF4-FFF2-40B4-BE49-F238E27FC236}">
                <a16:creationId xmlns:a16="http://schemas.microsoft.com/office/drawing/2014/main" id="{D786D610-14D7-456A-8D0D-301EA63C5A3F}"/>
              </a:ext>
            </a:extLst>
          </p:cNvPr>
          <p:cNvSpPr txBox="1">
            <a:spLocks noChangeArrowheads="1"/>
          </p:cNvSpPr>
          <p:nvPr/>
        </p:nvSpPr>
        <p:spPr bwMode="auto">
          <a:xfrm>
            <a:off x="1605644" y="710595"/>
            <a:ext cx="9085035" cy="3561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ctr">
              <a:spcBef>
                <a:spcPct val="50000"/>
              </a:spcBef>
              <a:buFontTx/>
              <a:buNone/>
            </a:pPr>
            <a:r>
              <a:rPr lang="ja-JP" altLang="en-US" sz="1714">
                <a:latin typeface="Meiryo UI" panose="020B0604030504040204" pitchFamily="50" charset="-128"/>
                <a:ea typeface="Meiryo UI" panose="020B0604030504040204" pitchFamily="50" charset="-128"/>
              </a:rPr>
              <a:t>民間企業などが保有するウラン、トリウムなど放射性物質の総合的管理施設</a:t>
            </a:r>
          </a:p>
        </p:txBody>
      </p:sp>
      <p:sp>
        <p:nvSpPr>
          <p:cNvPr id="18451" name="Line 58">
            <a:extLst>
              <a:ext uri="{FF2B5EF4-FFF2-40B4-BE49-F238E27FC236}">
                <a16:creationId xmlns:a16="http://schemas.microsoft.com/office/drawing/2014/main" id="{7568D991-1DCD-4025-B4BA-0873A706C7B9}"/>
              </a:ext>
            </a:extLst>
          </p:cNvPr>
          <p:cNvSpPr>
            <a:spLocks noChangeShapeType="1"/>
          </p:cNvSpPr>
          <p:nvPr/>
        </p:nvSpPr>
        <p:spPr bwMode="auto">
          <a:xfrm>
            <a:off x="3029858" y="2698751"/>
            <a:ext cx="1548190" cy="151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sz="1714"/>
          </a:p>
        </p:txBody>
      </p:sp>
      <p:sp>
        <p:nvSpPr>
          <p:cNvPr id="16443" name="AutoShape 59">
            <a:extLst>
              <a:ext uri="{FF2B5EF4-FFF2-40B4-BE49-F238E27FC236}">
                <a16:creationId xmlns:a16="http://schemas.microsoft.com/office/drawing/2014/main" id="{D356FE09-FC7B-4AAA-90BA-077C646F64EE}"/>
              </a:ext>
            </a:extLst>
          </p:cNvPr>
          <p:cNvSpPr>
            <a:spLocks noChangeArrowheads="1"/>
          </p:cNvSpPr>
          <p:nvPr/>
        </p:nvSpPr>
        <p:spPr bwMode="auto">
          <a:xfrm>
            <a:off x="8478763" y="4355799"/>
            <a:ext cx="1923143" cy="860273"/>
          </a:xfrm>
          <a:prstGeom prst="wedgeRoundRectCallout">
            <a:avLst>
              <a:gd name="adj1" fmla="val -53880"/>
              <a:gd name="adj2" fmla="val 69926"/>
              <a:gd name="adj3" fmla="val 16667"/>
            </a:avLst>
          </a:prstGeom>
          <a:noFill/>
          <a:ln w="9525">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defRPr/>
            </a:pPr>
            <a:r>
              <a:rPr lang="ja-JP" altLang="en-US" sz="1200">
                <a:latin typeface="Meiryo UI" panose="020B0604030504040204" pitchFamily="50" charset="-128"/>
                <a:ea typeface="Meiryo UI" panose="020B0604030504040204" pitchFamily="50" charset="-128"/>
              </a:rPr>
              <a:t>将来、溶融塩炉が開発された時に放射性物質の減量処理を実施。それまで厳重に保管</a:t>
            </a:r>
          </a:p>
        </p:txBody>
      </p:sp>
      <p:pic>
        <p:nvPicPr>
          <p:cNvPr id="18453" name="Picture 61" descr="gold_oil_barrels_350">
            <a:extLst>
              <a:ext uri="{FF2B5EF4-FFF2-40B4-BE49-F238E27FC236}">
                <a16:creationId xmlns:a16="http://schemas.microsoft.com/office/drawing/2014/main" id="{88397018-7C61-4867-9E28-8EDDEDA9E45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32692" y="2213429"/>
            <a:ext cx="1755321" cy="12926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54" name="Line 64">
            <a:extLst>
              <a:ext uri="{FF2B5EF4-FFF2-40B4-BE49-F238E27FC236}">
                <a16:creationId xmlns:a16="http://schemas.microsoft.com/office/drawing/2014/main" id="{C0A5B11F-77E8-4BD2-B0A7-70DDACEE9045}"/>
              </a:ext>
            </a:extLst>
          </p:cNvPr>
          <p:cNvSpPr>
            <a:spLocks noChangeShapeType="1"/>
          </p:cNvSpPr>
          <p:nvPr/>
        </p:nvSpPr>
        <p:spPr bwMode="auto">
          <a:xfrm>
            <a:off x="2936120" y="5872238"/>
            <a:ext cx="1641929" cy="151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sz="1714"/>
          </a:p>
        </p:txBody>
      </p:sp>
      <p:sp>
        <p:nvSpPr>
          <p:cNvPr id="16449" name="Text Box 65">
            <a:extLst>
              <a:ext uri="{FF2B5EF4-FFF2-40B4-BE49-F238E27FC236}">
                <a16:creationId xmlns:a16="http://schemas.microsoft.com/office/drawing/2014/main" id="{EAA7BD3C-F65C-4B62-8751-788821F00B2E}"/>
              </a:ext>
            </a:extLst>
          </p:cNvPr>
          <p:cNvSpPr txBox="1">
            <a:spLocks noChangeArrowheads="1"/>
          </p:cNvSpPr>
          <p:nvPr/>
        </p:nvSpPr>
        <p:spPr bwMode="auto">
          <a:xfrm>
            <a:off x="2936120" y="5253870"/>
            <a:ext cx="1522488"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defRPr/>
            </a:pPr>
            <a:r>
              <a:rPr lang="ja-JP" altLang="en-US" sz="1200" dirty="0">
                <a:latin typeface="Meiryo UI" panose="020B0604030504040204" pitchFamily="50" charset="-128"/>
                <a:ea typeface="Meiryo UI" panose="020B0604030504040204" pitchFamily="50" charset="-128"/>
              </a:rPr>
              <a:t>吸着材であるプルシアンブルーから</a:t>
            </a:r>
            <a:br>
              <a:rPr lang="ja-JP" altLang="en-US" sz="1200" dirty="0">
                <a:latin typeface="Meiryo UI" panose="020B0604030504040204" pitchFamily="50" charset="-128"/>
                <a:ea typeface="Meiryo UI" panose="020B0604030504040204" pitchFamily="50" charset="-128"/>
              </a:rPr>
            </a:br>
            <a:r>
              <a:rPr lang="ja-JP" altLang="en-US" sz="1200" dirty="0">
                <a:latin typeface="Meiryo UI" panose="020B0604030504040204" pitchFamily="50" charset="-128"/>
                <a:ea typeface="Meiryo UI" panose="020B0604030504040204" pitchFamily="50" charset="-128"/>
              </a:rPr>
              <a:t>Ｃｓのみ抽出・濃縮</a:t>
            </a:r>
          </a:p>
        </p:txBody>
      </p:sp>
      <p:sp>
        <p:nvSpPr>
          <p:cNvPr id="18456" name="Line 66">
            <a:extLst>
              <a:ext uri="{FF2B5EF4-FFF2-40B4-BE49-F238E27FC236}">
                <a16:creationId xmlns:a16="http://schemas.microsoft.com/office/drawing/2014/main" id="{94FD52B8-19BF-4BD7-B614-3C6F067AA687}"/>
              </a:ext>
            </a:extLst>
          </p:cNvPr>
          <p:cNvSpPr>
            <a:spLocks noChangeShapeType="1"/>
          </p:cNvSpPr>
          <p:nvPr/>
        </p:nvSpPr>
        <p:spPr bwMode="auto">
          <a:xfrm>
            <a:off x="5385406" y="5863167"/>
            <a:ext cx="1894416"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sz="1714"/>
          </a:p>
        </p:txBody>
      </p:sp>
      <p:sp>
        <p:nvSpPr>
          <p:cNvPr id="16453" name="AutoShape 69">
            <a:extLst>
              <a:ext uri="{FF2B5EF4-FFF2-40B4-BE49-F238E27FC236}">
                <a16:creationId xmlns:a16="http://schemas.microsoft.com/office/drawing/2014/main" id="{084359B9-2620-45F1-96F8-AB0B104A9551}"/>
              </a:ext>
            </a:extLst>
          </p:cNvPr>
          <p:cNvSpPr>
            <a:spLocks noChangeArrowheads="1"/>
          </p:cNvSpPr>
          <p:nvPr/>
        </p:nvSpPr>
        <p:spPr bwMode="auto">
          <a:xfrm>
            <a:off x="3096382" y="1276048"/>
            <a:ext cx="2715381" cy="860274"/>
          </a:xfrm>
          <a:prstGeom prst="wedgeRoundRectCallout">
            <a:avLst>
              <a:gd name="adj1" fmla="val -49769"/>
              <a:gd name="adj2" fmla="val 69926"/>
              <a:gd name="adj3" fmla="val 16667"/>
            </a:avLst>
          </a:prstGeom>
          <a:noFill/>
          <a:ln w="9525">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defRPr/>
            </a:pPr>
            <a:r>
              <a:rPr lang="ja-JP" altLang="en-US" sz="1200">
                <a:latin typeface="Meiryo UI" panose="020B0604030504040204" pitchFamily="50" charset="-128"/>
                <a:ea typeface="Meiryo UI" panose="020B0604030504040204" pitchFamily="50" charset="-128"/>
              </a:rPr>
              <a:t>将来、懸念される東海・東南海・南海地震及びそれに伴う津波などから放射性廃棄物の流出などの災害対策を総合的な管理を実施する。</a:t>
            </a:r>
          </a:p>
        </p:txBody>
      </p:sp>
      <p:sp>
        <p:nvSpPr>
          <p:cNvPr id="16454" name="Text Box 70">
            <a:extLst>
              <a:ext uri="{FF2B5EF4-FFF2-40B4-BE49-F238E27FC236}">
                <a16:creationId xmlns:a16="http://schemas.microsoft.com/office/drawing/2014/main" id="{0F128DED-5BF2-47B2-97DD-E3C56CA56E38}"/>
              </a:ext>
            </a:extLst>
          </p:cNvPr>
          <p:cNvSpPr txBox="1">
            <a:spLocks noChangeArrowheads="1"/>
          </p:cNvSpPr>
          <p:nvPr/>
        </p:nvSpPr>
        <p:spPr bwMode="auto">
          <a:xfrm>
            <a:off x="8864298" y="5557762"/>
            <a:ext cx="1425727" cy="8617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ja-JP" altLang="en-US" sz="1000">
                <a:latin typeface="Meiryo UI" panose="020B0604030504040204" pitchFamily="50" charset="-128"/>
                <a:ea typeface="Meiryo UI" panose="020B0604030504040204" pitchFamily="50" charset="-128"/>
              </a:rPr>
              <a:t>セシウム１３７の半減期は約３０年なので、その倍としても６０年の保管で無効化する間、保管。</a:t>
            </a:r>
          </a:p>
        </p:txBody>
      </p:sp>
      <p:sp>
        <p:nvSpPr>
          <p:cNvPr id="16455" name="Text Box 71">
            <a:extLst>
              <a:ext uri="{FF2B5EF4-FFF2-40B4-BE49-F238E27FC236}">
                <a16:creationId xmlns:a16="http://schemas.microsoft.com/office/drawing/2014/main" id="{A7AD41E9-7B04-4C6E-9497-30A100EFC547}"/>
              </a:ext>
            </a:extLst>
          </p:cNvPr>
          <p:cNvSpPr txBox="1">
            <a:spLocks noChangeArrowheads="1"/>
          </p:cNvSpPr>
          <p:nvPr/>
        </p:nvSpPr>
        <p:spPr bwMode="auto">
          <a:xfrm>
            <a:off x="5356679" y="3599846"/>
            <a:ext cx="67279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defRPr/>
            </a:pPr>
            <a:r>
              <a:rPr lang="ja-JP" altLang="en-US" sz="1400">
                <a:latin typeface="Meiryo UI" panose="020B0604030504040204" pitchFamily="50" charset="-128"/>
                <a:ea typeface="Meiryo UI" panose="020B0604030504040204" pitchFamily="50" charset="-128"/>
              </a:rPr>
              <a:t>移送</a:t>
            </a:r>
          </a:p>
        </p:txBody>
      </p:sp>
      <p:sp>
        <p:nvSpPr>
          <p:cNvPr id="16457" name="Text Box 73">
            <a:extLst>
              <a:ext uri="{FF2B5EF4-FFF2-40B4-BE49-F238E27FC236}">
                <a16:creationId xmlns:a16="http://schemas.microsoft.com/office/drawing/2014/main" id="{FD25A925-E3F6-4F8F-9697-AE69A75692D6}"/>
              </a:ext>
            </a:extLst>
          </p:cNvPr>
          <p:cNvSpPr txBox="1">
            <a:spLocks noChangeArrowheads="1"/>
          </p:cNvSpPr>
          <p:nvPr/>
        </p:nvSpPr>
        <p:spPr bwMode="auto">
          <a:xfrm>
            <a:off x="2910417" y="3249084"/>
            <a:ext cx="1641929" cy="276999"/>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defRPr/>
            </a:pPr>
            <a:r>
              <a:rPr lang="ja-JP" altLang="en-US" sz="1200">
                <a:latin typeface="Meiryo UI" panose="020B0604030504040204" pitchFamily="50" charset="-128"/>
                <a:ea typeface="Meiryo UI" panose="020B0604030504040204" pitchFamily="50" charset="-128"/>
              </a:rPr>
              <a:t>三井化学／三井金属</a:t>
            </a:r>
          </a:p>
        </p:txBody>
      </p:sp>
      <p:sp>
        <p:nvSpPr>
          <p:cNvPr id="18462" name="Rectangle 74">
            <a:extLst>
              <a:ext uri="{FF2B5EF4-FFF2-40B4-BE49-F238E27FC236}">
                <a16:creationId xmlns:a16="http://schemas.microsoft.com/office/drawing/2014/main" id="{A17D9175-4403-4E4C-B903-0C0D5FC21870}"/>
              </a:ext>
            </a:extLst>
          </p:cNvPr>
          <p:cNvSpPr>
            <a:spLocks noChangeArrowheads="1"/>
          </p:cNvSpPr>
          <p:nvPr/>
        </p:nvSpPr>
        <p:spPr bwMode="auto">
          <a:xfrm>
            <a:off x="6659941" y="2097013"/>
            <a:ext cx="3831167" cy="4584095"/>
          </a:xfrm>
          <a:prstGeom prst="rect">
            <a:avLst/>
          </a:prstGeom>
          <a:solidFill>
            <a:schemeClr val="accent1">
              <a:alpha val="16862"/>
            </a:schemeClr>
          </a:solidFill>
          <a:ln w="9525">
            <a:solidFill>
              <a:schemeClr val="tx1"/>
            </a:solidFill>
            <a:prstDash val="sysDot"/>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endParaRPr lang="ja-JP" altLang="en-US" sz="1714">
              <a:latin typeface="Meiryo UI" panose="020B0604030504040204" pitchFamily="50" charset="-128"/>
              <a:ea typeface="Meiryo UI" panose="020B0604030504040204" pitchFamily="50" charset="-128"/>
            </a:endParaRPr>
          </a:p>
        </p:txBody>
      </p:sp>
      <p:sp>
        <p:nvSpPr>
          <p:cNvPr id="18463" name="Line 75">
            <a:extLst>
              <a:ext uri="{FF2B5EF4-FFF2-40B4-BE49-F238E27FC236}">
                <a16:creationId xmlns:a16="http://schemas.microsoft.com/office/drawing/2014/main" id="{2F8A875B-0F79-48A7-AC64-5058C0D1203C}"/>
              </a:ext>
            </a:extLst>
          </p:cNvPr>
          <p:cNvSpPr>
            <a:spLocks noChangeShapeType="1"/>
          </p:cNvSpPr>
          <p:nvPr/>
        </p:nvSpPr>
        <p:spPr bwMode="auto">
          <a:xfrm>
            <a:off x="7488465" y="1722060"/>
            <a:ext cx="0" cy="376464"/>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sz="1714"/>
          </a:p>
        </p:txBody>
      </p:sp>
      <p:sp>
        <p:nvSpPr>
          <p:cNvPr id="18464" name="Line 76">
            <a:extLst>
              <a:ext uri="{FF2B5EF4-FFF2-40B4-BE49-F238E27FC236}">
                <a16:creationId xmlns:a16="http://schemas.microsoft.com/office/drawing/2014/main" id="{9EEC14C8-25BA-42C4-8F94-D08B40214928}"/>
              </a:ext>
            </a:extLst>
          </p:cNvPr>
          <p:cNvSpPr>
            <a:spLocks noChangeShapeType="1"/>
          </p:cNvSpPr>
          <p:nvPr/>
        </p:nvSpPr>
        <p:spPr bwMode="auto">
          <a:xfrm>
            <a:off x="8522608" y="1722060"/>
            <a:ext cx="0" cy="376464"/>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sz="1714"/>
          </a:p>
        </p:txBody>
      </p:sp>
      <p:sp>
        <p:nvSpPr>
          <p:cNvPr id="18465" name="Line 77">
            <a:extLst>
              <a:ext uri="{FF2B5EF4-FFF2-40B4-BE49-F238E27FC236}">
                <a16:creationId xmlns:a16="http://schemas.microsoft.com/office/drawing/2014/main" id="{4F793BC6-4B40-4EFB-8E4B-198E70C4FE8C}"/>
              </a:ext>
            </a:extLst>
          </p:cNvPr>
          <p:cNvSpPr>
            <a:spLocks noChangeShapeType="1"/>
          </p:cNvSpPr>
          <p:nvPr/>
        </p:nvSpPr>
        <p:spPr bwMode="auto">
          <a:xfrm>
            <a:off x="9559774" y="1722060"/>
            <a:ext cx="0" cy="376464"/>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sz="1714"/>
          </a:p>
        </p:txBody>
      </p:sp>
      <p:sp>
        <p:nvSpPr>
          <p:cNvPr id="18466" name="Text Box 78">
            <a:extLst>
              <a:ext uri="{FF2B5EF4-FFF2-40B4-BE49-F238E27FC236}">
                <a16:creationId xmlns:a16="http://schemas.microsoft.com/office/drawing/2014/main" id="{2CA0F3FA-6288-48EC-A421-7BE35E6D97F7}"/>
              </a:ext>
            </a:extLst>
          </p:cNvPr>
          <p:cNvSpPr txBox="1">
            <a:spLocks noChangeArrowheads="1"/>
          </p:cNvSpPr>
          <p:nvPr/>
        </p:nvSpPr>
        <p:spPr bwMode="auto">
          <a:xfrm>
            <a:off x="7650240" y="2296584"/>
            <a:ext cx="1973035" cy="3561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ctr">
              <a:spcBef>
                <a:spcPct val="50000"/>
              </a:spcBef>
              <a:buFontTx/>
              <a:buNone/>
            </a:pPr>
            <a:r>
              <a:rPr lang="ja-JP" altLang="en-US" sz="1714">
                <a:latin typeface="Meiryo UI" panose="020B0604030504040204" pitchFamily="50" charset="-128"/>
                <a:ea typeface="Meiryo UI" panose="020B0604030504040204" pitchFamily="50" charset="-128"/>
              </a:rPr>
              <a:t>国家戦略特区？</a:t>
            </a:r>
          </a:p>
        </p:txBody>
      </p:sp>
      <p:pic>
        <p:nvPicPr>
          <p:cNvPr id="16431" name="Picture 47" descr="drycask">
            <a:extLst>
              <a:ext uri="{FF2B5EF4-FFF2-40B4-BE49-F238E27FC236}">
                <a16:creationId xmlns:a16="http://schemas.microsoft.com/office/drawing/2014/main" id="{520D372D-28AE-49B7-9676-3974817D819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23406" y="5083024"/>
            <a:ext cx="784678" cy="1220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68" name="Line 67">
            <a:extLst>
              <a:ext uri="{FF2B5EF4-FFF2-40B4-BE49-F238E27FC236}">
                <a16:creationId xmlns:a16="http://schemas.microsoft.com/office/drawing/2014/main" id="{8191319E-E59E-4291-BC90-82B7AF7D7355}"/>
              </a:ext>
            </a:extLst>
          </p:cNvPr>
          <p:cNvSpPr>
            <a:spLocks noChangeShapeType="1"/>
          </p:cNvSpPr>
          <p:nvPr/>
        </p:nvSpPr>
        <p:spPr bwMode="auto">
          <a:xfrm>
            <a:off x="5584977" y="3362476"/>
            <a:ext cx="1868714" cy="216504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sz="1714"/>
          </a:p>
        </p:txBody>
      </p:sp>
      <p:sp>
        <p:nvSpPr>
          <p:cNvPr id="16464" name="Text Box 80">
            <a:extLst>
              <a:ext uri="{FF2B5EF4-FFF2-40B4-BE49-F238E27FC236}">
                <a16:creationId xmlns:a16="http://schemas.microsoft.com/office/drawing/2014/main" id="{E0D1C590-453F-4CE8-A5A9-E1AD3527F523}"/>
              </a:ext>
            </a:extLst>
          </p:cNvPr>
          <p:cNvSpPr txBox="1">
            <a:spLocks noChangeArrowheads="1"/>
          </p:cNvSpPr>
          <p:nvPr/>
        </p:nvSpPr>
        <p:spPr bwMode="auto">
          <a:xfrm>
            <a:off x="7235977" y="2759227"/>
            <a:ext cx="2646878" cy="33855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50000"/>
              </a:spcBef>
              <a:defRPr/>
            </a:pPr>
            <a:r>
              <a:rPr lang="ja-JP" altLang="en-US" sz="1600">
                <a:latin typeface="Meiryo UI" panose="020B0604030504040204" pitchFamily="50" charset="-128"/>
                <a:ea typeface="Meiryo UI" panose="020B0604030504040204" pitchFamily="50" charset="-128"/>
              </a:rPr>
              <a:t>放射性物質総合管理機構？</a:t>
            </a:r>
          </a:p>
        </p:txBody>
      </p:sp>
      <p:sp>
        <p:nvSpPr>
          <p:cNvPr id="16465" name="Text Box 81">
            <a:extLst>
              <a:ext uri="{FF2B5EF4-FFF2-40B4-BE49-F238E27FC236}">
                <a16:creationId xmlns:a16="http://schemas.microsoft.com/office/drawing/2014/main" id="{E0B12A9D-FD84-4889-9509-A92ED237580F}"/>
              </a:ext>
            </a:extLst>
          </p:cNvPr>
          <p:cNvSpPr txBox="1">
            <a:spLocks noChangeArrowheads="1"/>
          </p:cNvSpPr>
          <p:nvPr/>
        </p:nvSpPr>
        <p:spPr bwMode="auto">
          <a:xfrm>
            <a:off x="3456216" y="5928805"/>
            <a:ext cx="646332" cy="276999"/>
          </a:xfrm>
          <a:prstGeom prst="rect">
            <a:avLst/>
          </a:prstGeom>
          <a:noFill/>
          <a:ln w="9525">
            <a:solidFill>
              <a:schemeClr val="tx1"/>
            </a:solidFill>
            <a:prstDash val="dash"/>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spcBef>
                <a:spcPct val="50000"/>
              </a:spcBef>
              <a:defRPr/>
            </a:pPr>
            <a:r>
              <a:rPr lang="ja-JP" altLang="en-US" sz="1200">
                <a:latin typeface="Meiryo UI" panose="020B0604030504040204" pitchFamily="50" charset="-128"/>
                <a:ea typeface="Meiryo UI" panose="020B0604030504040204" pitchFamily="50" charset="-128"/>
              </a:rPr>
              <a:t>産総研</a:t>
            </a:r>
          </a:p>
        </p:txBody>
      </p:sp>
      <p:sp>
        <p:nvSpPr>
          <p:cNvPr id="42" name="テキスト ボックス 41">
            <a:extLst>
              <a:ext uri="{FF2B5EF4-FFF2-40B4-BE49-F238E27FC236}">
                <a16:creationId xmlns:a16="http://schemas.microsoft.com/office/drawing/2014/main" id="{14E3A42C-C307-40BA-9E35-01858C23AE7E}"/>
              </a:ext>
            </a:extLst>
          </p:cNvPr>
          <p:cNvSpPr txBox="1"/>
          <p:nvPr/>
        </p:nvSpPr>
        <p:spPr>
          <a:xfrm>
            <a:off x="0" y="0"/>
            <a:ext cx="12192000" cy="523220"/>
          </a:xfrm>
          <a:prstGeom prst="rect">
            <a:avLst/>
          </a:prstGeom>
          <a:solidFill>
            <a:srgbClr val="052F61"/>
          </a:solidFill>
        </p:spPr>
        <p:txBody>
          <a:bodyPr wrap="square" rtlCol="0">
            <a:spAutoFit/>
          </a:bodyPr>
          <a:lstStyle/>
          <a:p>
            <a:pPr algn="ctr"/>
            <a:r>
              <a:rPr kumimoji="1" lang="ja-JP" altLang="en-US" sz="2800" b="1" dirty="0">
                <a:solidFill>
                  <a:schemeClr val="bg1"/>
                </a:solidFill>
                <a:latin typeface="Meiryo UI" panose="020B0604030504040204" pitchFamily="50" charset="-128"/>
                <a:ea typeface="Meiryo UI" panose="020B0604030504040204" pitchFamily="50" charset="-128"/>
              </a:rPr>
              <a:t>民間も放射性廃棄物を保管している・・・これを統合管理できないか？</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CB91481A-8BC9-0153-45F2-A967DC5B8929}"/>
              </a:ext>
            </a:extLst>
          </p:cNvPr>
          <p:cNvSpPr/>
          <p:nvPr/>
        </p:nvSpPr>
        <p:spPr>
          <a:xfrm>
            <a:off x="0" y="0"/>
            <a:ext cx="12192000" cy="6858000"/>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a:extLst>
              <a:ext uri="{FF2B5EF4-FFF2-40B4-BE49-F238E27FC236}">
                <a16:creationId xmlns:a16="http://schemas.microsoft.com/office/drawing/2014/main" id="{42E70F4F-0068-BA4F-86DA-069E75A81E2D}"/>
              </a:ext>
            </a:extLst>
          </p:cNvPr>
          <p:cNvSpPr txBox="1"/>
          <p:nvPr/>
        </p:nvSpPr>
        <p:spPr>
          <a:xfrm>
            <a:off x="1" y="2644170"/>
            <a:ext cx="12191999" cy="1569660"/>
          </a:xfrm>
          <a:prstGeom prst="rect">
            <a:avLst/>
          </a:prstGeom>
          <a:solidFill>
            <a:schemeClr val="tx2">
              <a:lumMod val="75000"/>
            </a:schemeClr>
          </a:solidFill>
        </p:spPr>
        <p:txBody>
          <a:bodyPr wrap="square" rtlCol="0">
            <a:spAutoFit/>
          </a:bodyPr>
          <a:lstStyle/>
          <a:p>
            <a:pPr algn="ctr"/>
            <a:r>
              <a:rPr kumimoji="1" lang="ja-JP" altLang="en-US" sz="9600" dirty="0">
                <a:solidFill>
                  <a:schemeClr val="bg1"/>
                </a:solidFill>
                <a:latin typeface="Cooper Black" panose="0208090404030B020404" pitchFamily="18" charset="0"/>
                <a:ea typeface="UD デジタル 教科書体 NK-B" panose="02020700000000000000" pitchFamily="18" charset="-128"/>
              </a:rPr>
              <a:t>核医学</a:t>
            </a:r>
          </a:p>
        </p:txBody>
      </p:sp>
    </p:spTree>
    <p:extLst>
      <p:ext uri="{BB962C8B-B14F-4D97-AF65-F5344CB8AC3E}">
        <p14:creationId xmlns:p14="http://schemas.microsoft.com/office/powerpoint/2010/main" val="130307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テキスト ボックス 17">
            <a:extLst>
              <a:ext uri="{FF2B5EF4-FFF2-40B4-BE49-F238E27FC236}">
                <a16:creationId xmlns:a16="http://schemas.microsoft.com/office/drawing/2014/main" id="{C614971A-2D82-EEA0-0143-548DD1813536}"/>
              </a:ext>
            </a:extLst>
          </p:cNvPr>
          <p:cNvSpPr txBox="1"/>
          <p:nvPr/>
        </p:nvSpPr>
        <p:spPr>
          <a:xfrm>
            <a:off x="0" y="0"/>
            <a:ext cx="12192000" cy="523220"/>
          </a:xfrm>
          <a:prstGeom prst="rect">
            <a:avLst/>
          </a:prstGeom>
          <a:solidFill>
            <a:srgbClr val="052F61"/>
          </a:solidFill>
        </p:spPr>
        <p:txBody>
          <a:bodyPr wrap="square" rtlCol="0">
            <a:spAutoFit/>
          </a:bodyPr>
          <a:lstStyle/>
          <a:p>
            <a:pPr algn="ctr"/>
            <a:r>
              <a:rPr kumimoji="1" lang="ja-JP" altLang="en-US" sz="2800" b="1" dirty="0">
                <a:solidFill>
                  <a:schemeClr val="accent4">
                    <a:lumMod val="60000"/>
                    <a:lumOff val="40000"/>
                  </a:schemeClr>
                </a:solidFill>
                <a:latin typeface="Cooper Black" panose="0208090404030B020404" pitchFamily="18" charset="0"/>
                <a:ea typeface="Meiryo UI" panose="020B0604030504040204" pitchFamily="50" charset="-128"/>
              </a:rPr>
              <a:t>医療</a:t>
            </a:r>
            <a:r>
              <a:rPr kumimoji="1" lang="en-US" altLang="ja-JP" sz="2800" b="1" dirty="0">
                <a:solidFill>
                  <a:schemeClr val="accent4">
                    <a:lumMod val="60000"/>
                    <a:lumOff val="40000"/>
                  </a:schemeClr>
                </a:solidFill>
                <a:latin typeface="Cooper Black" panose="0208090404030B020404" pitchFamily="18" charset="0"/>
                <a:ea typeface="Meiryo UI" panose="020B0604030504040204" pitchFamily="50" charset="-128"/>
              </a:rPr>
              <a:t>RI</a:t>
            </a:r>
            <a:r>
              <a:rPr lang="ja-JP" altLang="en-US" sz="2800" b="1" dirty="0">
                <a:solidFill>
                  <a:schemeClr val="accent4">
                    <a:lumMod val="60000"/>
                    <a:lumOff val="40000"/>
                  </a:schemeClr>
                </a:solidFill>
                <a:latin typeface="Cooper Black" panose="0208090404030B020404" pitchFamily="18" charset="0"/>
                <a:ea typeface="Meiryo UI" panose="020B0604030504040204" pitchFamily="50" charset="-128"/>
              </a:rPr>
              <a:t>　ラジウム</a:t>
            </a:r>
            <a:r>
              <a:rPr lang="en-US" altLang="ja-JP" sz="2800" b="1" dirty="0">
                <a:solidFill>
                  <a:schemeClr val="accent4">
                    <a:lumMod val="60000"/>
                    <a:lumOff val="40000"/>
                  </a:schemeClr>
                </a:solidFill>
                <a:latin typeface="Cooper Black" panose="0208090404030B020404" pitchFamily="18" charset="0"/>
                <a:ea typeface="Meiryo UI" panose="020B0604030504040204" pitchFamily="50" charset="-128"/>
              </a:rPr>
              <a:t>224</a:t>
            </a:r>
            <a:r>
              <a:rPr lang="ja-JP" altLang="en-US" sz="2800" b="1" dirty="0">
                <a:solidFill>
                  <a:schemeClr val="accent4">
                    <a:lumMod val="60000"/>
                    <a:lumOff val="40000"/>
                  </a:schemeClr>
                </a:solidFill>
                <a:latin typeface="Cooper Black" panose="0208090404030B020404" pitchFamily="18" charset="0"/>
                <a:ea typeface="Meiryo UI" panose="020B0604030504040204" pitchFamily="50" charset="-128"/>
              </a:rPr>
              <a:t>とテクネチウム</a:t>
            </a:r>
            <a:r>
              <a:rPr lang="en-US" altLang="ja-JP" sz="2800" b="1" dirty="0">
                <a:solidFill>
                  <a:schemeClr val="accent4">
                    <a:lumMod val="60000"/>
                    <a:lumOff val="40000"/>
                  </a:schemeClr>
                </a:solidFill>
                <a:latin typeface="Cooper Black" panose="0208090404030B020404" pitchFamily="18" charset="0"/>
                <a:ea typeface="Meiryo UI" panose="020B0604030504040204" pitchFamily="50" charset="-128"/>
              </a:rPr>
              <a:t>99</a:t>
            </a:r>
            <a:endParaRPr kumimoji="1" lang="ja-JP" altLang="en-US" sz="2800" b="1" dirty="0">
              <a:solidFill>
                <a:schemeClr val="accent4">
                  <a:lumMod val="60000"/>
                  <a:lumOff val="40000"/>
                </a:schemeClr>
              </a:solidFill>
              <a:latin typeface="Cooper Black" panose="0208090404030B020404" pitchFamily="18" charset="0"/>
              <a:ea typeface="Meiryo UI" panose="020B0604030504040204" pitchFamily="50" charset="-128"/>
            </a:endParaRPr>
          </a:p>
        </p:txBody>
      </p:sp>
      <p:grpSp>
        <p:nvGrpSpPr>
          <p:cNvPr id="5" name="object 4">
            <a:extLst>
              <a:ext uri="{FF2B5EF4-FFF2-40B4-BE49-F238E27FC236}">
                <a16:creationId xmlns:a16="http://schemas.microsoft.com/office/drawing/2014/main" id="{84D6E6D0-6CD6-D497-E895-2151E1C1BBBE}"/>
              </a:ext>
            </a:extLst>
          </p:cNvPr>
          <p:cNvGrpSpPr/>
          <p:nvPr/>
        </p:nvGrpSpPr>
        <p:grpSpPr>
          <a:xfrm>
            <a:off x="1822039" y="523220"/>
            <a:ext cx="8915629" cy="6044429"/>
            <a:chOff x="1046977" y="1106418"/>
            <a:chExt cx="8143240" cy="5530850"/>
          </a:xfrm>
        </p:grpSpPr>
        <p:pic>
          <p:nvPicPr>
            <p:cNvPr id="10" name="object 5">
              <a:extLst>
                <a:ext uri="{FF2B5EF4-FFF2-40B4-BE49-F238E27FC236}">
                  <a16:creationId xmlns:a16="http://schemas.microsoft.com/office/drawing/2014/main" id="{C2C0BD97-C589-32C5-E933-0F4ED4A5BEBD}"/>
                </a:ext>
              </a:extLst>
            </p:cNvPr>
            <p:cNvPicPr/>
            <p:nvPr/>
          </p:nvPicPr>
          <p:blipFill>
            <a:blip r:embed="rId2" cstate="print"/>
            <a:stretch>
              <a:fillRect/>
            </a:stretch>
          </p:blipFill>
          <p:spPr>
            <a:xfrm>
              <a:off x="1046977" y="1106418"/>
              <a:ext cx="8142747" cy="5530603"/>
            </a:xfrm>
            <a:prstGeom prst="rect">
              <a:avLst/>
            </a:prstGeom>
          </p:spPr>
        </p:pic>
        <p:pic>
          <p:nvPicPr>
            <p:cNvPr id="11" name="object 6">
              <a:extLst>
                <a:ext uri="{FF2B5EF4-FFF2-40B4-BE49-F238E27FC236}">
                  <a16:creationId xmlns:a16="http://schemas.microsoft.com/office/drawing/2014/main" id="{55943013-35EB-1114-171D-F74029BC065A}"/>
                </a:ext>
              </a:extLst>
            </p:cNvPr>
            <p:cNvPicPr/>
            <p:nvPr/>
          </p:nvPicPr>
          <p:blipFill>
            <a:blip r:embed="rId3" cstate="print"/>
            <a:stretch>
              <a:fillRect/>
            </a:stretch>
          </p:blipFill>
          <p:spPr>
            <a:xfrm>
              <a:off x="1065275" y="1124712"/>
              <a:ext cx="8048244" cy="5436108"/>
            </a:xfrm>
            <a:prstGeom prst="rect">
              <a:avLst/>
            </a:prstGeom>
          </p:spPr>
        </p:pic>
        <p:sp>
          <p:nvSpPr>
            <p:cNvPr id="12" name="object 7">
              <a:extLst>
                <a:ext uri="{FF2B5EF4-FFF2-40B4-BE49-F238E27FC236}">
                  <a16:creationId xmlns:a16="http://schemas.microsoft.com/office/drawing/2014/main" id="{DDB01D58-9BC0-1DC0-511C-68E39BB53A1C}"/>
                </a:ext>
              </a:extLst>
            </p:cNvPr>
            <p:cNvSpPr/>
            <p:nvPr/>
          </p:nvSpPr>
          <p:spPr>
            <a:xfrm>
              <a:off x="1060513" y="1119949"/>
              <a:ext cx="8058150" cy="5445760"/>
            </a:xfrm>
            <a:custGeom>
              <a:avLst/>
              <a:gdLst/>
              <a:ahLst/>
              <a:cxnLst/>
              <a:rect l="l" t="t" r="r" b="b"/>
              <a:pathLst>
                <a:path w="8058150" h="5445759">
                  <a:moveTo>
                    <a:pt x="0" y="5445633"/>
                  </a:moveTo>
                  <a:lnTo>
                    <a:pt x="8057769" y="5445633"/>
                  </a:lnTo>
                  <a:lnTo>
                    <a:pt x="8057769" y="0"/>
                  </a:lnTo>
                  <a:lnTo>
                    <a:pt x="0" y="0"/>
                  </a:lnTo>
                  <a:lnTo>
                    <a:pt x="0" y="5445633"/>
                  </a:lnTo>
                  <a:close/>
                </a:path>
              </a:pathLst>
            </a:custGeom>
            <a:ln w="9525">
              <a:solidFill>
                <a:srgbClr val="000000"/>
              </a:solidFill>
            </a:ln>
          </p:spPr>
          <p:txBody>
            <a:bodyPr wrap="square" lIns="0" tIns="0" rIns="0" bIns="0" rtlCol="0"/>
            <a:lstStyle/>
            <a:p>
              <a:endParaRPr/>
            </a:p>
          </p:txBody>
        </p:sp>
      </p:grpSp>
      <p:sp>
        <p:nvSpPr>
          <p:cNvPr id="14" name="object 8">
            <a:extLst>
              <a:ext uri="{FF2B5EF4-FFF2-40B4-BE49-F238E27FC236}">
                <a16:creationId xmlns:a16="http://schemas.microsoft.com/office/drawing/2014/main" id="{D89234FD-5FD2-6603-DBD9-65725424D9CC}"/>
              </a:ext>
            </a:extLst>
          </p:cNvPr>
          <p:cNvSpPr txBox="1"/>
          <p:nvPr/>
        </p:nvSpPr>
        <p:spPr>
          <a:xfrm>
            <a:off x="4467225" y="6567649"/>
            <a:ext cx="3257550" cy="219075"/>
          </a:xfrm>
          <a:prstGeom prst="rect">
            <a:avLst/>
          </a:prstGeom>
        </p:spPr>
        <p:txBody>
          <a:bodyPr vert="horz" wrap="square" lIns="0" tIns="21590" rIns="0" bIns="0" rtlCol="0">
            <a:spAutoFit/>
          </a:bodyPr>
          <a:lstStyle/>
          <a:p>
            <a:pPr marL="12700">
              <a:lnSpc>
                <a:spcPct val="100000"/>
              </a:lnSpc>
              <a:spcBef>
                <a:spcPts val="170"/>
              </a:spcBef>
            </a:pPr>
            <a:r>
              <a:rPr sz="1200" dirty="0">
                <a:latin typeface="Meiryo UI"/>
                <a:cs typeface="Meiryo UI"/>
              </a:rPr>
              <a:t>（出典）東京電力</a:t>
            </a:r>
            <a:r>
              <a:rPr sz="1200" spc="-10" dirty="0">
                <a:latin typeface="Meiryo UI"/>
                <a:cs typeface="Meiryo UI"/>
              </a:rPr>
              <a:t>HD</a:t>
            </a:r>
            <a:r>
              <a:rPr sz="1200" dirty="0">
                <a:latin typeface="Meiryo UI"/>
                <a:cs typeface="Meiryo UI"/>
              </a:rPr>
              <a:t>起業家</a:t>
            </a:r>
            <a:r>
              <a:rPr sz="1200" spc="-20" dirty="0">
                <a:latin typeface="Meiryo UI"/>
                <a:cs typeface="Meiryo UI"/>
              </a:rPr>
              <a:t>100ファイナリスト資料</a:t>
            </a:r>
            <a:endParaRPr sz="1200" dirty="0">
              <a:latin typeface="Meiryo UI"/>
              <a:cs typeface="Meiryo UI"/>
            </a:endParaRPr>
          </a:p>
        </p:txBody>
      </p:sp>
    </p:spTree>
    <p:extLst>
      <p:ext uri="{BB962C8B-B14F-4D97-AF65-F5344CB8AC3E}">
        <p14:creationId xmlns:p14="http://schemas.microsoft.com/office/powerpoint/2010/main" val="69193658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idx="4294967295"/>
          </p:nvPr>
        </p:nvSpPr>
        <p:spPr>
          <a:xfrm>
            <a:off x="708696" y="829111"/>
            <a:ext cx="7481993" cy="894562"/>
          </a:xfrm>
          <a:prstGeom prst="rect">
            <a:avLst/>
          </a:prstGeom>
        </p:spPr>
        <p:txBody>
          <a:bodyPr vert="horz" wrap="square" lIns="0" tIns="11516" rIns="0" bIns="0" rtlCol="0" anchor="ctr">
            <a:spAutoFit/>
          </a:bodyPr>
          <a:lstStyle/>
          <a:p>
            <a:pPr marL="44914">
              <a:lnSpc>
                <a:spcPct val="100000"/>
              </a:lnSpc>
              <a:spcBef>
                <a:spcPts val="91"/>
              </a:spcBef>
            </a:pPr>
            <a:r>
              <a:rPr sz="1904" spc="-14" baseline="25793" dirty="0">
                <a:latin typeface="BIZ UDPゴシック" panose="020B0400000000000000" pitchFamily="50" charset="-128"/>
                <a:ea typeface="BIZ UDPゴシック" panose="020B0400000000000000" pitchFamily="50" charset="-128"/>
                <a:cs typeface="Tahoma"/>
              </a:rPr>
              <a:t>99</a:t>
            </a:r>
            <a:r>
              <a:rPr sz="1904" spc="-9" dirty="0">
                <a:latin typeface="BIZ UDPゴシック" panose="020B0400000000000000" pitchFamily="50" charset="-128"/>
                <a:ea typeface="BIZ UDPゴシック" panose="020B0400000000000000" pitchFamily="50" charset="-128"/>
                <a:cs typeface="Tahoma"/>
              </a:rPr>
              <a:t>Mo</a:t>
            </a:r>
            <a:r>
              <a:rPr sz="1904" spc="-14" dirty="0">
                <a:latin typeface="BIZ UDPゴシック" panose="020B0400000000000000" pitchFamily="50" charset="-128"/>
                <a:ea typeface="BIZ UDPゴシック" panose="020B0400000000000000" pitchFamily="50" charset="-128"/>
                <a:cs typeface="ＭＳ Ｐゴシック"/>
              </a:rPr>
              <a:t>の娘核種である</a:t>
            </a:r>
            <a:r>
              <a:rPr sz="1904" spc="-74" baseline="25793" dirty="0">
                <a:latin typeface="BIZ UDPゴシック" panose="020B0400000000000000" pitchFamily="50" charset="-128"/>
                <a:ea typeface="BIZ UDPゴシック" panose="020B0400000000000000" pitchFamily="50" charset="-128"/>
                <a:cs typeface="Tahoma"/>
              </a:rPr>
              <a:t>99m</a:t>
            </a:r>
            <a:r>
              <a:rPr sz="1904" spc="-50" dirty="0">
                <a:latin typeface="BIZ UDPゴシック" panose="020B0400000000000000" pitchFamily="50" charset="-128"/>
                <a:ea typeface="BIZ UDPゴシック" panose="020B0400000000000000" pitchFamily="50" charset="-128"/>
                <a:cs typeface="Tahoma"/>
              </a:rPr>
              <a:t>Tc</a:t>
            </a:r>
            <a:r>
              <a:rPr sz="1904" spc="-14" dirty="0">
                <a:latin typeface="BIZ UDPゴシック" panose="020B0400000000000000" pitchFamily="50" charset="-128"/>
                <a:ea typeface="BIZ UDPゴシック" panose="020B0400000000000000" pitchFamily="50" charset="-128"/>
                <a:cs typeface="ＭＳ Ｐゴシック"/>
              </a:rPr>
              <a:t>は核医学検査薬として</a:t>
            </a:r>
            <a:endParaRPr sz="1904" dirty="0">
              <a:latin typeface="BIZ UDPゴシック" panose="020B0400000000000000" pitchFamily="50" charset="-128"/>
              <a:ea typeface="BIZ UDPゴシック" panose="020B0400000000000000" pitchFamily="50" charset="-128"/>
              <a:cs typeface="ＭＳ Ｐゴシック"/>
            </a:endParaRPr>
          </a:p>
          <a:p>
            <a:pPr marL="23033" marR="20154">
              <a:lnSpc>
                <a:spcPts val="2349"/>
              </a:lnSpc>
              <a:spcBef>
                <a:spcPts val="36"/>
              </a:spcBef>
            </a:pPr>
            <a:r>
              <a:rPr sz="1904" spc="-23" dirty="0">
                <a:latin typeface="BIZ UDPゴシック" panose="020B0400000000000000" pitchFamily="50" charset="-128"/>
                <a:ea typeface="BIZ UDPゴシック" panose="020B0400000000000000" pitchFamily="50" charset="-128"/>
                <a:cs typeface="ＭＳ Ｐゴシック"/>
              </a:rPr>
              <a:t>利用。日本は、欧米につぐ世界第</a:t>
            </a:r>
            <a:r>
              <a:rPr sz="1904" dirty="0">
                <a:latin typeface="BIZ UDPゴシック" panose="020B0400000000000000" pitchFamily="50" charset="-128"/>
                <a:ea typeface="BIZ UDPゴシック" panose="020B0400000000000000" pitchFamily="50" charset="-128"/>
                <a:cs typeface="Tahoma"/>
              </a:rPr>
              <a:t>3</a:t>
            </a:r>
            <a:r>
              <a:rPr sz="1904" spc="-9" dirty="0">
                <a:latin typeface="BIZ UDPゴシック" panose="020B0400000000000000" pitchFamily="50" charset="-128"/>
                <a:ea typeface="BIZ UDPゴシック" panose="020B0400000000000000" pitchFamily="50" charset="-128"/>
                <a:cs typeface="ＭＳ Ｐゴシック"/>
              </a:rPr>
              <a:t>位の消費国で</a:t>
            </a:r>
            <a:r>
              <a:rPr sz="1904" spc="-23" dirty="0">
                <a:latin typeface="BIZ UDPゴシック" panose="020B0400000000000000" pitchFamily="50" charset="-128"/>
                <a:ea typeface="BIZ UDPゴシック" panose="020B0400000000000000" pitchFamily="50" charset="-128"/>
                <a:cs typeface="ＭＳ Ｐゴシック"/>
              </a:rPr>
              <a:t>あるにもかかわらず、</a:t>
            </a:r>
            <a:r>
              <a:rPr sz="1950" i="1" spc="-54" dirty="0">
                <a:solidFill>
                  <a:srgbClr val="FF0000"/>
                </a:solidFill>
                <a:latin typeface="BIZ UDPゴシック" panose="020B0400000000000000" pitchFamily="50" charset="-128"/>
                <a:ea typeface="BIZ UDPゴシック" panose="020B0400000000000000" pitchFamily="50" charset="-128"/>
                <a:cs typeface="ＭＳ Ｐゴシック"/>
              </a:rPr>
              <a:t>国産化率はゼロ</a:t>
            </a:r>
            <a:endParaRPr sz="1904" dirty="0">
              <a:latin typeface="BIZ UDPゴシック" panose="020B0400000000000000" pitchFamily="50" charset="-128"/>
              <a:ea typeface="BIZ UDPゴシック" panose="020B0400000000000000" pitchFamily="50" charset="-128"/>
              <a:cs typeface="ＭＳ Ｐゴシック"/>
            </a:endParaRPr>
          </a:p>
        </p:txBody>
      </p:sp>
      <p:sp>
        <p:nvSpPr>
          <p:cNvPr id="3" name="object 3"/>
          <p:cNvSpPr txBox="1"/>
          <p:nvPr/>
        </p:nvSpPr>
        <p:spPr>
          <a:xfrm>
            <a:off x="601692" y="1967681"/>
            <a:ext cx="6499513" cy="1127319"/>
          </a:xfrm>
          <a:prstGeom prst="rect">
            <a:avLst/>
          </a:prstGeom>
        </p:spPr>
        <p:txBody>
          <a:bodyPr vert="horz" wrap="square" lIns="0" tIns="11516" rIns="0" bIns="0" rtlCol="0">
            <a:spAutoFit/>
          </a:bodyPr>
          <a:lstStyle/>
          <a:p>
            <a:pPr marL="52400">
              <a:lnSpc>
                <a:spcPts val="2235"/>
              </a:lnSpc>
              <a:spcBef>
                <a:spcPts val="91"/>
              </a:spcBef>
              <a:buSzPct val="142857"/>
              <a:tabLst>
                <a:tab pos="295970" algn="l"/>
              </a:tabLst>
            </a:pPr>
            <a:r>
              <a:rPr sz="1904" spc="-14" baseline="25793" dirty="0">
                <a:solidFill>
                  <a:srgbClr val="FF0000"/>
                </a:solidFill>
                <a:latin typeface="BIZ UDPゴシック" panose="020B0400000000000000" pitchFamily="50" charset="-128"/>
                <a:ea typeface="BIZ UDPゴシック" panose="020B0400000000000000" pitchFamily="50" charset="-128"/>
                <a:cs typeface="Tahoma"/>
              </a:rPr>
              <a:t>99</a:t>
            </a:r>
            <a:r>
              <a:rPr sz="1904" spc="-9" dirty="0">
                <a:solidFill>
                  <a:srgbClr val="FF0000"/>
                </a:solidFill>
                <a:latin typeface="BIZ UDPゴシック" panose="020B0400000000000000" pitchFamily="50" charset="-128"/>
                <a:ea typeface="BIZ UDPゴシック" panose="020B0400000000000000" pitchFamily="50" charset="-128"/>
                <a:cs typeface="Tahoma"/>
              </a:rPr>
              <a:t>Mo</a:t>
            </a:r>
            <a:r>
              <a:rPr sz="1904" dirty="0">
                <a:solidFill>
                  <a:srgbClr val="FF0000"/>
                </a:solidFill>
                <a:latin typeface="BIZ UDPゴシック" panose="020B0400000000000000" pitchFamily="50" charset="-128"/>
                <a:ea typeface="BIZ UDPゴシック" panose="020B0400000000000000" pitchFamily="50" charset="-128"/>
                <a:cs typeface="ＭＳ Ｐゴシック"/>
              </a:rPr>
              <a:t>は</a:t>
            </a:r>
            <a:r>
              <a:rPr sz="1904" dirty="0">
                <a:solidFill>
                  <a:srgbClr val="FF0000"/>
                </a:solidFill>
                <a:latin typeface="BIZ UDPゴシック" panose="020B0400000000000000" pitchFamily="50" charset="-128"/>
                <a:ea typeface="BIZ UDPゴシック" panose="020B0400000000000000" pitchFamily="50" charset="-128"/>
                <a:cs typeface="Tahoma"/>
              </a:rPr>
              <a:t>100%</a:t>
            </a:r>
            <a:r>
              <a:rPr sz="1904" spc="-9" dirty="0">
                <a:solidFill>
                  <a:srgbClr val="FF0000"/>
                </a:solidFill>
                <a:latin typeface="BIZ UDPゴシック" panose="020B0400000000000000" pitchFamily="50" charset="-128"/>
                <a:ea typeface="BIZ UDPゴシック" panose="020B0400000000000000" pitchFamily="50" charset="-128"/>
                <a:cs typeface="ＭＳ Ｐゴシック"/>
              </a:rPr>
              <a:t>外国から輸入</a:t>
            </a:r>
            <a:endParaRPr sz="1904" dirty="0">
              <a:latin typeface="BIZ UDPゴシック" panose="020B0400000000000000" pitchFamily="50" charset="-128"/>
              <a:ea typeface="BIZ UDPゴシック" panose="020B0400000000000000" pitchFamily="50" charset="-128"/>
              <a:cs typeface="ＭＳ Ｐゴシック"/>
            </a:endParaRPr>
          </a:p>
          <a:p>
            <a:pPr marL="496931" marR="16123" indent="-268331">
              <a:lnSpc>
                <a:spcPts val="1904"/>
              </a:lnSpc>
              <a:spcBef>
                <a:spcPts val="14"/>
              </a:spcBef>
            </a:pPr>
            <a:r>
              <a:rPr sz="1587" spc="-23" dirty="0">
                <a:latin typeface="BIZ UDPゴシック" panose="020B0400000000000000" pitchFamily="50" charset="-128"/>
                <a:ea typeface="BIZ UDPゴシック" panose="020B0400000000000000" pitchFamily="50" charset="-128"/>
                <a:cs typeface="ＭＳ Ｐゴシック"/>
              </a:rPr>
              <a:t>⇒ </a:t>
            </a:r>
            <a:r>
              <a:rPr sz="1587" spc="-23" dirty="0" err="1">
                <a:latin typeface="BIZ UDPゴシック" panose="020B0400000000000000" pitchFamily="50" charset="-128"/>
                <a:ea typeface="BIZ UDPゴシック" panose="020B0400000000000000" pitchFamily="50" charset="-128"/>
                <a:cs typeface="ＭＳ Ｐゴシック"/>
              </a:rPr>
              <a:t>欧米の製造用原子炉の老朽化、航空</a:t>
            </a:r>
            <a:r>
              <a:rPr sz="1587" spc="-9" dirty="0" err="1">
                <a:latin typeface="BIZ UDPゴシック" panose="020B0400000000000000" pitchFamily="50" charset="-128"/>
                <a:ea typeface="BIZ UDPゴシック" panose="020B0400000000000000" pitchFamily="50" charset="-128"/>
                <a:cs typeface="ＭＳ Ｐゴシック"/>
              </a:rPr>
              <a:t>輸送</a:t>
            </a:r>
            <a:r>
              <a:rPr lang="ja-JP" altLang="en-US" sz="1587" spc="-9" dirty="0">
                <a:latin typeface="BIZ UDPゴシック" panose="020B0400000000000000" pitchFamily="50" charset="-128"/>
                <a:ea typeface="BIZ UDPゴシック" panose="020B0400000000000000" pitchFamily="50" charset="-128"/>
                <a:cs typeface="ＭＳ Ｐゴシック"/>
              </a:rPr>
              <a:t>遅滞など</a:t>
            </a:r>
            <a:r>
              <a:rPr sz="1587" spc="-9" dirty="0" err="1">
                <a:latin typeface="BIZ UDPゴシック" panose="020B0400000000000000" pitchFamily="50" charset="-128"/>
                <a:ea typeface="BIZ UDPゴシック" panose="020B0400000000000000" pitchFamily="50" charset="-128"/>
                <a:cs typeface="ＭＳ Ｐゴシック"/>
              </a:rPr>
              <a:t>の影響</a:t>
            </a:r>
            <a:r>
              <a:rPr sz="1587" spc="-9" dirty="0">
                <a:latin typeface="BIZ UDPゴシック" panose="020B0400000000000000" pitchFamily="50" charset="-128"/>
                <a:ea typeface="BIZ UDPゴシック" panose="020B0400000000000000" pitchFamily="50" charset="-128"/>
                <a:cs typeface="ＭＳ Ｐゴシック"/>
              </a:rPr>
              <a:t>。</a:t>
            </a:r>
            <a:endParaRPr sz="1587" dirty="0">
              <a:latin typeface="BIZ UDPゴシック" panose="020B0400000000000000" pitchFamily="50" charset="-128"/>
              <a:ea typeface="BIZ UDPゴシック" panose="020B0400000000000000" pitchFamily="50" charset="-128"/>
              <a:cs typeface="ＭＳ Ｐゴシック"/>
            </a:endParaRPr>
          </a:p>
          <a:p>
            <a:pPr marL="23033">
              <a:lnSpc>
                <a:spcPts val="2262"/>
              </a:lnSpc>
              <a:spcBef>
                <a:spcPts val="358"/>
              </a:spcBef>
              <a:buSzPct val="142857"/>
              <a:tabLst>
                <a:tab pos="265452" algn="l"/>
              </a:tabLst>
            </a:pPr>
            <a:r>
              <a:rPr sz="1904" spc="-14" baseline="25793" dirty="0">
                <a:solidFill>
                  <a:srgbClr val="FF0000"/>
                </a:solidFill>
                <a:latin typeface="BIZ UDPゴシック" panose="020B0400000000000000" pitchFamily="50" charset="-128"/>
                <a:ea typeface="BIZ UDPゴシック" panose="020B0400000000000000" pitchFamily="50" charset="-128"/>
                <a:cs typeface="Tahoma"/>
              </a:rPr>
              <a:t>99</a:t>
            </a:r>
            <a:r>
              <a:rPr sz="1904" spc="-9" dirty="0">
                <a:solidFill>
                  <a:srgbClr val="FF0000"/>
                </a:solidFill>
                <a:latin typeface="BIZ UDPゴシック" panose="020B0400000000000000" pitchFamily="50" charset="-128"/>
                <a:ea typeface="BIZ UDPゴシック" panose="020B0400000000000000" pitchFamily="50" charset="-128"/>
                <a:cs typeface="Tahoma"/>
              </a:rPr>
              <a:t>Mo</a:t>
            </a:r>
            <a:r>
              <a:rPr sz="1904" dirty="0">
                <a:solidFill>
                  <a:srgbClr val="FF0000"/>
                </a:solidFill>
                <a:latin typeface="BIZ UDPゴシック" panose="020B0400000000000000" pitchFamily="50" charset="-128"/>
                <a:ea typeface="BIZ UDPゴシック" panose="020B0400000000000000" pitchFamily="50" charset="-128"/>
                <a:cs typeface="ＭＳ Ｐゴシック"/>
              </a:rPr>
              <a:t>は</a:t>
            </a:r>
            <a:r>
              <a:rPr sz="1904" baseline="25793" dirty="0">
                <a:solidFill>
                  <a:srgbClr val="FF0000"/>
                </a:solidFill>
                <a:latin typeface="BIZ UDPゴシック" panose="020B0400000000000000" pitchFamily="50" charset="-128"/>
                <a:ea typeface="BIZ UDPゴシック" panose="020B0400000000000000" pitchFamily="50" charset="-128"/>
                <a:cs typeface="Tahoma"/>
              </a:rPr>
              <a:t>235</a:t>
            </a:r>
            <a:r>
              <a:rPr sz="1904" dirty="0">
                <a:solidFill>
                  <a:srgbClr val="FF0000"/>
                </a:solidFill>
                <a:latin typeface="BIZ UDPゴシック" panose="020B0400000000000000" pitchFamily="50" charset="-128"/>
                <a:ea typeface="BIZ UDPゴシック" panose="020B0400000000000000" pitchFamily="50" charset="-128"/>
                <a:cs typeface="Tahoma"/>
              </a:rPr>
              <a:t>U</a:t>
            </a:r>
            <a:r>
              <a:rPr sz="1904" spc="-23" dirty="0">
                <a:solidFill>
                  <a:srgbClr val="FF0000"/>
                </a:solidFill>
                <a:latin typeface="BIZ UDPゴシック" panose="020B0400000000000000" pitchFamily="50" charset="-128"/>
                <a:ea typeface="BIZ UDPゴシック" panose="020B0400000000000000" pitchFamily="50" charset="-128"/>
                <a:cs typeface="ＭＳ Ｐゴシック"/>
              </a:rPr>
              <a:t>を中性子照射により製造</a:t>
            </a:r>
            <a:endParaRPr sz="1904" dirty="0">
              <a:latin typeface="BIZ UDPゴシック" panose="020B0400000000000000" pitchFamily="50" charset="-128"/>
              <a:ea typeface="BIZ UDPゴシック" panose="020B0400000000000000" pitchFamily="50" charset="-128"/>
              <a:cs typeface="ＭＳ Ｐゴシック"/>
            </a:endParaRPr>
          </a:p>
          <a:p>
            <a:pPr marL="228600">
              <a:lnSpc>
                <a:spcPts val="1882"/>
              </a:lnSpc>
              <a:tabLst>
                <a:tab pos="564302" algn="l"/>
              </a:tabLst>
            </a:pPr>
            <a:r>
              <a:rPr sz="1587" spc="-45" dirty="0">
                <a:latin typeface="BIZ UDPゴシック" panose="020B0400000000000000" pitchFamily="50" charset="-128"/>
                <a:ea typeface="BIZ UDPゴシック" panose="020B0400000000000000" pitchFamily="50" charset="-128"/>
                <a:cs typeface="ＭＳ Ｐゴシック"/>
              </a:rPr>
              <a:t>⇒</a:t>
            </a:r>
            <a:r>
              <a:rPr sz="1587" dirty="0">
                <a:latin typeface="BIZ UDPゴシック" panose="020B0400000000000000" pitchFamily="50" charset="-128"/>
                <a:ea typeface="BIZ UDPゴシック" panose="020B0400000000000000" pitchFamily="50" charset="-128"/>
                <a:cs typeface="ＭＳ Ｐゴシック"/>
              </a:rPr>
              <a:t>	</a:t>
            </a:r>
            <a:r>
              <a:rPr sz="1587" spc="-9" dirty="0">
                <a:latin typeface="BIZ UDPゴシック" panose="020B0400000000000000" pitchFamily="50" charset="-128"/>
                <a:ea typeface="BIZ UDPゴシック" panose="020B0400000000000000" pitchFamily="50" charset="-128"/>
                <a:cs typeface="ＭＳ Ｐゴシック"/>
              </a:rPr>
              <a:t>核分裂性廃棄物処理及び核不拡散上の問題。</a:t>
            </a:r>
            <a:endParaRPr sz="1587" dirty="0">
              <a:latin typeface="BIZ UDPゴシック" panose="020B0400000000000000" pitchFamily="50" charset="-128"/>
              <a:ea typeface="BIZ UDPゴシック" panose="020B0400000000000000" pitchFamily="50" charset="-128"/>
              <a:cs typeface="ＭＳ Ｐゴシック"/>
            </a:endParaRPr>
          </a:p>
        </p:txBody>
      </p:sp>
      <p:sp>
        <p:nvSpPr>
          <p:cNvPr id="4" name="object 4"/>
          <p:cNvSpPr txBox="1"/>
          <p:nvPr/>
        </p:nvSpPr>
        <p:spPr>
          <a:xfrm>
            <a:off x="8950320" y="3068274"/>
            <a:ext cx="2737265" cy="231458"/>
          </a:xfrm>
          <a:prstGeom prst="rect">
            <a:avLst/>
          </a:prstGeom>
        </p:spPr>
        <p:txBody>
          <a:bodyPr vert="horz" wrap="square" lIns="0" tIns="14971" rIns="0" bIns="0" rtlCol="0">
            <a:spAutoFit/>
          </a:bodyPr>
          <a:lstStyle/>
          <a:p>
            <a:pPr marL="34549">
              <a:spcBef>
                <a:spcPts val="118"/>
              </a:spcBef>
            </a:pPr>
            <a:r>
              <a:rPr sz="1428" spc="61" baseline="23809" dirty="0">
                <a:latin typeface="BIZ UDPゴシック" panose="020B0400000000000000" pitchFamily="50" charset="-128"/>
                <a:ea typeface="BIZ UDPゴシック" panose="020B0400000000000000" pitchFamily="50" charset="-128"/>
                <a:cs typeface="Tahoma"/>
              </a:rPr>
              <a:t>99</a:t>
            </a:r>
            <a:r>
              <a:rPr sz="1428" spc="14" baseline="23809" dirty="0">
                <a:latin typeface="BIZ UDPゴシック" panose="020B0400000000000000" pitchFamily="50" charset="-128"/>
                <a:ea typeface="BIZ UDPゴシック" panose="020B0400000000000000" pitchFamily="50" charset="-128"/>
                <a:cs typeface="Tahoma"/>
              </a:rPr>
              <a:t> </a:t>
            </a:r>
            <a:r>
              <a:rPr sz="1406" spc="150" dirty="0">
                <a:latin typeface="BIZ UDPゴシック" panose="020B0400000000000000" pitchFamily="50" charset="-128"/>
                <a:ea typeface="BIZ UDPゴシック" panose="020B0400000000000000" pitchFamily="50" charset="-128"/>
                <a:cs typeface="Tahoma"/>
              </a:rPr>
              <a:t>Mo</a:t>
            </a:r>
            <a:r>
              <a:rPr sz="1406" spc="-5" dirty="0">
                <a:latin typeface="BIZ UDPゴシック" panose="020B0400000000000000" pitchFamily="50" charset="-128"/>
                <a:ea typeface="BIZ UDPゴシック" panose="020B0400000000000000" pitchFamily="50" charset="-128"/>
                <a:cs typeface="HGP創英角ｺﾞｼｯｸUB"/>
              </a:rPr>
              <a:t>の需要(国別の使用量)</a:t>
            </a:r>
            <a:endParaRPr sz="1406" dirty="0">
              <a:latin typeface="BIZ UDPゴシック" panose="020B0400000000000000" pitchFamily="50" charset="-128"/>
              <a:ea typeface="BIZ UDPゴシック" panose="020B0400000000000000" pitchFamily="50" charset="-128"/>
              <a:cs typeface="HGP創英角ｺﾞｼｯｸUB"/>
            </a:endParaRPr>
          </a:p>
        </p:txBody>
      </p:sp>
      <p:pic>
        <p:nvPicPr>
          <p:cNvPr id="6" name="object 6"/>
          <p:cNvPicPr/>
          <p:nvPr/>
        </p:nvPicPr>
        <p:blipFill>
          <a:blip r:embed="rId2" cstate="print"/>
          <a:stretch>
            <a:fillRect/>
          </a:stretch>
        </p:blipFill>
        <p:spPr>
          <a:xfrm>
            <a:off x="8666323" y="707841"/>
            <a:ext cx="2480626" cy="2292679"/>
          </a:xfrm>
          <a:prstGeom prst="rect">
            <a:avLst/>
          </a:prstGeom>
        </p:spPr>
      </p:pic>
      <p:sp>
        <p:nvSpPr>
          <p:cNvPr id="13" name="object 13"/>
          <p:cNvSpPr txBox="1"/>
          <p:nvPr/>
        </p:nvSpPr>
        <p:spPr>
          <a:xfrm>
            <a:off x="5259042" y="3503433"/>
            <a:ext cx="1673915" cy="255862"/>
          </a:xfrm>
          <a:prstGeom prst="rect">
            <a:avLst/>
          </a:prstGeom>
        </p:spPr>
        <p:txBody>
          <a:bodyPr vert="horz" wrap="square" lIns="0" tIns="11516" rIns="0" bIns="0" rtlCol="0">
            <a:spAutoFit/>
          </a:bodyPr>
          <a:lstStyle/>
          <a:p>
            <a:pPr marL="34549">
              <a:spcBef>
                <a:spcPts val="91"/>
              </a:spcBef>
            </a:pPr>
            <a:r>
              <a:rPr sz="1564" spc="74" baseline="26570" dirty="0">
                <a:latin typeface="BIZ UDPゴシック" panose="020B0400000000000000" pitchFamily="50" charset="-128"/>
                <a:ea typeface="BIZ UDPゴシック" panose="020B0400000000000000" pitchFamily="50" charset="-128"/>
                <a:cs typeface="Tahoma"/>
              </a:rPr>
              <a:t>99</a:t>
            </a:r>
            <a:r>
              <a:rPr sz="1564" spc="-326" baseline="26570" dirty="0">
                <a:latin typeface="BIZ UDPゴシック" panose="020B0400000000000000" pitchFamily="50" charset="-128"/>
                <a:ea typeface="BIZ UDPゴシック" panose="020B0400000000000000" pitchFamily="50" charset="-128"/>
                <a:cs typeface="Tahoma"/>
              </a:rPr>
              <a:t> </a:t>
            </a:r>
            <a:r>
              <a:rPr sz="1587" spc="150" dirty="0">
                <a:latin typeface="BIZ UDPゴシック" panose="020B0400000000000000" pitchFamily="50" charset="-128"/>
                <a:ea typeface="BIZ UDPゴシック" panose="020B0400000000000000" pitchFamily="50" charset="-128"/>
                <a:cs typeface="Tahoma"/>
              </a:rPr>
              <a:t>Mo</a:t>
            </a:r>
            <a:r>
              <a:rPr sz="1587" b="1" spc="-18" dirty="0">
                <a:latin typeface="BIZ UDPゴシック" panose="020B0400000000000000" pitchFamily="50" charset="-128"/>
                <a:ea typeface="BIZ UDPゴシック" panose="020B0400000000000000" pitchFamily="50" charset="-128"/>
                <a:cs typeface="ＭＳ Ｐゴシック"/>
              </a:rPr>
              <a:t>製造方法</a:t>
            </a:r>
            <a:endParaRPr sz="1587" dirty="0">
              <a:latin typeface="BIZ UDPゴシック" panose="020B0400000000000000" pitchFamily="50" charset="-128"/>
              <a:ea typeface="BIZ UDPゴシック" panose="020B0400000000000000" pitchFamily="50" charset="-128"/>
              <a:cs typeface="ＭＳ Ｐゴシック"/>
            </a:endParaRPr>
          </a:p>
        </p:txBody>
      </p:sp>
      <p:sp>
        <p:nvSpPr>
          <p:cNvPr id="18" name="テキスト ボックス 17">
            <a:extLst>
              <a:ext uri="{FF2B5EF4-FFF2-40B4-BE49-F238E27FC236}">
                <a16:creationId xmlns:a16="http://schemas.microsoft.com/office/drawing/2014/main" id="{C614971A-2D82-EEA0-0143-548DD1813536}"/>
              </a:ext>
            </a:extLst>
          </p:cNvPr>
          <p:cNvSpPr txBox="1"/>
          <p:nvPr/>
        </p:nvSpPr>
        <p:spPr>
          <a:xfrm>
            <a:off x="0" y="0"/>
            <a:ext cx="12192000" cy="523220"/>
          </a:xfrm>
          <a:prstGeom prst="rect">
            <a:avLst/>
          </a:prstGeom>
          <a:solidFill>
            <a:srgbClr val="052F61"/>
          </a:solidFill>
        </p:spPr>
        <p:txBody>
          <a:bodyPr wrap="square" rtlCol="0">
            <a:spAutoFit/>
          </a:bodyPr>
          <a:lstStyle/>
          <a:p>
            <a:pPr algn="ctr"/>
            <a:r>
              <a:rPr lang="ja-JP" altLang="en-US" sz="2800" spc="195" dirty="0">
                <a:solidFill>
                  <a:schemeClr val="bg1"/>
                </a:solidFill>
                <a:latin typeface="UD デジタル 教科書体 NK-B" panose="02020700000000000000" pitchFamily="18" charset="-128"/>
                <a:ea typeface="UD デジタル 教科書体 NK-B" panose="02020700000000000000" pitchFamily="18" charset="-128"/>
              </a:rPr>
              <a:t>核医学検査薬テクネチウム</a:t>
            </a:r>
            <a:r>
              <a:rPr lang="en-US" altLang="ja-JP" sz="2800" spc="195" dirty="0">
                <a:solidFill>
                  <a:schemeClr val="accent4">
                    <a:lumMod val="60000"/>
                    <a:lumOff val="40000"/>
                  </a:schemeClr>
                </a:solidFill>
                <a:latin typeface="Cooper Black" panose="0208090404030B020404" pitchFamily="18" charset="0"/>
              </a:rPr>
              <a:t>Tc99</a:t>
            </a:r>
            <a:endParaRPr kumimoji="1" lang="ja-JP" altLang="en-US" sz="2800" b="1" dirty="0">
              <a:solidFill>
                <a:schemeClr val="accent4">
                  <a:lumMod val="60000"/>
                  <a:lumOff val="40000"/>
                </a:schemeClr>
              </a:solidFill>
              <a:latin typeface="Cooper Black" panose="0208090404030B020404" pitchFamily="18" charset="0"/>
              <a:ea typeface="Meiryo UI" panose="020B0604030504040204" pitchFamily="50" charset="-128"/>
            </a:endParaRPr>
          </a:p>
        </p:txBody>
      </p:sp>
      <p:grpSp>
        <p:nvGrpSpPr>
          <p:cNvPr id="7" name="object 3">
            <a:extLst>
              <a:ext uri="{FF2B5EF4-FFF2-40B4-BE49-F238E27FC236}">
                <a16:creationId xmlns:a16="http://schemas.microsoft.com/office/drawing/2014/main" id="{296B5FBA-4B79-73F7-696E-CD2A532A150B}"/>
              </a:ext>
            </a:extLst>
          </p:cNvPr>
          <p:cNvGrpSpPr/>
          <p:nvPr/>
        </p:nvGrpSpPr>
        <p:grpSpPr>
          <a:xfrm>
            <a:off x="1527243" y="3767929"/>
            <a:ext cx="8986540" cy="2931540"/>
            <a:chOff x="341375" y="3791711"/>
            <a:chExt cx="6941820" cy="2411095"/>
          </a:xfrm>
        </p:grpSpPr>
        <p:pic>
          <p:nvPicPr>
            <p:cNvPr id="8" name="object 4">
              <a:extLst>
                <a:ext uri="{FF2B5EF4-FFF2-40B4-BE49-F238E27FC236}">
                  <a16:creationId xmlns:a16="http://schemas.microsoft.com/office/drawing/2014/main" id="{09CC38A0-3C10-45B2-BDF1-BB94F546C64E}"/>
                </a:ext>
              </a:extLst>
            </p:cNvPr>
            <p:cNvPicPr/>
            <p:nvPr/>
          </p:nvPicPr>
          <p:blipFill>
            <a:blip r:embed="rId3" cstate="print"/>
            <a:stretch>
              <a:fillRect/>
            </a:stretch>
          </p:blipFill>
          <p:spPr>
            <a:xfrm>
              <a:off x="5327904" y="4415027"/>
              <a:ext cx="1955292" cy="1466050"/>
            </a:xfrm>
            <a:prstGeom prst="rect">
              <a:avLst/>
            </a:prstGeom>
          </p:spPr>
        </p:pic>
        <p:pic>
          <p:nvPicPr>
            <p:cNvPr id="9" name="object 5">
              <a:extLst>
                <a:ext uri="{FF2B5EF4-FFF2-40B4-BE49-F238E27FC236}">
                  <a16:creationId xmlns:a16="http://schemas.microsoft.com/office/drawing/2014/main" id="{AB7BE046-7AD0-30FD-A2C1-3CAECD9F1C49}"/>
                </a:ext>
              </a:extLst>
            </p:cNvPr>
            <p:cNvPicPr/>
            <p:nvPr/>
          </p:nvPicPr>
          <p:blipFill>
            <a:blip r:embed="rId4" cstate="print"/>
            <a:stretch>
              <a:fillRect/>
            </a:stretch>
          </p:blipFill>
          <p:spPr>
            <a:xfrm>
              <a:off x="341375" y="3791711"/>
              <a:ext cx="4997196" cy="2410968"/>
            </a:xfrm>
            <a:prstGeom prst="rect">
              <a:avLst/>
            </a:prstGeom>
          </p:spPr>
        </p:pic>
      </p:grpSp>
    </p:spTree>
    <p:extLst>
      <p:ext uri="{BB962C8B-B14F-4D97-AF65-F5344CB8AC3E}">
        <p14:creationId xmlns:p14="http://schemas.microsoft.com/office/powerpoint/2010/main" val="13486978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6"/>
          <p:cNvSpPr txBox="1"/>
          <p:nvPr/>
        </p:nvSpPr>
        <p:spPr>
          <a:xfrm>
            <a:off x="2755392" y="1056143"/>
            <a:ext cx="7007860" cy="324875"/>
          </a:xfrm>
          <a:prstGeom prst="rect">
            <a:avLst/>
          </a:prstGeom>
        </p:spPr>
        <p:txBody>
          <a:bodyPr vert="horz" wrap="square" lIns="0" tIns="16933" rIns="0" bIns="0" rtlCol="0">
            <a:spAutoFit/>
          </a:bodyPr>
          <a:lstStyle/>
          <a:p>
            <a:pPr marL="16933" algn="ctr">
              <a:spcBef>
                <a:spcPts val="133"/>
              </a:spcBef>
            </a:pPr>
            <a:r>
              <a:rPr sz="2000" spc="-20" dirty="0">
                <a:solidFill>
                  <a:srgbClr val="1F6DB7"/>
                </a:solidFill>
                <a:latin typeface="BIZ UDPゴシック" panose="020B0400000000000000" pitchFamily="50" charset="-128"/>
                <a:ea typeface="BIZ UDPゴシック" panose="020B0400000000000000" pitchFamily="50" charset="-128"/>
                <a:cs typeface="ＭＳ Ｐゴシック"/>
              </a:rPr>
              <a:t>多様な市場ニーズを満たすための幅広いサイズと特徴</a:t>
            </a:r>
            <a:endParaRPr sz="2000" dirty="0">
              <a:latin typeface="BIZ UDPゴシック" panose="020B0400000000000000" pitchFamily="50" charset="-128"/>
              <a:ea typeface="BIZ UDPゴシック" panose="020B0400000000000000" pitchFamily="50" charset="-128"/>
              <a:cs typeface="ＭＳ Ｐゴシック"/>
            </a:endParaRPr>
          </a:p>
        </p:txBody>
      </p:sp>
      <p:sp>
        <p:nvSpPr>
          <p:cNvPr id="7" name="object 7"/>
          <p:cNvSpPr txBox="1"/>
          <p:nvPr/>
        </p:nvSpPr>
        <p:spPr>
          <a:xfrm>
            <a:off x="4913403" y="5112657"/>
            <a:ext cx="1678940" cy="571096"/>
          </a:xfrm>
          <a:prstGeom prst="rect">
            <a:avLst/>
          </a:prstGeom>
        </p:spPr>
        <p:txBody>
          <a:bodyPr vert="horz" wrap="square" lIns="0" tIns="16933" rIns="0" bIns="0" rtlCol="0">
            <a:spAutoFit/>
          </a:bodyPr>
          <a:lstStyle/>
          <a:p>
            <a:pPr marL="22859" marR="6773" indent="-6773" algn="ctr">
              <a:spcBef>
                <a:spcPts val="133"/>
              </a:spcBef>
            </a:pPr>
            <a:r>
              <a:rPr b="1" spc="-13" dirty="0">
                <a:latin typeface="BIZ UDPゴシック" panose="020B0400000000000000" pitchFamily="50" charset="-128"/>
                <a:ea typeface="BIZ UDPゴシック" panose="020B0400000000000000" pitchFamily="50" charset="-128"/>
                <a:cs typeface="Calibri"/>
              </a:rPr>
              <a:t>X-</a:t>
            </a:r>
            <a:r>
              <a:rPr b="1" dirty="0">
                <a:latin typeface="BIZ UDPゴシック" panose="020B0400000000000000" pitchFamily="50" charset="-128"/>
                <a:ea typeface="BIZ UDPゴシック" panose="020B0400000000000000" pitchFamily="50" charset="-128"/>
                <a:cs typeface="Calibri"/>
              </a:rPr>
              <a:t>energy</a:t>
            </a:r>
            <a:br>
              <a:rPr lang="en-US" b="1" dirty="0">
                <a:latin typeface="BIZ UDPゴシック" panose="020B0400000000000000" pitchFamily="50" charset="-128"/>
                <a:ea typeface="BIZ UDPゴシック" panose="020B0400000000000000" pitchFamily="50" charset="-128"/>
                <a:cs typeface="Calibri"/>
              </a:rPr>
            </a:br>
            <a:r>
              <a:rPr b="1" spc="-40" dirty="0" err="1">
                <a:latin typeface="BIZ UDPゴシック" panose="020B0400000000000000" pitchFamily="50" charset="-128"/>
                <a:ea typeface="BIZ UDPゴシック" panose="020B0400000000000000" pitchFamily="50" charset="-128"/>
                <a:cs typeface="ＭＳ Ｐゴシック"/>
              </a:rPr>
              <a:t>複数基を開発中</a:t>
            </a:r>
            <a:endParaRPr dirty="0">
              <a:latin typeface="BIZ UDPゴシック" panose="020B0400000000000000" pitchFamily="50" charset="-128"/>
              <a:ea typeface="BIZ UDPゴシック" panose="020B0400000000000000" pitchFamily="50" charset="-128"/>
              <a:cs typeface="ＭＳ Ｐゴシック"/>
            </a:endParaRPr>
          </a:p>
        </p:txBody>
      </p:sp>
      <p:pic>
        <p:nvPicPr>
          <p:cNvPr id="8" name="object 8"/>
          <p:cNvPicPr/>
          <p:nvPr/>
        </p:nvPicPr>
        <p:blipFill>
          <a:blip r:embed="rId2" cstate="print"/>
          <a:stretch>
            <a:fillRect/>
          </a:stretch>
        </p:blipFill>
        <p:spPr>
          <a:xfrm>
            <a:off x="4596385" y="2494847"/>
            <a:ext cx="1861311" cy="2586735"/>
          </a:xfrm>
          <a:prstGeom prst="rect">
            <a:avLst/>
          </a:prstGeom>
        </p:spPr>
      </p:pic>
      <p:sp>
        <p:nvSpPr>
          <p:cNvPr id="9" name="object 9"/>
          <p:cNvSpPr txBox="1"/>
          <p:nvPr/>
        </p:nvSpPr>
        <p:spPr>
          <a:xfrm>
            <a:off x="4956852" y="2089501"/>
            <a:ext cx="1349587" cy="324021"/>
          </a:xfrm>
          <a:prstGeom prst="rect">
            <a:avLst/>
          </a:prstGeom>
        </p:spPr>
        <p:txBody>
          <a:bodyPr vert="horz" wrap="square" lIns="0" tIns="16087" rIns="0" bIns="0" rtlCol="0">
            <a:spAutoFit/>
          </a:bodyPr>
          <a:lstStyle/>
          <a:p>
            <a:pPr marL="16933">
              <a:spcBef>
                <a:spcPts val="127"/>
              </a:spcBef>
            </a:pPr>
            <a:r>
              <a:rPr sz="2000" b="1" spc="-27" dirty="0">
                <a:latin typeface="BIZ UDPゴシック" panose="020B0400000000000000" pitchFamily="50" charset="-128"/>
                <a:ea typeface="BIZ UDPゴシック" panose="020B0400000000000000" pitchFamily="50" charset="-128"/>
                <a:cs typeface="ＭＳ Ｐゴシック"/>
              </a:rPr>
              <a:t>高温ガス炉</a:t>
            </a:r>
            <a:endParaRPr sz="2000">
              <a:latin typeface="BIZ UDPゴシック" panose="020B0400000000000000" pitchFamily="50" charset="-128"/>
              <a:ea typeface="BIZ UDPゴシック" panose="020B0400000000000000" pitchFamily="50" charset="-128"/>
              <a:cs typeface="ＭＳ Ｐゴシック"/>
            </a:endParaRPr>
          </a:p>
        </p:txBody>
      </p:sp>
      <p:sp>
        <p:nvSpPr>
          <p:cNvPr id="10" name="object 10"/>
          <p:cNvSpPr txBox="1"/>
          <p:nvPr/>
        </p:nvSpPr>
        <p:spPr>
          <a:xfrm>
            <a:off x="7265562" y="2415271"/>
            <a:ext cx="1393613" cy="324021"/>
          </a:xfrm>
          <a:prstGeom prst="rect">
            <a:avLst/>
          </a:prstGeom>
        </p:spPr>
        <p:txBody>
          <a:bodyPr vert="horz" wrap="square" lIns="0" tIns="16087" rIns="0" bIns="0" rtlCol="0">
            <a:spAutoFit/>
          </a:bodyPr>
          <a:lstStyle/>
          <a:p>
            <a:pPr marL="16933">
              <a:spcBef>
                <a:spcPts val="127"/>
              </a:spcBef>
            </a:pPr>
            <a:r>
              <a:rPr sz="2000" b="1" spc="-27" dirty="0">
                <a:latin typeface="BIZ UDPゴシック" panose="020B0400000000000000" pitchFamily="50" charset="-128"/>
                <a:ea typeface="BIZ UDPゴシック" panose="020B0400000000000000" pitchFamily="50" charset="-128"/>
                <a:cs typeface="ＭＳ Ｐゴシック"/>
              </a:rPr>
              <a:t>液体金属炉</a:t>
            </a:r>
            <a:endParaRPr sz="2000">
              <a:latin typeface="BIZ UDPゴシック" panose="020B0400000000000000" pitchFamily="50" charset="-128"/>
              <a:ea typeface="BIZ UDPゴシック" panose="020B0400000000000000" pitchFamily="50" charset="-128"/>
              <a:cs typeface="ＭＳ Ｐゴシック"/>
            </a:endParaRPr>
          </a:p>
        </p:txBody>
      </p:sp>
      <p:sp>
        <p:nvSpPr>
          <p:cNvPr id="11" name="object 11"/>
          <p:cNvSpPr txBox="1"/>
          <p:nvPr/>
        </p:nvSpPr>
        <p:spPr>
          <a:xfrm>
            <a:off x="379141" y="4348526"/>
            <a:ext cx="2064128" cy="583920"/>
          </a:xfrm>
          <a:prstGeom prst="rect">
            <a:avLst/>
          </a:prstGeom>
        </p:spPr>
        <p:txBody>
          <a:bodyPr vert="horz" wrap="square" lIns="0" tIns="16933" rIns="0" bIns="0" rtlCol="0">
            <a:spAutoFit/>
          </a:bodyPr>
          <a:lstStyle/>
          <a:p>
            <a:pPr marL="16933" marR="6773" indent="200655" algn="ctr">
              <a:spcBef>
                <a:spcPts val="133"/>
              </a:spcBef>
            </a:pPr>
            <a:r>
              <a:rPr b="1" dirty="0" err="1">
                <a:latin typeface="BIZ UDPゴシック" panose="020B0400000000000000" pitchFamily="50" charset="-128"/>
                <a:ea typeface="BIZ UDPゴシック" panose="020B0400000000000000" pitchFamily="50" charset="-128"/>
                <a:cs typeface="Calibri"/>
              </a:rPr>
              <a:t>Oklo</a:t>
            </a:r>
            <a:r>
              <a:rPr b="1" dirty="0">
                <a:latin typeface="BIZ UDPゴシック" panose="020B0400000000000000" pitchFamily="50" charset="-128"/>
                <a:ea typeface="BIZ UDPゴシック" panose="020B0400000000000000" pitchFamily="50" charset="-128"/>
                <a:cs typeface="Calibri"/>
              </a:rPr>
              <a:t> </a:t>
            </a:r>
            <a:endParaRPr lang="en-US" b="1" dirty="0">
              <a:latin typeface="BIZ UDPゴシック" panose="020B0400000000000000" pitchFamily="50" charset="-128"/>
              <a:ea typeface="BIZ UDPゴシック" panose="020B0400000000000000" pitchFamily="50" charset="-128"/>
              <a:cs typeface="Calibri"/>
            </a:endParaRPr>
          </a:p>
          <a:p>
            <a:pPr marL="16933" marR="6773" indent="200655">
              <a:spcBef>
                <a:spcPts val="133"/>
              </a:spcBef>
            </a:pPr>
            <a:r>
              <a:rPr b="1" spc="-13" dirty="0">
                <a:latin typeface="BIZ UDPゴシック" panose="020B0400000000000000" pitchFamily="50" charset="-128"/>
                <a:ea typeface="BIZ UDPゴシック" panose="020B0400000000000000" pitchFamily="50" charset="-128"/>
                <a:cs typeface="ＭＳ Ｐゴシック"/>
              </a:rPr>
              <a:t>約</a:t>
            </a:r>
            <a:r>
              <a:rPr b="1" spc="-13" dirty="0">
                <a:latin typeface="BIZ UDPゴシック" panose="020B0400000000000000" pitchFamily="50" charset="-128"/>
                <a:ea typeface="BIZ UDPゴシック" panose="020B0400000000000000" pitchFamily="50" charset="-128"/>
                <a:cs typeface="Calibri"/>
              </a:rPr>
              <a:t>12</a:t>
            </a:r>
            <a:r>
              <a:rPr b="1" spc="-40" dirty="0">
                <a:latin typeface="BIZ UDPゴシック" panose="020B0400000000000000" pitchFamily="50" charset="-128"/>
                <a:ea typeface="BIZ UDPゴシック" panose="020B0400000000000000" pitchFamily="50" charset="-128"/>
                <a:cs typeface="ＭＳ Ｐゴシック"/>
              </a:rPr>
              <a:t>基を開発中</a:t>
            </a:r>
            <a:endParaRPr dirty="0">
              <a:latin typeface="BIZ UDPゴシック" panose="020B0400000000000000" pitchFamily="50" charset="-128"/>
              <a:ea typeface="BIZ UDPゴシック" panose="020B0400000000000000" pitchFamily="50" charset="-128"/>
              <a:cs typeface="ＭＳ Ｐゴシック"/>
            </a:endParaRPr>
          </a:p>
        </p:txBody>
      </p:sp>
      <p:sp>
        <p:nvSpPr>
          <p:cNvPr id="12" name="object 12"/>
          <p:cNvSpPr txBox="1"/>
          <p:nvPr/>
        </p:nvSpPr>
        <p:spPr>
          <a:xfrm>
            <a:off x="802578" y="2001319"/>
            <a:ext cx="1550329" cy="631797"/>
          </a:xfrm>
          <a:prstGeom prst="rect">
            <a:avLst/>
          </a:prstGeom>
        </p:spPr>
        <p:txBody>
          <a:bodyPr vert="horz" wrap="square" lIns="0" tIns="16087" rIns="0" bIns="0" rtlCol="0">
            <a:spAutoFit/>
          </a:bodyPr>
          <a:lstStyle/>
          <a:p>
            <a:pPr marL="16933">
              <a:spcBef>
                <a:spcPts val="127"/>
              </a:spcBef>
            </a:pPr>
            <a:r>
              <a:rPr sz="2000" b="1" spc="-27" dirty="0">
                <a:latin typeface="BIZ UDPゴシック" panose="020B0400000000000000" pitchFamily="50" charset="-128"/>
                <a:ea typeface="BIZ UDPゴシック" panose="020B0400000000000000" pitchFamily="50" charset="-128"/>
                <a:cs typeface="ＭＳ Ｐゴシック"/>
              </a:rPr>
              <a:t>マイクロ炉</a:t>
            </a:r>
            <a:endParaRPr sz="2000">
              <a:latin typeface="BIZ UDPゴシック" panose="020B0400000000000000" pitchFamily="50" charset="-128"/>
              <a:ea typeface="BIZ UDPゴシック" panose="020B0400000000000000" pitchFamily="50" charset="-128"/>
              <a:cs typeface="ＭＳ Ｐゴシック"/>
            </a:endParaRPr>
          </a:p>
          <a:p>
            <a:pPr marL="34711"/>
            <a:r>
              <a:rPr sz="2000" b="1" spc="-13" dirty="0">
                <a:latin typeface="BIZ UDPゴシック" panose="020B0400000000000000" pitchFamily="50" charset="-128"/>
                <a:ea typeface="BIZ UDPゴシック" panose="020B0400000000000000" pitchFamily="50" charset="-128"/>
                <a:cs typeface="ＭＳ Ｐゴシック"/>
              </a:rPr>
              <a:t>（</a:t>
            </a:r>
            <a:r>
              <a:rPr sz="2000" b="1" spc="-13" dirty="0">
                <a:latin typeface="BIZ UDPゴシック" panose="020B0400000000000000" pitchFamily="50" charset="-128"/>
                <a:ea typeface="BIZ UDPゴシック" panose="020B0400000000000000" pitchFamily="50" charset="-128"/>
                <a:cs typeface="Calibri"/>
              </a:rPr>
              <a:t>&lt;20MW</a:t>
            </a:r>
            <a:r>
              <a:rPr sz="2000" b="1" spc="-13" dirty="0">
                <a:latin typeface="BIZ UDPゴシック" panose="020B0400000000000000" pitchFamily="50" charset="-128"/>
                <a:ea typeface="BIZ UDPゴシック" panose="020B0400000000000000" pitchFamily="50" charset="-128"/>
                <a:cs typeface="ＭＳ Ｐゴシック"/>
              </a:rPr>
              <a:t>）</a:t>
            </a:r>
            <a:endParaRPr sz="2000">
              <a:latin typeface="BIZ UDPゴシック" panose="020B0400000000000000" pitchFamily="50" charset="-128"/>
              <a:ea typeface="BIZ UDPゴシック" panose="020B0400000000000000" pitchFamily="50" charset="-128"/>
              <a:cs typeface="ＭＳ Ｐゴシック"/>
            </a:endParaRPr>
          </a:p>
        </p:txBody>
      </p:sp>
      <p:sp>
        <p:nvSpPr>
          <p:cNvPr id="13" name="object 13"/>
          <p:cNvSpPr txBox="1"/>
          <p:nvPr/>
        </p:nvSpPr>
        <p:spPr>
          <a:xfrm>
            <a:off x="6664598" y="4348526"/>
            <a:ext cx="2926927" cy="571096"/>
          </a:xfrm>
          <a:prstGeom prst="rect">
            <a:avLst/>
          </a:prstGeom>
        </p:spPr>
        <p:txBody>
          <a:bodyPr vert="horz" wrap="square" lIns="0" tIns="16933" rIns="0" bIns="0" rtlCol="0">
            <a:spAutoFit/>
          </a:bodyPr>
          <a:lstStyle/>
          <a:p>
            <a:pPr marL="648529" marR="6773" indent="-632444">
              <a:spcBef>
                <a:spcPts val="133"/>
              </a:spcBef>
            </a:pPr>
            <a:r>
              <a:rPr b="1" spc="-40" dirty="0" err="1">
                <a:latin typeface="BIZ UDPゴシック" panose="020B0400000000000000" pitchFamily="50" charset="-128"/>
                <a:ea typeface="BIZ UDPゴシック" panose="020B0400000000000000" pitchFamily="50" charset="-128"/>
                <a:cs typeface="Calibri"/>
              </a:rPr>
              <a:t>TerraPower</a:t>
            </a:r>
            <a:r>
              <a:rPr b="1" spc="-27" dirty="0" err="1">
                <a:latin typeface="BIZ UDPゴシック" panose="020B0400000000000000" pitchFamily="50" charset="-128"/>
                <a:ea typeface="BIZ UDPゴシック" panose="020B0400000000000000" pitchFamily="50" charset="-128"/>
                <a:cs typeface="ＭＳ Ｐゴシック"/>
              </a:rPr>
              <a:t>の</a:t>
            </a:r>
            <a:r>
              <a:rPr b="1" spc="-13" dirty="0" err="1">
                <a:latin typeface="BIZ UDPゴシック" panose="020B0400000000000000" pitchFamily="50" charset="-128"/>
                <a:ea typeface="BIZ UDPゴシック" panose="020B0400000000000000" pitchFamily="50" charset="-128"/>
                <a:cs typeface="Calibri"/>
              </a:rPr>
              <a:t>Natrium</a:t>
            </a:r>
            <a:r>
              <a:rPr b="1" spc="-40" dirty="0" err="1">
                <a:latin typeface="BIZ UDPゴシック" panose="020B0400000000000000" pitchFamily="50" charset="-128"/>
                <a:ea typeface="BIZ UDPゴシック" panose="020B0400000000000000" pitchFamily="50" charset="-128"/>
                <a:cs typeface="ＭＳ Ｐゴシック"/>
              </a:rPr>
              <a:t>複数基を開発中</a:t>
            </a:r>
            <a:endParaRPr dirty="0">
              <a:latin typeface="BIZ UDPゴシック" panose="020B0400000000000000" pitchFamily="50" charset="-128"/>
              <a:ea typeface="BIZ UDPゴシック" panose="020B0400000000000000" pitchFamily="50" charset="-128"/>
              <a:cs typeface="ＭＳ Ｐゴシック"/>
            </a:endParaRPr>
          </a:p>
        </p:txBody>
      </p:sp>
      <p:pic>
        <p:nvPicPr>
          <p:cNvPr id="14" name="object 14"/>
          <p:cNvPicPr/>
          <p:nvPr/>
        </p:nvPicPr>
        <p:blipFill>
          <a:blip r:embed="rId3" cstate="print"/>
          <a:stretch>
            <a:fillRect/>
          </a:stretch>
        </p:blipFill>
        <p:spPr>
          <a:xfrm>
            <a:off x="2869185" y="2515169"/>
            <a:ext cx="1440687" cy="2334767"/>
          </a:xfrm>
          <a:prstGeom prst="rect">
            <a:avLst/>
          </a:prstGeom>
        </p:spPr>
      </p:pic>
      <p:sp>
        <p:nvSpPr>
          <p:cNvPr id="15" name="object 15"/>
          <p:cNvSpPr txBox="1"/>
          <p:nvPr/>
        </p:nvSpPr>
        <p:spPr>
          <a:xfrm>
            <a:off x="2390440" y="4779298"/>
            <a:ext cx="2462783" cy="858354"/>
          </a:xfrm>
          <a:prstGeom prst="rect">
            <a:avLst/>
          </a:prstGeom>
        </p:spPr>
        <p:txBody>
          <a:bodyPr vert="horz" wrap="square" lIns="0" tIns="16933" rIns="0" bIns="0" rtlCol="0">
            <a:spAutoFit/>
          </a:bodyPr>
          <a:lstStyle/>
          <a:p>
            <a:pPr algn="ctr">
              <a:lnSpc>
                <a:spcPts val="2227"/>
              </a:lnSpc>
              <a:spcBef>
                <a:spcPts val="133"/>
              </a:spcBef>
            </a:pPr>
            <a:r>
              <a:rPr b="1" dirty="0" err="1">
                <a:latin typeface="BIZ UDPゴシック" panose="020B0400000000000000" pitchFamily="50" charset="-128"/>
                <a:ea typeface="BIZ UDPゴシック" panose="020B0400000000000000" pitchFamily="50" charset="-128"/>
                <a:cs typeface="Calibri"/>
              </a:rPr>
              <a:t>NuScale</a:t>
            </a:r>
            <a:endParaRPr dirty="0">
              <a:latin typeface="BIZ UDPゴシック" panose="020B0400000000000000" pitchFamily="50" charset="-128"/>
              <a:ea typeface="BIZ UDPゴシック" panose="020B0400000000000000" pitchFamily="50" charset="-128"/>
              <a:cs typeface="ＭＳ Ｐゴシック"/>
            </a:endParaRPr>
          </a:p>
          <a:p>
            <a:pPr algn="ctr">
              <a:lnSpc>
                <a:spcPts val="2227"/>
              </a:lnSpc>
            </a:pPr>
            <a:r>
              <a:rPr b="1" dirty="0">
                <a:latin typeface="BIZ UDPゴシック" panose="020B0400000000000000" pitchFamily="50" charset="-128"/>
                <a:ea typeface="BIZ UDPゴシック" panose="020B0400000000000000" pitchFamily="50" charset="-128"/>
                <a:cs typeface="Calibri"/>
              </a:rPr>
              <a:t>GEH</a:t>
            </a:r>
            <a:r>
              <a:rPr b="1" spc="-7" dirty="0">
                <a:latin typeface="BIZ UDPゴシック" panose="020B0400000000000000" pitchFamily="50" charset="-128"/>
                <a:ea typeface="BIZ UDPゴシック" panose="020B0400000000000000" pitchFamily="50" charset="-128"/>
                <a:cs typeface="Calibri"/>
              </a:rPr>
              <a:t> </a:t>
            </a:r>
            <a:r>
              <a:rPr b="1" spc="-13" dirty="0">
                <a:latin typeface="BIZ UDPゴシック" panose="020B0400000000000000" pitchFamily="50" charset="-128"/>
                <a:ea typeface="BIZ UDPゴシック" panose="020B0400000000000000" pitchFamily="50" charset="-128"/>
                <a:cs typeface="Calibri"/>
              </a:rPr>
              <a:t>X-</a:t>
            </a:r>
            <a:r>
              <a:rPr b="1" spc="-33" dirty="0">
                <a:latin typeface="BIZ UDPゴシック" panose="020B0400000000000000" pitchFamily="50" charset="-128"/>
                <a:ea typeface="BIZ UDPゴシック" panose="020B0400000000000000" pitchFamily="50" charset="-128"/>
                <a:cs typeface="Calibri"/>
              </a:rPr>
              <a:t>300</a:t>
            </a:r>
            <a:endParaRPr dirty="0">
              <a:latin typeface="BIZ UDPゴシック" panose="020B0400000000000000" pitchFamily="50" charset="-128"/>
              <a:ea typeface="BIZ UDPゴシック" panose="020B0400000000000000" pitchFamily="50" charset="-128"/>
              <a:cs typeface="Calibri"/>
            </a:endParaRPr>
          </a:p>
          <a:p>
            <a:pPr algn="ctr">
              <a:spcBef>
                <a:spcPts val="7"/>
              </a:spcBef>
            </a:pPr>
            <a:r>
              <a:rPr b="1" dirty="0">
                <a:latin typeface="BIZ UDPゴシック" panose="020B0400000000000000" pitchFamily="50" charset="-128"/>
                <a:ea typeface="BIZ UDPゴシック" panose="020B0400000000000000" pitchFamily="50" charset="-128"/>
                <a:cs typeface="Calibri"/>
              </a:rPr>
              <a:t>Holtec</a:t>
            </a:r>
            <a:r>
              <a:rPr b="1" spc="-13" dirty="0">
                <a:latin typeface="BIZ UDPゴシック" panose="020B0400000000000000" pitchFamily="50" charset="-128"/>
                <a:ea typeface="BIZ UDPゴシック" panose="020B0400000000000000" pitchFamily="50" charset="-128"/>
                <a:cs typeface="Calibri"/>
              </a:rPr>
              <a:t> SMR-</a:t>
            </a:r>
            <a:r>
              <a:rPr b="1" spc="-33" dirty="0">
                <a:latin typeface="BIZ UDPゴシック" panose="020B0400000000000000" pitchFamily="50" charset="-128"/>
                <a:ea typeface="BIZ UDPゴシック" panose="020B0400000000000000" pitchFamily="50" charset="-128"/>
                <a:cs typeface="Calibri"/>
              </a:rPr>
              <a:t>160</a:t>
            </a:r>
            <a:endParaRPr dirty="0">
              <a:latin typeface="BIZ UDPゴシック" panose="020B0400000000000000" pitchFamily="50" charset="-128"/>
              <a:ea typeface="BIZ UDPゴシック" panose="020B0400000000000000" pitchFamily="50" charset="-128"/>
              <a:cs typeface="Calibri"/>
            </a:endParaRPr>
          </a:p>
        </p:txBody>
      </p:sp>
      <p:sp>
        <p:nvSpPr>
          <p:cNvPr id="16" name="object 16"/>
          <p:cNvSpPr txBox="1"/>
          <p:nvPr/>
        </p:nvSpPr>
        <p:spPr>
          <a:xfrm>
            <a:off x="2821053" y="2001326"/>
            <a:ext cx="1638300" cy="614228"/>
          </a:xfrm>
          <a:prstGeom prst="rect">
            <a:avLst/>
          </a:prstGeom>
        </p:spPr>
        <p:txBody>
          <a:bodyPr vert="horz" wrap="square" lIns="0" tIns="16087" rIns="0" bIns="0" rtlCol="0">
            <a:spAutoFit/>
          </a:bodyPr>
          <a:lstStyle/>
          <a:p>
            <a:pPr algn="ctr">
              <a:lnSpc>
                <a:spcPts val="2547"/>
              </a:lnSpc>
              <a:spcBef>
                <a:spcPts val="127"/>
              </a:spcBef>
            </a:pPr>
            <a:r>
              <a:rPr sz="2000" b="1" spc="-13" dirty="0">
                <a:latin typeface="BIZ UDPゴシック" panose="020B0400000000000000" pitchFamily="50" charset="-128"/>
                <a:ea typeface="BIZ UDPゴシック" panose="020B0400000000000000" pitchFamily="50" charset="-128"/>
                <a:cs typeface="ＭＳ Ｐゴシック"/>
              </a:rPr>
              <a:t>軽水炉型</a:t>
            </a:r>
            <a:r>
              <a:rPr sz="2000" b="1" spc="-33" dirty="0">
                <a:latin typeface="BIZ UDPゴシック" panose="020B0400000000000000" pitchFamily="50" charset="-128"/>
                <a:ea typeface="BIZ UDPゴシック" panose="020B0400000000000000" pitchFamily="50" charset="-128"/>
                <a:cs typeface="Calibri"/>
              </a:rPr>
              <a:t>SMR</a:t>
            </a:r>
            <a:endParaRPr sz="2000" dirty="0">
              <a:latin typeface="BIZ UDPゴシック" panose="020B0400000000000000" pitchFamily="50" charset="-128"/>
              <a:ea typeface="BIZ UDPゴシック" panose="020B0400000000000000" pitchFamily="50" charset="-128"/>
              <a:cs typeface="Calibri"/>
            </a:endParaRPr>
          </a:p>
          <a:p>
            <a:pPr algn="ctr">
              <a:lnSpc>
                <a:spcPts val="2547"/>
              </a:lnSpc>
            </a:pPr>
            <a:r>
              <a:rPr sz="2000" b="1" spc="-13" dirty="0">
                <a:latin typeface="BIZ UDPゴシック" panose="020B0400000000000000" pitchFamily="50" charset="-128"/>
                <a:ea typeface="BIZ UDPゴシック" panose="020B0400000000000000" pitchFamily="50" charset="-128"/>
                <a:cs typeface="Calibri"/>
              </a:rPr>
              <a:t>&lt;300MW</a:t>
            </a:r>
            <a:endParaRPr sz="2000" dirty="0">
              <a:latin typeface="BIZ UDPゴシック" panose="020B0400000000000000" pitchFamily="50" charset="-128"/>
              <a:ea typeface="BIZ UDPゴシック" panose="020B0400000000000000" pitchFamily="50" charset="-128"/>
              <a:cs typeface="Calibri"/>
            </a:endParaRPr>
          </a:p>
        </p:txBody>
      </p:sp>
      <p:sp>
        <p:nvSpPr>
          <p:cNvPr id="17" name="object 17"/>
          <p:cNvSpPr txBox="1"/>
          <p:nvPr/>
        </p:nvSpPr>
        <p:spPr>
          <a:xfrm>
            <a:off x="9819439" y="4945767"/>
            <a:ext cx="1799167" cy="571096"/>
          </a:xfrm>
          <a:prstGeom prst="rect">
            <a:avLst/>
          </a:prstGeom>
        </p:spPr>
        <p:txBody>
          <a:bodyPr vert="horz" wrap="square" lIns="0" tIns="16933" rIns="0" bIns="0" rtlCol="0">
            <a:spAutoFit/>
          </a:bodyPr>
          <a:lstStyle/>
          <a:p>
            <a:pPr marL="83818" marR="6773" indent="-67732" algn="ctr">
              <a:spcBef>
                <a:spcPts val="133"/>
              </a:spcBef>
            </a:pPr>
            <a:r>
              <a:rPr b="1" spc="-27" dirty="0">
                <a:latin typeface="BIZ UDPゴシック" panose="020B0400000000000000" pitchFamily="50" charset="-128"/>
                <a:ea typeface="BIZ UDPゴシック" panose="020B0400000000000000" pitchFamily="50" charset="-128"/>
                <a:cs typeface="Calibri"/>
              </a:rPr>
              <a:t>Terrestrial </a:t>
            </a:r>
            <a:br>
              <a:rPr lang="en-US" b="1" spc="-27" dirty="0">
                <a:latin typeface="BIZ UDPゴシック" panose="020B0400000000000000" pitchFamily="50" charset="-128"/>
                <a:ea typeface="BIZ UDPゴシック" panose="020B0400000000000000" pitchFamily="50" charset="-128"/>
                <a:cs typeface="Calibri"/>
              </a:rPr>
            </a:br>
            <a:r>
              <a:rPr lang="ja-JP" altLang="en-US" b="1" spc="-40" dirty="0">
                <a:latin typeface="BIZ UDPゴシック" panose="020B0400000000000000" pitchFamily="50" charset="-128"/>
                <a:ea typeface="BIZ UDPゴシック" panose="020B0400000000000000" pitchFamily="50" charset="-128"/>
                <a:cs typeface="ＭＳ Ｐゴシック"/>
              </a:rPr>
              <a:t>複数基を開発中</a:t>
            </a:r>
            <a:endParaRPr dirty="0">
              <a:latin typeface="BIZ UDPゴシック" panose="020B0400000000000000" pitchFamily="50" charset="-128"/>
              <a:ea typeface="BIZ UDPゴシック" panose="020B0400000000000000" pitchFamily="50" charset="-128"/>
              <a:cs typeface="ＭＳ Ｐゴシック"/>
            </a:endParaRPr>
          </a:p>
        </p:txBody>
      </p:sp>
      <p:sp>
        <p:nvSpPr>
          <p:cNvPr id="18" name="object 18"/>
          <p:cNvSpPr txBox="1"/>
          <p:nvPr/>
        </p:nvSpPr>
        <p:spPr>
          <a:xfrm>
            <a:off x="10195101" y="2416041"/>
            <a:ext cx="1121833" cy="324021"/>
          </a:xfrm>
          <a:prstGeom prst="rect">
            <a:avLst/>
          </a:prstGeom>
        </p:spPr>
        <p:txBody>
          <a:bodyPr vert="horz" wrap="square" lIns="0" tIns="16087" rIns="0" bIns="0" rtlCol="0">
            <a:spAutoFit/>
          </a:bodyPr>
          <a:lstStyle/>
          <a:p>
            <a:pPr marL="16933">
              <a:spcBef>
                <a:spcPts val="127"/>
              </a:spcBef>
            </a:pPr>
            <a:r>
              <a:rPr sz="2000" b="1" spc="-27" dirty="0">
                <a:latin typeface="BIZ UDPゴシック" panose="020B0400000000000000" pitchFamily="50" charset="-128"/>
                <a:ea typeface="BIZ UDPゴシック" panose="020B0400000000000000" pitchFamily="50" charset="-128"/>
                <a:cs typeface="ＭＳ Ｐゴシック"/>
              </a:rPr>
              <a:t>溶融塩炉</a:t>
            </a:r>
            <a:endParaRPr sz="2000">
              <a:latin typeface="BIZ UDPゴシック" panose="020B0400000000000000" pitchFamily="50" charset="-128"/>
              <a:ea typeface="BIZ UDPゴシック" panose="020B0400000000000000" pitchFamily="50" charset="-128"/>
              <a:cs typeface="ＭＳ Ｐゴシック"/>
            </a:endParaRPr>
          </a:p>
        </p:txBody>
      </p:sp>
      <p:pic>
        <p:nvPicPr>
          <p:cNvPr id="19" name="object 19"/>
          <p:cNvPicPr/>
          <p:nvPr/>
        </p:nvPicPr>
        <p:blipFill>
          <a:blip r:embed="rId4" cstate="print"/>
          <a:stretch>
            <a:fillRect/>
          </a:stretch>
        </p:blipFill>
        <p:spPr>
          <a:xfrm>
            <a:off x="292609" y="2791521"/>
            <a:ext cx="2462783" cy="1456943"/>
          </a:xfrm>
          <a:prstGeom prst="rect">
            <a:avLst/>
          </a:prstGeom>
        </p:spPr>
      </p:pic>
      <p:pic>
        <p:nvPicPr>
          <p:cNvPr id="20" name="object 20"/>
          <p:cNvPicPr/>
          <p:nvPr/>
        </p:nvPicPr>
        <p:blipFill>
          <a:blip r:embed="rId5" cstate="print"/>
          <a:stretch>
            <a:fillRect/>
          </a:stretch>
        </p:blipFill>
        <p:spPr>
          <a:xfrm>
            <a:off x="6669025" y="2803713"/>
            <a:ext cx="2623311" cy="1477263"/>
          </a:xfrm>
          <a:prstGeom prst="rect">
            <a:avLst/>
          </a:prstGeom>
        </p:spPr>
      </p:pic>
      <p:pic>
        <p:nvPicPr>
          <p:cNvPr id="21" name="object 21"/>
          <p:cNvPicPr/>
          <p:nvPr/>
        </p:nvPicPr>
        <p:blipFill>
          <a:blip r:embed="rId6" cstate="print"/>
          <a:stretch>
            <a:fillRect/>
          </a:stretch>
        </p:blipFill>
        <p:spPr>
          <a:xfrm>
            <a:off x="9968991" y="2771201"/>
            <a:ext cx="1501647" cy="2141711"/>
          </a:xfrm>
          <a:prstGeom prst="rect">
            <a:avLst/>
          </a:prstGeom>
        </p:spPr>
      </p:pic>
      <p:grpSp>
        <p:nvGrpSpPr>
          <p:cNvPr id="22" name="object 22"/>
          <p:cNvGrpSpPr/>
          <p:nvPr/>
        </p:nvGrpSpPr>
        <p:grpSpPr>
          <a:xfrm>
            <a:off x="4419600" y="5652576"/>
            <a:ext cx="7506547" cy="441113"/>
            <a:chOff x="3314700" y="4088891"/>
            <a:chExt cx="5629910" cy="330835"/>
          </a:xfrm>
        </p:grpSpPr>
        <p:pic>
          <p:nvPicPr>
            <p:cNvPr id="23" name="object 23"/>
            <p:cNvPicPr/>
            <p:nvPr/>
          </p:nvPicPr>
          <p:blipFill>
            <a:blip r:embed="rId7" cstate="print"/>
            <a:stretch>
              <a:fillRect/>
            </a:stretch>
          </p:blipFill>
          <p:spPr>
            <a:xfrm>
              <a:off x="3314700" y="4088891"/>
              <a:ext cx="5629655" cy="330707"/>
            </a:xfrm>
            <a:prstGeom prst="rect">
              <a:avLst/>
            </a:prstGeom>
          </p:spPr>
        </p:pic>
        <p:sp>
          <p:nvSpPr>
            <p:cNvPr id="24" name="object 24"/>
            <p:cNvSpPr/>
            <p:nvPr/>
          </p:nvSpPr>
          <p:spPr>
            <a:xfrm>
              <a:off x="3370326" y="4110989"/>
              <a:ext cx="5518785" cy="233679"/>
            </a:xfrm>
            <a:custGeom>
              <a:avLst/>
              <a:gdLst/>
              <a:ahLst/>
              <a:cxnLst/>
              <a:rect l="l" t="t" r="r" b="b"/>
              <a:pathLst>
                <a:path w="5518784" h="233679">
                  <a:moveTo>
                    <a:pt x="5518404" y="0"/>
                  </a:moveTo>
                  <a:lnTo>
                    <a:pt x="5516877" y="45380"/>
                  </a:lnTo>
                  <a:lnTo>
                    <a:pt x="5512712" y="82438"/>
                  </a:lnTo>
                  <a:lnTo>
                    <a:pt x="5506536" y="107424"/>
                  </a:lnTo>
                  <a:lnTo>
                    <a:pt x="5498973" y="116586"/>
                  </a:lnTo>
                  <a:lnTo>
                    <a:pt x="2778633" y="116586"/>
                  </a:lnTo>
                  <a:lnTo>
                    <a:pt x="2771069" y="125747"/>
                  </a:lnTo>
                  <a:lnTo>
                    <a:pt x="2764893" y="150733"/>
                  </a:lnTo>
                  <a:lnTo>
                    <a:pt x="2760728" y="187791"/>
                  </a:lnTo>
                  <a:lnTo>
                    <a:pt x="2759202" y="233172"/>
                  </a:lnTo>
                  <a:lnTo>
                    <a:pt x="2757675" y="187791"/>
                  </a:lnTo>
                  <a:lnTo>
                    <a:pt x="2753510" y="150733"/>
                  </a:lnTo>
                  <a:lnTo>
                    <a:pt x="2747334" y="125747"/>
                  </a:lnTo>
                  <a:lnTo>
                    <a:pt x="2739771" y="116586"/>
                  </a:lnTo>
                  <a:lnTo>
                    <a:pt x="19430" y="116586"/>
                  </a:lnTo>
                  <a:lnTo>
                    <a:pt x="11867" y="107424"/>
                  </a:lnTo>
                  <a:lnTo>
                    <a:pt x="5691" y="82438"/>
                  </a:lnTo>
                  <a:lnTo>
                    <a:pt x="1526" y="45380"/>
                  </a:lnTo>
                  <a:lnTo>
                    <a:pt x="0" y="0"/>
                  </a:lnTo>
                </a:path>
              </a:pathLst>
            </a:custGeom>
            <a:ln w="25400">
              <a:solidFill>
                <a:srgbClr val="3CC2CF"/>
              </a:solidFill>
            </a:ln>
          </p:spPr>
          <p:txBody>
            <a:bodyPr wrap="square" lIns="0" tIns="0" rIns="0" bIns="0" rtlCol="0"/>
            <a:lstStyle/>
            <a:p>
              <a:endParaRPr sz="2000">
                <a:latin typeface="BIZ UDPゴシック" panose="020B0400000000000000" pitchFamily="50" charset="-128"/>
                <a:ea typeface="BIZ UDPゴシック" panose="020B0400000000000000" pitchFamily="50" charset="-128"/>
              </a:endParaRPr>
            </a:p>
          </p:txBody>
        </p:sp>
      </p:grpSp>
      <p:sp>
        <p:nvSpPr>
          <p:cNvPr id="25" name="object 25"/>
          <p:cNvSpPr txBox="1"/>
          <p:nvPr/>
        </p:nvSpPr>
        <p:spPr>
          <a:xfrm>
            <a:off x="5330475" y="6062341"/>
            <a:ext cx="6657400" cy="571096"/>
          </a:xfrm>
          <a:prstGeom prst="rect">
            <a:avLst/>
          </a:prstGeom>
        </p:spPr>
        <p:txBody>
          <a:bodyPr vert="horz" wrap="square" lIns="0" tIns="16933" rIns="0" bIns="0" rtlCol="0">
            <a:spAutoFit/>
          </a:bodyPr>
          <a:lstStyle/>
          <a:p>
            <a:pPr marR="892364" algn="ctr">
              <a:spcBef>
                <a:spcPts val="133"/>
              </a:spcBef>
            </a:pPr>
            <a:r>
              <a:rPr b="1" spc="-40" dirty="0">
                <a:latin typeface="BIZ UDPゴシック" panose="020B0400000000000000" pitchFamily="50" charset="-128"/>
                <a:ea typeface="BIZ UDPゴシック" panose="020B0400000000000000" pitchFamily="50" charset="-128"/>
                <a:cs typeface="ＭＳ Ｐゴシック"/>
              </a:rPr>
              <a:t>非水冷</a:t>
            </a:r>
            <a:endParaRPr dirty="0">
              <a:latin typeface="BIZ UDPゴシック" panose="020B0400000000000000" pitchFamily="50" charset="-128"/>
              <a:ea typeface="BIZ UDPゴシック" panose="020B0400000000000000" pitchFamily="50" charset="-128"/>
              <a:cs typeface="ＭＳ Ｐゴシック"/>
            </a:endParaRPr>
          </a:p>
          <a:p>
            <a:pPr marR="892364" algn="ctr">
              <a:spcBef>
                <a:spcPts val="7"/>
              </a:spcBef>
            </a:pPr>
            <a:r>
              <a:rPr b="1" spc="-27" dirty="0">
                <a:latin typeface="BIZ UDPゴシック" panose="020B0400000000000000" pitchFamily="50" charset="-128"/>
                <a:ea typeface="BIZ UDPゴシック" panose="020B0400000000000000" pitchFamily="50" charset="-128"/>
                <a:cs typeface="ＭＳ Ｐゴシック"/>
              </a:rPr>
              <a:t>ほとんどが</a:t>
            </a:r>
            <a:r>
              <a:rPr b="1" spc="-13" dirty="0">
                <a:latin typeface="BIZ UDPゴシック" panose="020B0400000000000000" pitchFamily="50" charset="-128"/>
                <a:ea typeface="BIZ UDPゴシック" panose="020B0400000000000000" pitchFamily="50" charset="-128"/>
                <a:cs typeface="Calibri"/>
              </a:rPr>
              <a:t>300MW</a:t>
            </a:r>
            <a:r>
              <a:rPr b="1" spc="-33" dirty="0">
                <a:latin typeface="BIZ UDPゴシック" panose="020B0400000000000000" pitchFamily="50" charset="-128"/>
                <a:ea typeface="BIZ UDPゴシック" panose="020B0400000000000000" pitchFamily="50" charset="-128"/>
                <a:cs typeface="ＭＳ Ｐゴシック"/>
              </a:rPr>
              <a:t>未満、一部は</a:t>
            </a:r>
            <a:r>
              <a:rPr b="1" dirty="0">
                <a:latin typeface="BIZ UDPゴシック" panose="020B0400000000000000" pitchFamily="50" charset="-128"/>
                <a:ea typeface="BIZ UDPゴシック" panose="020B0400000000000000" pitchFamily="50" charset="-128"/>
                <a:cs typeface="Calibri"/>
              </a:rPr>
              <a:t>1,000</a:t>
            </a:r>
            <a:r>
              <a:rPr b="1" spc="93" dirty="0">
                <a:latin typeface="BIZ UDPゴシック" panose="020B0400000000000000" pitchFamily="50" charset="-128"/>
                <a:ea typeface="BIZ UDPゴシック" panose="020B0400000000000000" pitchFamily="50" charset="-128"/>
                <a:cs typeface="Calibri"/>
              </a:rPr>
              <a:t> </a:t>
            </a:r>
            <a:r>
              <a:rPr b="1" spc="-13" dirty="0" err="1">
                <a:latin typeface="BIZ UDPゴシック" panose="020B0400000000000000" pitchFamily="50" charset="-128"/>
                <a:ea typeface="BIZ UDPゴシック" panose="020B0400000000000000" pitchFamily="50" charset="-128"/>
                <a:cs typeface="Calibri"/>
              </a:rPr>
              <a:t>MW</a:t>
            </a:r>
            <a:r>
              <a:rPr b="1" spc="-33" dirty="0" err="1">
                <a:latin typeface="BIZ UDPゴシック" panose="020B0400000000000000" pitchFamily="50" charset="-128"/>
                <a:ea typeface="BIZ UDPゴシック" panose="020B0400000000000000" pitchFamily="50" charset="-128"/>
                <a:cs typeface="ＭＳ Ｐゴシック"/>
              </a:rPr>
              <a:t>の規模</a:t>
            </a:r>
            <a:endParaRPr sz="1050" dirty="0">
              <a:latin typeface="BIZ UDPゴシック" panose="020B0400000000000000" pitchFamily="50" charset="-128"/>
              <a:ea typeface="BIZ UDPゴシック" panose="020B0400000000000000" pitchFamily="50" charset="-128"/>
              <a:cs typeface="Arial"/>
            </a:endParaRPr>
          </a:p>
        </p:txBody>
      </p:sp>
      <p:sp>
        <p:nvSpPr>
          <p:cNvPr id="27" name="テキスト ボックス 26">
            <a:extLst>
              <a:ext uri="{FF2B5EF4-FFF2-40B4-BE49-F238E27FC236}">
                <a16:creationId xmlns:a16="http://schemas.microsoft.com/office/drawing/2014/main" id="{EE22C6EB-5461-BA23-9109-EB688EC5AE80}"/>
              </a:ext>
            </a:extLst>
          </p:cNvPr>
          <p:cNvSpPr txBox="1"/>
          <p:nvPr/>
        </p:nvSpPr>
        <p:spPr>
          <a:xfrm>
            <a:off x="0" y="0"/>
            <a:ext cx="12192000" cy="523220"/>
          </a:xfrm>
          <a:prstGeom prst="rect">
            <a:avLst/>
          </a:prstGeom>
          <a:solidFill>
            <a:srgbClr val="052F61"/>
          </a:solidFill>
        </p:spPr>
        <p:txBody>
          <a:bodyPr wrap="square" rtlCol="0">
            <a:spAutoFit/>
          </a:bodyPr>
          <a:lstStyle/>
          <a:p>
            <a:pPr algn="ctr"/>
            <a:r>
              <a:rPr kumimoji="1" lang="ja-JP" altLang="en-US" sz="2800" b="1" dirty="0">
                <a:solidFill>
                  <a:schemeClr val="bg1"/>
                </a:solidFill>
                <a:latin typeface="Meiryo UI" panose="020B0604030504040204" pitchFamily="50" charset="-128"/>
                <a:ea typeface="Meiryo UI" panose="020B0604030504040204" pitchFamily="50" charset="-128"/>
              </a:rPr>
              <a:t>小型炉　種類</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CB91481A-8BC9-0153-45F2-A967DC5B8929}"/>
              </a:ext>
            </a:extLst>
          </p:cNvPr>
          <p:cNvSpPr/>
          <p:nvPr/>
        </p:nvSpPr>
        <p:spPr>
          <a:xfrm>
            <a:off x="0" y="0"/>
            <a:ext cx="12192000" cy="6858000"/>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a:extLst>
              <a:ext uri="{FF2B5EF4-FFF2-40B4-BE49-F238E27FC236}">
                <a16:creationId xmlns:a16="http://schemas.microsoft.com/office/drawing/2014/main" id="{42E70F4F-0068-BA4F-86DA-069E75A81E2D}"/>
              </a:ext>
            </a:extLst>
          </p:cNvPr>
          <p:cNvSpPr txBox="1"/>
          <p:nvPr/>
        </p:nvSpPr>
        <p:spPr>
          <a:xfrm>
            <a:off x="1" y="2644170"/>
            <a:ext cx="12191999" cy="1569660"/>
          </a:xfrm>
          <a:prstGeom prst="rect">
            <a:avLst/>
          </a:prstGeom>
          <a:solidFill>
            <a:schemeClr val="tx2">
              <a:lumMod val="75000"/>
            </a:schemeClr>
          </a:solidFill>
        </p:spPr>
        <p:txBody>
          <a:bodyPr wrap="square" rtlCol="0">
            <a:spAutoFit/>
          </a:bodyPr>
          <a:lstStyle/>
          <a:p>
            <a:pPr algn="ctr"/>
            <a:r>
              <a:rPr lang="ja-JP" altLang="en-US" sz="9600" dirty="0">
                <a:solidFill>
                  <a:schemeClr val="bg1"/>
                </a:solidFill>
                <a:latin typeface="Cooper Black" panose="0208090404030B020404" pitchFamily="18" charset="0"/>
                <a:ea typeface="UD デジタル 教科書体 NK-B" panose="02020700000000000000" pitchFamily="18" charset="-128"/>
              </a:rPr>
              <a:t>馬毛島</a:t>
            </a:r>
            <a:endParaRPr kumimoji="1" lang="ja-JP" altLang="en-US" sz="9600" dirty="0">
              <a:solidFill>
                <a:schemeClr val="bg1"/>
              </a:solidFill>
              <a:latin typeface="Cooper Black" panose="0208090404030B020404" pitchFamily="18" charset="0"/>
              <a:ea typeface="UD デジタル 教科書体 NK-B" panose="02020700000000000000" pitchFamily="18" charset="-128"/>
            </a:endParaRPr>
          </a:p>
        </p:txBody>
      </p:sp>
    </p:spTree>
    <p:extLst>
      <p:ext uri="{BB962C8B-B14F-4D97-AF65-F5344CB8AC3E}">
        <p14:creationId xmlns:p14="http://schemas.microsoft.com/office/powerpoint/2010/main" val="39471111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テキスト ボックス 17">
            <a:extLst>
              <a:ext uri="{FF2B5EF4-FFF2-40B4-BE49-F238E27FC236}">
                <a16:creationId xmlns:a16="http://schemas.microsoft.com/office/drawing/2014/main" id="{C614971A-2D82-EEA0-0143-548DD1813536}"/>
              </a:ext>
            </a:extLst>
          </p:cNvPr>
          <p:cNvSpPr txBox="1"/>
          <p:nvPr/>
        </p:nvSpPr>
        <p:spPr>
          <a:xfrm>
            <a:off x="0" y="0"/>
            <a:ext cx="12192000" cy="523220"/>
          </a:xfrm>
          <a:prstGeom prst="rect">
            <a:avLst/>
          </a:prstGeom>
          <a:solidFill>
            <a:srgbClr val="052F61"/>
          </a:solidFill>
        </p:spPr>
        <p:txBody>
          <a:bodyPr wrap="square" rtlCol="0">
            <a:spAutoFit/>
          </a:bodyPr>
          <a:lstStyle/>
          <a:p>
            <a:pPr algn="ctr"/>
            <a:r>
              <a:rPr kumimoji="1" lang="ja-JP" altLang="en-US" sz="2800" b="1" dirty="0">
                <a:solidFill>
                  <a:schemeClr val="accent4">
                    <a:lumMod val="60000"/>
                    <a:lumOff val="40000"/>
                  </a:schemeClr>
                </a:solidFill>
                <a:latin typeface="Cooper Black" panose="0208090404030B020404" pitchFamily="18" charset="0"/>
                <a:ea typeface="Meiryo UI" panose="020B0604030504040204" pitchFamily="50" charset="-128"/>
              </a:rPr>
              <a:t>馬毛島基地に浮体式原子力発電＠軍用原子力</a:t>
            </a:r>
          </a:p>
        </p:txBody>
      </p:sp>
      <p:pic>
        <p:nvPicPr>
          <p:cNvPr id="6146" name="Picture 2" descr="NHK鹿児島放送局 on Twitter: &quot;【馬毛島関連に3030億円】 西之表市の馬毛島に自衛隊基地を建設する計画をめぐって、今月閣議決定 ...">
            <a:extLst>
              <a:ext uri="{FF2B5EF4-FFF2-40B4-BE49-F238E27FC236}">
                <a16:creationId xmlns:a16="http://schemas.microsoft.com/office/drawing/2014/main" id="{04A23E67-036B-897E-7F84-D23D178E8D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661" y="2497184"/>
            <a:ext cx="7213599" cy="4057649"/>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馬毛島基地計画 米軍再編交付金 FCLPを加算対象 防衛省』: iCute">
            <a:extLst>
              <a:ext uri="{FF2B5EF4-FFF2-40B4-BE49-F238E27FC236}">
                <a16:creationId xmlns:a16="http://schemas.microsoft.com/office/drawing/2014/main" id="{BBC63642-01A5-F22E-5D2B-F4F9ACA2B6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86650" y="1353185"/>
            <a:ext cx="4589689" cy="5201648"/>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a:extLst>
              <a:ext uri="{FF2B5EF4-FFF2-40B4-BE49-F238E27FC236}">
                <a16:creationId xmlns:a16="http://schemas.microsoft.com/office/drawing/2014/main" id="{9EA7632F-5103-6556-24E8-3E4C207DED9A}"/>
              </a:ext>
            </a:extLst>
          </p:cNvPr>
          <p:cNvSpPr txBox="1"/>
          <p:nvPr/>
        </p:nvSpPr>
        <p:spPr>
          <a:xfrm>
            <a:off x="784405" y="725372"/>
            <a:ext cx="4415700" cy="1569660"/>
          </a:xfrm>
          <a:prstGeom prst="rect">
            <a:avLst/>
          </a:prstGeom>
          <a:noFill/>
        </p:spPr>
        <p:txBody>
          <a:bodyPr wrap="square" rtlCol="0">
            <a:spAutoFit/>
          </a:bodyPr>
          <a:lstStyle/>
          <a:p>
            <a:r>
              <a:rPr kumimoji="1" lang="ja-JP" altLang="en-US" sz="2400" dirty="0">
                <a:latin typeface="BIZ UDPゴシック" panose="020B0400000000000000" pitchFamily="50" charset="-128"/>
                <a:ea typeface="BIZ UDPゴシック" panose="020B0400000000000000" pitchFamily="50" charset="-128"/>
              </a:rPr>
              <a:t>①駐屯地の電源</a:t>
            </a:r>
            <a:endParaRPr kumimoji="1" lang="en-US" altLang="ja-JP" sz="2400" dirty="0">
              <a:latin typeface="BIZ UDPゴシック" panose="020B0400000000000000" pitchFamily="50" charset="-128"/>
              <a:ea typeface="BIZ UDPゴシック" panose="020B0400000000000000" pitchFamily="50" charset="-128"/>
            </a:endParaRPr>
          </a:p>
          <a:p>
            <a:r>
              <a:rPr lang="ja-JP" altLang="en-US" sz="2400" dirty="0">
                <a:latin typeface="BIZ UDPゴシック" panose="020B0400000000000000" pitchFamily="50" charset="-128"/>
                <a:ea typeface="BIZ UDPゴシック" panose="020B0400000000000000" pitchFamily="50" charset="-128"/>
              </a:rPr>
              <a:t>②</a:t>
            </a:r>
            <a:r>
              <a:rPr kumimoji="1" lang="ja-JP" altLang="en-US" sz="2400" dirty="0">
                <a:latin typeface="BIZ UDPゴシック" panose="020B0400000000000000" pitchFamily="50" charset="-128"/>
                <a:ea typeface="BIZ UDPゴシック" panose="020B0400000000000000" pitchFamily="50" charset="-128"/>
              </a:rPr>
              <a:t>海水から淡水生成</a:t>
            </a:r>
            <a:endParaRPr kumimoji="1" lang="en-US" altLang="ja-JP" sz="2400" dirty="0">
              <a:latin typeface="BIZ UDPゴシック" panose="020B0400000000000000" pitchFamily="50" charset="-128"/>
              <a:ea typeface="BIZ UDPゴシック" panose="020B0400000000000000" pitchFamily="50" charset="-128"/>
            </a:endParaRPr>
          </a:p>
          <a:p>
            <a:r>
              <a:rPr lang="ja-JP" altLang="en-US" sz="2400" dirty="0">
                <a:latin typeface="BIZ UDPゴシック" panose="020B0400000000000000" pitchFamily="50" charset="-128"/>
                <a:ea typeface="BIZ UDPゴシック" panose="020B0400000000000000" pitchFamily="50" charset="-128"/>
              </a:rPr>
              <a:t>③</a:t>
            </a:r>
            <a:r>
              <a:rPr kumimoji="1" lang="ja-JP" altLang="en-US" sz="2400" dirty="0">
                <a:latin typeface="BIZ UDPゴシック" panose="020B0400000000000000" pitchFamily="50" charset="-128"/>
                <a:ea typeface="BIZ UDPゴシック" panose="020B0400000000000000" pitchFamily="50" charset="-128"/>
              </a:rPr>
              <a:t>防御用レーザーの電源</a:t>
            </a:r>
            <a:endParaRPr kumimoji="1" lang="en-US" altLang="ja-JP" sz="2400" dirty="0">
              <a:latin typeface="BIZ UDPゴシック" panose="020B0400000000000000" pitchFamily="50" charset="-128"/>
              <a:ea typeface="BIZ UDPゴシック" panose="020B0400000000000000" pitchFamily="50" charset="-128"/>
            </a:endParaRPr>
          </a:p>
          <a:p>
            <a:r>
              <a:rPr kumimoji="1" lang="ja-JP" altLang="en-US" sz="2400" dirty="0">
                <a:latin typeface="BIZ UDPゴシック" panose="020B0400000000000000" pitchFamily="50" charset="-128"/>
                <a:ea typeface="BIZ UDPゴシック" panose="020B0400000000000000" pitchFamily="50" charset="-128"/>
              </a:rPr>
              <a:t>④軍用原子炉のリース導入</a:t>
            </a:r>
          </a:p>
        </p:txBody>
      </p:sp>
    </p:spTree>
    <p:extLst>
      <p:ext uri="{BB962C8B-B14F-4D97-AF65-F5344CB8AC3E}">
        <p14:creationId xmlns:p14="http://schemas.microsoft.com/office/powerpoint/2010/main" val="111271097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テキスト ボックス 17">
            <a:extLst>
              <a:ext uri="{FF2B5EF4-FFF2-40B4-BE49-F238E27FC236}">
                <a16:creationId xmlns:a16="http://schemas.microsoft.com/office/drawing/2014/main" id="{C614971A-2D82-EEA0-0143-548DD1813536}"/>
              </a:ext>
            </a:extLst>
          </p:cNvPr>
          <p:cNvSpPr txBox="1"/>
          <p:nvPr/>
        </p:nvSpPr>
        <p:spPr>
          <a:xfrm>
            <a:off x="0" y="0"/>
            <a:ext cx="12192000" cy="523220"/>
          </a:xfrm>
          <a:prstGeom prst="rect">
            <a:avLst/>
          </a:prstGeom>
          <a:solidFill>
            <a:srgbClr val="052F61"/>
          </a:solidFill>
        </p:spPr>
        <p:txBody>
          <a:bodyPr wrap="square" rtlCol="0">
            <a:spAutoFit/>
          </a:bodyPr>
          <a:lstStyle/>
          <a:p>
            <a:pPr algn="ctr"/>
            <a:r>
              <a:rPr kumimoji="1" lang="ja-JP" altLang="en-US" sz="2800" b="1" dirty="0">
                <a:solidFill>
                  <a:schemeClr val="accent4">
                    <a:lumMod val="60000"/>
                    <a:lumOff val="40000"/>
                  </a:schemeClr>
                </a:solidFill>
                <a:latin typeface="Cooper Black" panose="0208090404030B020404" pitchFamily="18" charset="0"/>
                <a:ea typeface="Meiryo UI" panose="020B0604030504040204" pitchFamily="50" charset="-128"/>
              </a:rPr>
              <a:t>馬毛島基地に浮体式原子力発電＠軍用原子力</a:t>
            </a:r>
          </a:p>
        </p:txBody>
      </p:sp>
      <p:grpSp>
        <p:nvGrpSpPr>
          <p:cNvPr id="4" name="object 8">
            <a:extLst>
              <a:ext uri="{FF2B5EF4-FFF2-40B4-BE49-F238E27FC236}">
                <a16:creationId xmlns:a16="http://schemas.microsoft.com/office/drawing/2014/main" id="{AFDCF051-0457-E4CF-BB9C-368C83285897}"/>
              </a:ext>
            </a:extLst>
          </p:cNvPr>
          <p:cNvGrpSpPr/>
          <p:nvPr/>
        </p:nvGrpSpPr>
        <p:grpSpPr>
          <a:xfrm>
            <a:off x="2464435" y="2058106"/>
            <a:ext cx="3622040" cy="3724910"/>
            <a:chOff x="6925073" y="2302682"/>
            <a:chExt cx="3622040" cy="3724910"/>
          </a:xfrm>
        </p:grpSpPr>
        <p:pic>
          <p:nvPicPr>
            <p:cNvPr id="5" name="object 9">
              <a:extLst>
                <a:ext uri="{FF2B5EF4-FFF2-40B4-BE49-F238E27FC236}">
                  <a16:creationId xmlns:a16="http://schemas.microsoft.com/office/drawing/2014/main" id="{8E922EDB-EE3C-DB01-A834-A0DC1370A8B9}"/>
                </a:ext>
              </a:extLst>
            </p:cNvPr>
            <p:cNvPicPr/>
            <p:nvPr/>
          </p:nvPicPr>
          <p:blipFill>
            <a:blip r:embed="rId2" cstate="print"/>
            <a:stretch>
              <a:fillRect/>
            </a:stretch>
          </p:blipFill>
          <p:spPr>
            <a:xfrm>
              <a:off x="7194675" y="2479860"/>
              <a:ext cx="3018785" cy="92554"/>
            </a:xfrm>
            <a:prstGeom prst="rect">
              <a:avLst/>
            </a:prstGeom>
          </p:spPr>
        </p:pic>
        <p:sp>
          <p:nvSpPr>
            <p:cNvPr id="6" name="object 10">
              <a:extLst>
                <a:ext uri="{FF2B5EF4-FFF2-40B4-BE49-F238E27FC236}">
                  <a16:creationId xmlns:a16="http://schemas.microsoft.com/office/drawing/2014/main" id="{259C7660-D8D2-DDE9-9AB1-814E7085F6FE}"/>
                </a:ext>
              </a:extLst>
            </p:cNvPr>
            <p:cNvSpPr/>
            <p:nvPr/>
          </p:nvSpPr>
          <p:spPr>
            <a:xfrm>
              <a:off x="7194674" y="2479860"/>
              <a:ext cx="3018790" cy="92710"/>
            </a:xfrm>
            <a:custGeom>
              <a:avLst/>
              <a:gdLst/>
              <a:ahLst/>
              <a:cxnLst/>
              <a:rect l="l" t="t" r="r" b="b"/>
              <a:pathLst>
                <a:path w="3018790" h="92710">
                  <a:moveTo>
                    <a:pt x="0" y="86811"/>
                  </a:moveTo>
                  <a:lnTo>
                    <a:pt x="43461" y="68200"/>
                  </a:lnTo>
                  <a:lnTo>
                    <a:pt x="88141" y="59419"/>
                  </a:lnTo>
                  <a:lnTo>
                    <a:pt x="146970" y="51050"/>
                  </a:lnTo>
                  <a:lnTo>
                    <a:pt x="219085" y="43143"/>
                  </a:lnTo>
                  <a:lnTo>
                    <a:pt x="259855" y="39378"/>
                  </a:lnTo>
                  <a:lnTo>
                    <a:pt x="303622" y="35746"/>
                  </a:lnTo>
                  <a:lnTo>
                    <a:pt x="350279" y="32253"/>
                  </a:lnTo>
                  <a:lnTo>
                    <a:pt x="399718" y="28905"/>
                  </a:lnTo>
                  <a:lnTo>
                    <a:pt x="451831" y="25709"/>
                  </a:lnTo>
                  <a:lnTo>
                    <a:pt x="506510" y="22670"/>
                  </a:lnTo>
                  <a:lnTo>
                    <a:pt x="563647" y="19794"/>
                  </a:lnTo>
                  <a:lnTo>
                    <a:pt x="623135" y="17088"/>
                  </a:lnTo>
                  <a:lnTo>
                    <a:pt x="684864" y="14557"/>
                  </a:lnTo>
                  <a:lnTo>
                    <a:pt x="748729" y="12207"/>
                  </a:lnTo>
                  <a:lnTo>
                    <a:pt x="814620" y="10045"/>
                  </a:lnTo>
                  <a:lnTo>
                    <a:pt x="882430" y="8076"/>
                  </a:lnTo>
                  <a:lnTo>
                    <a:pt x="952050" y="6306"/>
                  </a:lnTo>
                  <a:lnTo>
                    <a:pt x="1023373" y="4741"/>
                  </a:lnTo>
                  <a:lnTo>
                    <a:pt x="1096292" y="3388"/>
                  </a:lnTo>
                  <a:lnTo>
                    <a:pt x="1170697" y="2251"/>
                  </a:lnTo>
                  <a:lnTo>
                    <a:pt x="1246482" y="1339"/>
                  </a:lnTo>
                  <a:lnTo>
                    <a:pt x="1323538" y="655"/>
                  </a:lnTo>
                  <a:lnTo>
                    <a:pt x="1401757" y="207"/>
                  </a:lnTo>
                  <a:lnTo>
                    <a:pt x="1481032" y="0"/>
                  </a:lnTo>
                  <a:lnTo>
                    <a:pt x="1561254" y="40"/>
                  </a:lnTo>
                  <a:lnTo>
                    <a:pt x="1643685" y="341"/>
                  </a:lnTo>
                  <a:lnTo>
                    <a:pt x="1724811" y="900"/>
                  </a:lnTo>
                  <a:lnTo>
                    <a:pt x="1804521" y="1709"/>
                  </a:lnTo>
                  <a:lnTo>
                    <a:pt x="1882706" y="2762"/>
                  </a:lnTo>
                  <a:lnTo>
                    <a:pt x="1959255" y="4050"/>
                  </a:lnTo>
                  <a:lnTo>
                    <a:pt x="2034057" y="5568"/>
                  </a:lnTo>
                  <a:lnTo>
                    <a:pt x="2107003" y="7308"/>
                  </a:lnTo>
                  <a:lnTo>
                    <a:pt x="2177982" y="9263"/>
                  </a:lnTo>
                  <a:lnTo>
                    <a:pt x="2246884" y="11427"/>
                  </a:lnTo>
                  <a:lnTo>
                    <a:pt x="2313598" y="13791"/>
                  </a:lnTo>
                  <a:lnTo>
                    <a:pt x="2378014" y="16350"/>
                  </a:lnTo>
                  <a:lnTo>
                    <a:pt x="2440021" y="19096"/>
                  </a:lnTo>
                  <a:lnTo>
                    <a:pt x="2499511" y="22023"/>
                  </a:lnTo>
                  <a:lnTo>
                    <a:pt x="2556371" y="25122"/>
                  </a:lnTo>
                  <a:lnTo>
                    <a:pt x="2610492" y="28388"/>
                  </a:lnTo>
                  <a:lnTo>
                    <a:pt x="2661763" y="31813"/>
                  </a:lnTo>
                  <a:lnTo>
                    <a:pt x="2710075" y="35390"/>
                  </a:lnTo>
                  <a:lnTo>
                    <a:pt x="2755316" y="39112"/>
                  </a:lnTo>
                  <a:lnTo>
                    <a:pt x="2797377" y="42972"/>
                  </a:lnTo>
                  <a:lnTo>
                    <a:pt x="2836147" y="46964"/>
                  </a:lnTo>
                  <a:lnTo>
                    <a:pt x="2903373" y="55313"/>
                  </a:lnTo>
                  <a:lnTo>
                    <a:pt x="2956112" y="64102"/>
                  </a:lnTo>
                  <a:lnTo>
                    <a:pt x="2993481" y="73276"/>
                  </a:lnTo>
                  <a:lnTo>
                    <a:pt x="3018785" y="87636"/>
                  </a:lnTo>
                  <a:lnTo>
                    <a:pt x="3018579" y="92554"/>
                  </a:lnTo>
                </a:path>
              </a:pathLst>
            </a:custGeom>
            <a:ln w="9525">
              <a:solidFill>
                <a:srgbClr val="000000"/>
              </a:solidFill>
            </a:ln>
          </p:spPr>
          <p:txBody>
            <a:bodyPr wrap="square" lIns="0" tIns="0" rIns="0" bIns="0" rtlCol="0"/>
            <a:lstStyle/>
            <a:p>
              <a:endParaRPr/>
            </a:p>
          </p:txBody>
        </p:sp>
        <p:pic>
          <p:nvPicPr>
            <p:cNvPr id="7" name="object 11">
              <a:extLst>
                <a:ext uri="{FF2B5EF4-FFF2-40B4-BE49-F238E27FC236}">
                  <a16:creationId xmlns:a16="http://schemas.microsoft.com/office/drawing/2014/main" id="{FE5F2653-6435-D907-DC63-55FB78F89F71}"/>
                </a:ext>
              </a:extLst>
            </p:cNvPr>
            <p:cNvPicPr/>
            <p:nvPr/>
          </p:nvPicPr>
          <p:blipFill>
            <a:blip r:embed="rId3" cstate="print"/>
            <a:stretch>
              <a:fillRect/>
            </a:stretch>
          </p:blipFill>
          <p:spPr>
            <a:xfrm>
              <a:off x="7452359" y="2926079"/>
              <a:ext cx="2520696" cy="137160"/>
            </a:xfrm>
            <a:prstGeom prst="rect">
              <a:avLst/>
            </a:prstGeom>
          </p:spPr>
        </p:pic>
        <p:sp>
          <p:nvSpPr>
            <p:cNvPr id="8" name="object 12">
              <a:extLst>
                <a:ext uri="{FF2B5EF4-FFF2-40B4-BE49-F238E27FC236}">
                  <a16:creationId xmlns:a16="http://schemas.microsoft.com/office/drawing/2014/main" id="{4FB6940F-B353-5114-7275-739078D34B53}"/>
                </a:ext>
              </a:extLst>
            </p:cNvPr>
            <p:cNvSpPr/>
            <p:nvPr/>
          </p:nvSpPr>
          <p:spPr>
            <a:xfrm>
              <a:off x="7454450" y="2926726"/>
              <a:ext cx="2515870" cy="136525"/>
            </a:xfrm>
            <a:custGeom>
              <a:avLst/>
              <a:gdLst/>
              <a:ahLst/>
              <a:cxnLst/>
              <a:rect l="l" t="t" r="r" b="b"/>
              <a:pathLst>
                <a:path w="2515870" h="136525">
                  <a:moveTo>
                    <a:pt x="0" y="0"/>
                  </a:moveTo>
                  <a:lnTo>
                    <a:pt x="2515607" y="0"/>
                  </a:lnTo>
                  <a:lnTo>
                    <a:pt x="2515607" y="136359"/>
                  </a:lnTo>
                  <a:lnTo>
                    <a:pt x="0" y="136359"/>
                  </a:lnTo>
                  <a:lnTo>
                    <a:pt x="0" y="0"/>
                  </a:lnTo>
                  <a:close/>
                </a:path>
              </a:pathLst>
            </a:custGeom>
            <a:ln w="9525">
              <a:solidFill>
                <a:srgbClr val="000000"/>
              </a:solidFill>
            </a:ln>
          </p:spPr>
          <p:txBody>
            <a:bodyPr wrap="square" lIns="0" tIns="0" rIns="0" bIns="0" rtlCol="0"/>
            <a:lstStyle/>
            <a:p>
              <a:endParaRPr/>
            </a:p>
          </p:txBody>
        </p:sp>
        <p:pic>
          <p:nvPicPr>
            <p:cNvPr id="9" name="object 13">
              <a:extLst>
                <a:ext uri="{FF2B5EF4-FFF2-40B4-BE49-F238E27FC236}">
                  <a16:creationId xmlns:a16="http://schemas.microsoft.com/office/drawing/2014/main" id="{4A7CFACF-B3F3-1FCD-9221-A3C6FBD2E7DA}"/>
                </a:ext>
              </a:extLst>
            </p:cNvPr>
            <p:cNvPicPr/>
            <p:nvPr/>
          </p:nvPicPr>
          <p:blipFill>
            <a:blip r:embed="rId4" cstate="print"/>
            <a:stretch>
              <a:fillRect/>
            </a:stretch>
          </p:blipFill>
          <p:spPr>
            <a:xfrm>
              <a:off x="7452359" y="3060191"/>
              <a:ext cx="2520696" cy="137160"/>
            </a:xfrm>
            <a:prstGeom prst="rect">
              <a:avLst/>
            </a:prstGeom>
          </p:spPr>
        </p:pic>
        <p:sp>
          <p:nvSpPr>
            <p:cNvPr id="10" name="object 14">
              <a:extLst>
                <a:ext uri="{FF2B5EF4-FFF2-40B4-BE49-F238E27FC236}">
                  <a16:creationId xmlns:a16="http://schemas.microsoft.com/office/drawing/2014/main" id="{F0B9EC41-A3FB-1564-BAF2-A294BFFAEB46}"/>
                </a:ext>
              </a:extLst>
            </p:cNvPr>
            <p:cNvSpPr/>
            <p:nvPr/>
          </p:nvSpPr>
          <p:spPr>
            <a:xfrm>
              <a:off x="7454450" y="3060423"/>
              <a:ext cx="2515870" cy="136525"/>
            </a:xfrm>
            <a:custGeom>
              <a:avLst/>
              <a:gdLst/>
              <a:ahLst/>
              <a:cxnLst/>
              <a:rect l="l" t="t" r="r" b="b"/>
              <a:pathLst>
                <a:path w="2515870" h="136525">
                  <a:moveTo>
                    <a:pt x="0" y="0"/>
                  </a:moveTo>
                  <a:lnTo>
                    <a:pt x="2515607" y="0"/>
                  </a:lnTo>
                  <a:lnTo>
                    <a:pt x="2515607" y="136359"/>
                  </a:lnTo>
                  <a:lnTo>
                    <a:pt x="0" y="136359"/>
                  </a:lnTo>
                  <a:lnTo>
                    <a:pt x="0" y="0"/>
                  </a:lnTo>
                  <a:close/>
                </a:path>
              </a:pathLst>
            </a:custGeom>
            <a:ln w="9525">
              <a:solidFill>
                <a:srgbClr val="000000"/>
              </a:solidFill>
            </a:ln>
          </p:spPr>
          <p:txBody>
            <a:bodyPr wrap="square" lIns="0" tIns="0" rIns="0" bIns="0" rtlCol="0"/>
            <a:lstStyle/>
            <a:p>
              <a:endParaRPr/>
            </a:p>
          </p:txBody>
        </p:sp>
        <p:pic>
          <p:nvPicPr>
            <p:cNvPr id="11" name="object 15">
              <a:extLst>
                <a:ext uri="{FF2B5EF4-FFF2-40B4-BE49-F238E27FC236}">
                  <a16:creationId xmlns:a16="http://schemas.microsoft.com/office/drawing/2014/main" id="{9283FB53-3FFD-65E8-4B03-3C6F62DBC576}"/>
                </a:ext>
              </a:extLst>
            </p:cNvPr>
            <p:cNvPicPr/>
            <p:nvPr/>
          </p:nvPicPr>
          <p:blipFill>
            <a:blip r:embed="rId5" cstate="print"/>
            <a:stretch>
              <a:fillRect/>
            </a:stretch>
          </p:blipFill>
          <p:spPr>
            <a:xfrm>
              <a:off x="7455407" y="3191255"/>
              <a:ext cx="2517648" cy="140208"/>
            </a:xfrm>
            <a:prstGeom prst="rect">
              <a:avLst/>
            </a:prstGeom>
          </p:spPr>
        </p:pic>
        <p:sp>
          <p:nvSpPr>
            <p:cNvPr id="12" name="object 16">
              <a:extLst>
                <a:ext uri="{FF2B5EF4-FFF2-40B4-BE49-F238E27FC236}">
                  <a16:creationId xmlns:a16="http://schemas.microsoft.com/office/drawing/2014/main" id="{FBCC388D-75C4-7CD8-2014-37999F6884E8}"/>
                </a:ext>
              </a:extLst>
            </p:cNvPr>
            <p:cNvSpPr/>
            <p:nvPr/>
          </p:nvSpPr>
          <p:spPr>
            <a:xfrm>
              <a:off x="7455496" y="3192390"/>
              <a:ext cx="2515870" cy="136525"/>
            </a:xfrm>
            <a:custGeom>
              <a:avLst/>
              <a:gdLst/>
              <a:ahLst/>
              <a:cxnLst/>
              <a:rect l="l" t="t" r="r" b="b"/>
              <a:pathLst>
                <a:path w="2515870" h="136525">
                  <a:moveTo>
                    <a:pt x="0" y="0"/>
                  </a:moveTo>
                  <a:lnTo>
                    <a:pt x="2515607" y="0"/>
                  </a:lnTo>
                  <a:lnTo>
                    <a:pt x="2515607" y="136359"/>
                  </a:lnTo>
                  <a:lnTo>
                    <a:pt x="0" y="136359"/>
                  </a:lnTo>
                  <a:lnTo>
                    <a:pt x="0" y="0"/>
                  </a:lnTo>
                  <a:close/>
                </a:path>
              </a:pathLst>
            </a:custGeom>
            <a:ln w="9525">
              <a:solidFill>
                <a:srgbClr val="000000"/>
              </a:solidFill>
            </a:ln>
          </p:spPr>
          <p:txBody>
            <a:bodyPr wrap="square" lIns="0" tIns="0" rIns="0" bIns="0" rtlCol="0"/>
            <a:lstStyle/>
            <a:p>
              <a:endParaRPr/>
            </a:p>
          </p:txBody>
        </p:sp>
        <p:pic>
          <p:nvPicPr>
            <p:cNvPr id="13" name="object 17">
              <a:extLst>
                <a:ext uri="{FF2B5EF4-FFF2-40B4-BE49-F238E27FC236}">
                  <a16:creationId xmlns:a16="http://schemas.microsoft.com/office/drawing/2014/main" id="{D7C2CB8E-B1CA-962A-413B-87CED7B32704}"/>
                </a:ext>
              </a:extLst>
            </p:cNvPr>
            <p:cNvPicPr/>
            <p:nvPr/>
          </p:nvPicPr>
          <p:blipFill>
            <a:blip r:embed="rId6" cstate="print"/>
            <a:stretch>
              <a:fillRect/>
            </a:stretch>
          </p:blipFill>
          <p:spPr>
            <a:xfrm>
              <a:off x="7455407" y="3325367"/>
              <a:ext cx="2517648" cy="137160"/>
            </a:xfrm>
            <a:prstGeom prst="rect">
              <a:avLst/>
            </a:prstGeom>
          </p:spPr>
        </p:pic>
        <p:sp>
          <p:nvSpPr>
            <p:cNvPr id="14" name="object 18">
              <a:extLst>
                <a:ext uri="{FF2B5EF4-FFF2-40B4-BE49-F238E27FC236}">
                  <a16:creationId xmlns:a16="http://schemas.microsoft.com/office/drawing/2014/main" id="{2C122A27-639B-29B0-CC49-4E5BA705D914}"/>
                </a:ext>
              </a:extLst>
            </p:cNvPr>
            <p:cNvSpPr/>
            <p:nvPr/>
          </p:nvSpPr>
          <p:spPr>
            <a:xfrm>
              <a:off x="7455496" y="3326088"/>
              <a:ext cx="2515870" cy="136525"/>
            </a:xfrm>
            <a:custGeom>
              <a:avLst/>
              <a:gdLst/>
              <a:ahLst/>
              <a:cxnLst/>
              <a:rect l="l" t="t" r="r" b="b"/>
              <a:pathLst>
                <a:path w="2515870" h="136525">
                  <a:moveTo>
                    <a:pt x="0" y="0"/>
                  </a:moveTo>
                  <a:lnTo>
                    <a:pt x="2515607" y="0"/>
                  </a:lnTo>
                  <a:lnTo>
                    <a:pt x="2515607" y="136359"/>
                  </a:lnTo>
                  <a:lnTo>
                    <a:pt x="0" y="136359"/>
                  </a:lnTo>
                  <a:lnTo>
                    <a:pt x="0" y="0"/>
                  </a:lnTo>
                  <a:close/>
                </a:path>
              </a:pathLst>
            </a:custGeom>
            <a:ln w="9525">
              <a:solidFill>
                <a:srgbClr val="000000"/>
              </a:solidFill>
            </a:ln>
          </p:spPr>
          <p:txBody>
            <a:bodyPr wrap="square" lIns="0" tIns="0" rIns="0" bIns="0" rtlCol="0"/>
            <a:lstStyle/>
            <a:p>
              <a:endParaRPr/>
            </a:p>
          </p:txBody>
        </p:sp>
        <p:pic>
          <p:nvPicPr>
            <p:cNvPr id="15" name="object 19">
              <a:extLst>
                <a:ext uri="{FF2B5EF4-FFF2-40B4-BE49-F238E27FC236}">
                  <a16:creationId xmlns:a16="http://schemas.microsoft.com/office/drawing/2014/main" id="{7C019B78-883A-8016-39A8-28AAF1C8E5A6}"/>
                </a:ext>
              </a:extLst>
            </p:cNvPr>
            <p:cNvPicPr/>
            <p:nvPr/>
          </p:nvPicPr>
          <p:blipFill>
            <a:blip r:embed="rId7" cstate="print"/>
            <a:stretch>
              <a:fillRect/>
            </a:stretch>
          </p:blipFill>
          <p:spPr>
            <a:xfrm>
              <a:off x="7452359" y="3462527"/>
              <a:ext cx="2520696" cy="137160"/>
            </a:xfrm>
            <a:prstGeom prst="rect">
              <a:avLst/>
            </a:prstGeom>
          </p:spPr>
        </p:pic>
        <p:sp>
          <p:nvSpPr>
            <p:cNvPr id="16" name="object 20">
              <a:extLst>
                <a:ext uri="{FF2B5EF4-FFF2-40B4-BE49-F238E27FC236}">
                  <a16:creationId xmlns:a16="http://schemas.microsoft.com/office/drawing/2014/main" id="{E1264BDB-4401-989D-3E8B-DC355125EAE3}"/>
                </a:ext>
              </a:extLst>
            </p:cNvPr>
            <p:cNvSpPr/>
            <p:nvPr/>
          </p:nvSpPr>
          <p:spPr>
            <a:xfrm>
              <a:off x="7454451" y="3462766"/>
              <a:ext cx="2515870" cy="136525"/>
            </a:xfrm>
            <a:custGeom>
              <a:avLst/>
              <a:gdLst/>
              <a:ahLst/>
              <a:cxnLst/>
              <a:rect l="l" t="t" r="r" b="b"/>
              <a:pathLst>
                <a:path w="2515870" h="136525">
                  <a:moveTo>
                    <a:pt x="0" y="0"/>
                  </a:moveTo>
                  <a:lnTo>
                    <a:pt x="2515607" y="0"/>
                  </a:lnTo>
                  <a:lnTo>
                    <a:pt x="2515607" y="136359"/>
                  </a:lnTo>
                  <a:lnTo>
                    <a:pt x="0" y="136359"/>
                  </a:lnTo>
                  <a:lnTo>
                    <a:pt x="0" y="0"/>
                  </a:lnTo>
                  <a:close/>
                </a:path>
              </a:pathLst>
            </a:custGeom>
            <a:ln w="9525">
              <a:solidFill>
                <a:srgbClr val="000000"/>
              </a:solidFill>
            </a:ln>
          </p:spPr>
          <p:txBody>
            <a:bodyPr wrap="square" lIns="0" tIns="0" rIns="0" bIns="0" rtlCol="0"/>
            <a:lstStyle/>
            <a:p>
              <a:endParaRPr/>
            </a:p>
          </p:txBody>
        </p:sp>
        <p:pic>
          <p:nvPicPr>
            <p:cNvPr id="17" name="object 21">
              <a:extLst>
                <a:ext uri="{FF2B5EF4-FFF2-40B4-BE49-F238E27FC236}">
                  <a16:creationId xmlns:a16="http://schemas.microsoft.com/office/drawing/2014/main" id="{93B44BA8-BBB1-DDED-E510-BDDCEF16AF64}"/>
                </a:ext>
              </a:extLst>
            </p:cNvPr>
            <p:cNvPicPr/>
            <p:nvPr/>
          </p:nvPicPr>
          <p:blipFill>
            <a:blip r:embed="rId8" cstate="print"/>
            <a:stretch>
              <a:fillRect/>
            </a:stretch>
          </p:blipFill>
          <p:spPr>
            <a:xfrm>
              <a:off x="7452359" y="3593591"/>
              <a:ext cx="2520696" cy="140208"/>
            </a:xfrm>
            <a:prstGeom prst="rect">
              <a:avLst/>
            </a:prstGeom>
          </p:spPr>
        </p:pic>
        <p:sp>
          <p:nvSpPr>
            <p:cNvPr id="19" name="object 22">
              <a:extLst>
                <a:ext uri="{FF2B5EF4-FFF2-40B4-BE49-F238E27FC236}">
                  <a16:creationId xmlns:a16="http://schemas.microsoft.com/office/drawing/2014/main" id="{1DD1F1B0-6011-4BAF-9DFC-A2149E08181C}"/>
                </a:ext>
              </a:extLst>
            </p:cNvPr>
            <p:cNvSpPr/>
            <p:nvPr/>
          </p:nvSpPr>
          <p:spPr>
            <a:xfrm>
              <a:off x="7454451" y="3596463"/>
              <a:ext cx="2515870" cy="136525"/>
            </a:xfrm>
            <a:custGeom>
              <a:avLst/>
              <a:gdLst/>
              <a:ahLst/>
              <a:cxnLst/>
              <a:rect l="l" t="t" r="r" b="b"/>
              <a:pathLst>
                <a:path w="2515870" h="136525">
                  <a:moveTo>
                    <a:pt x="0" y="0"/>
                  </a:moveTo>
                  <a:lnTo>
                    <a:pt x="2515607" y="0"/>
                  </a:lnTo>
                  <a:lnTo>
                    <a:pt x="2515607" y="136359"/>
                  </a:lnTo>
                  <a:lnTo>
                    <a:pt x="0" y="136359"/>
                  </a:lnTo>
                  <a:lnTo>
                    <a:pt x="0" y="0"/>
                  </a:lnTo>
                  <a:close/>
                </a:path>
              </a:pathLst>
            </a:custGeom>
            <a:ln w="9525">
              <a:solidFill>
                <a:srgbClr val="000000"/>
              </a:solidFill>
            </a:ln>
          </p:spPr>
          <p:txBody>
            <a:bodyPr wrap="square" lIns="0" tIns="0" rIns="0" bIns="0" rtlCol="0"/>
            <a:lstStyle/>
            <a:p>
              <a:endParaRPr/>
            </a:p>
          </p:txBody>
        </p:sp>
        <p:pic>
          <p:nvPicPr>
            <p:cNvPr id="20" name="object 23">
              <a:extLst>
                <a:ext uri="{FF2B5EF4-FFF2-40B4-BE49-F238E27FC236}">
                  <a16:creationId xmlns:a16="http://schemas.microsoft.com/office/drawing/2014/main" id="{C484DA30-3B2B-607A-8C23-2B53ED3DAEDE}"/>
                </a:ext>
              </a:extLst>
            </p:cNvPr>
            <p:cNvPicPr/>
            <p:nvPr/>
          </p:nvPicPr>
          <p:blipFill>
            <a:blip r:embed="rId6" cstate="print"/>
            <a:stretch>
              <a:fillRect/>
            </a:stretch>
          </p:blipFill>
          <p:spPr>
            <a:xfrm>
              <a:off x="7455407" y="3727703"/>
              <a:ext cx="2517648" cy="137160"/>
            </a:xfrm>
            <a:prstGeom prst="rect">
              <a:avLst/>
            </a:prstGeom>
          </p:spPr>
        </p:pic>
        <p:sp>
          <p:nvSpPr>
            <p:cNvPr id="21" name="object 24">
              <a:extLst>
                <a:ext uri="{FF2B5EF4-FFF2-40B4-BE49-F238E27FC236}">
                  <a16:creationId xmlns:a16="http://schemas.microsoft.com/office/drawing/2014/main" id="{32DFB92F-B935-3D7F-C617-0072AE8B6D78}"/>
                </a:ext>
              </a:extLst>
            </p:cNvPr>
            <p:cNvSpPr/>
            <p:nvPr/>
          </p:nvSpPr>
          <p:spPr>
            <a:xfrm>
              <a:off x="7455497" y="3728431"/>
              <a:ext cx="2515870" cy="136525"/>
            </a:xfrm>
            <a:custGeom>
              <a:avLst/>
              <a:gdLst/>
              <a:ahLst/>
              <a:cxnLst/>
              <a:rect l="l" t="t" r="r" b="b"/>
              <a:pathLst>
                <a:path w="2515870" h="136525">
                  <a:moveTo>
                    <a:pt x="0" y="0"/>
                  </a:moveTo>
                  <a:lnTo>
                    <a:pt x="2515607" y="0"/>
                  </a:lnTo>
                  <a:lnTo>
                    <a:pt x="2515607" y="136359"/>
                  </a:lnTo>
                  <a:lnTo>
                    <a:pt x="0" y="136359"/>
                  </a:lnTo>
                  <a:lnTo>
                    <a:pt x="0" y="0"/>
                  </a:lnTo>
                  <a:close/>
                </a:path>
              </a:pathLst>
            </a:custGeom>
            <a:ln w="9525">
              <a:solidFill>
                <a:srgbClr val="000000"/>
              </a:solidFill>
            </a:ln>
          </p:spPr>
          <p:txBody>
            <a:bodyPr wrap="square" lIns="0" tIns="0" rIns="0" bIns="0" rtlCol="0"/>
            <a:lstStyle/>
            <a:p>
              <a:endParaRPr/>
            </a:p>
          </p:txBody>
        </p:sp>
        <p:pic>
          <p:nvPicPr>
            <p:cNvPr id="22" name="object 25">
              <a:extLst>
                <a:ext uri="{FF2B5EF4-FFF2-40B4-BE49-F238E27FC236}">
                  <a16:creationId xmlns:a16="http://schemas.microsoft.com/office/drawing/2014/main" id="{F32A876C-9DED-1CBD-7E14-36C19710A5C7}"/>
                </a:ext>
              </a:extLst>
            </p:cNvPr>
            <p:cNvPicPr/>
            <p:nvPr/>
          </p:nvPicPr>
          <p:blipFill>
            <a:blip r:embed="rId9" cstate="print"/>
            <a:stretch>
              <a:fillRect/>
            </a:stretch>
          </p:blipFill>
          <p:spPr>
            <a:xfrm>
              <a:off x="7455407" y="3861816"/>
              <a:ext cx="2517648" cy="137160"/>
            </a:xfrm>
            <a:prstGeom prst="rect">
              <a:avLst/>
            </a:prstGeom>
          </p:spPr>
        </p:pic>
        <p:sp>
          <p:nvSpPr>
            <p:cNvPr id="23" name="object 26">
              <a:extLst>
                <a:ext uri="{FF2B5EF4-FFF2-40B4-BE49-F238E27FC236}">
                  <a16:creationId xmlns:a16="http://schemas.microsoft.com/office/drawing/2014/main" id="{59A215FE-2D37-0925-6E73-890DF564E767}"/>
                </a:ext>
              </a:extLst>
            </p:cNvPr>
            <p:cNvSpPr/>
            <p:nvPr/>
          </p:nvSpPr>
          <p:spPr>
            <a:xfrm>
              <a:off x="7455497" y="3862128"/>
              <a:ext cx="2515870" cy="136525"/>
            </a:xfrm>
            <a:custGeom>
              <a:avLst/>
              <a:gdLst/>
              <a:ahLst/>
              <a:cxnLst/>
              <a:rect l="l" t="t" r="r" b="b"/>
              <a:pathLst>
                <a:path w="2515870" h="136525">
                  <a:moveTo>
                    <a:pt x="0" y="0"/>
                  </a:moveTo>
                  <a:lnTo>
                    <a:pt x="2515607" y="0"/>
                  </a:lnTo>
                  <a:lnTo>
                    <a:pt x="2515607" y="136359"/>
                  </a:lnTo>
                  <a:lnTo>
                    <a:pt x="0" y="136359"/>
                  </a:lnTo>
                  <a:lnTo>
                    <a:pt x="0" y="0"/>
                  </a:lnTo>
                  <a:close/>
                </a:path>
              </a:pathLst>
            </a:custGeom>
            <a:ln w="9525">
              <a:solidFill>
                <a:srgbClr val="000000"/>
              </a:solidFill>
            </a:ln>
          </p:spPr>
          <p:txBody>
            <a:bodyPr wrap="square" lIns="0" tIns="0" rIns="0" bIns="0" rtlCol="0"/>
            <a:lstStyle/>
            <a:p>
              <a:endParaRPr/>
            </a:p>
          </p:txBody>
        </p:sp>
        <p:pic>
          <p:nvPicPr>
            <p:cNvPr id="24" name="object 27">
              <a:extLst>
                <a:ext uri="{FF2B5EF4-FFF2-40B4-BE49-F238E27FC236}">
                  <a16:creationId xmlns:a16="http://schemas.microsoft.com/office/drawing/2014/main" id="{F488D76E-55E7-C7C9-7249-60BB2C874EAF}"/>
                </a:ext>
              </a:extLst>
            </p:cNvPr>
            <p:cNvPicPr/>
            <p:nvPr/>
          </p:nvPicPr>
          <p:blipFill>
            <a:blip r:embed="rId10" cstate="print"/>
            <a:stretch>
              <a:fillRect/>
            </a:stretch>
          </p:blipFill>
          <p:spPr>
            <a:xfrm>
              <a:off x="7452359" y="3998976"/>
              <a:ext cx="2520696" cy="140207"/>
            </a:xfrm>
            <a:prstGeom prst="rect">
              <a:avLst/>
            </a:prstGeom>
          </p:spPr>
        </p:pic>
        <p:sp>
          <p:nvSpPr>
            <p:cNvPr id="25" name="object 28">
              <a:extLst>
                <a:ext uri="{FF2B5EF4-FFF2-40B4-BE49-F238E27FC236}">
                  <a16:creationId xmlns:a16="http://schemas.microsoft.com/office/drawing/2014/main" id="{9D05E7BB-7F2A-AE35-7F8C-EFEB2C16C2E4}"/>
                </a:ext>
              </a:extLst>
            </p:cNvPr>
            <p:cNvSpPr/>
            <p:nvPr/>
          </p:nvSpPr>
          <p:spPr>
            <a:xfrm>
              <a:off x="7454452" y="3999947"/>
              <a:ext cx="2515870" cy="136525"/>
            </a:xfrm>
            <a:custGeom>
              <a:avLst/>
              <a:gdLst/>
              <a:ahLst/>
              <a:cxnLst/>
              <a:rect l="l" t="t" r="r" b="b"/>
              <a:pathLst>
                <a:path w="2515870" h="136525">
                  <a:moveTo>
                    <a:pt x="0" y="0"/>
                  </a:moveTo>
                  <a:lnTo>
                    <a:pt x="2515607" y="0"/>
                  </a:lnTo>
                  <a:lnTo>
                    <a:pt x="2515607" y="136359"/>
                  </a:lnTo>
                  <a:lnTo>
                    <a:pt x="0" y="136359"/>
                  </a:lnTo>
                  <a:lnTo>
                    <a:pt x="0" y="0"/>
                  </a:lnTo>
                  <a:close/>
                </a:path>
              </a:pathLst>
            </a:custGeom>
            <a:ln w="9525">
              <a:solidFill>
                <a:srgbClr val="000000"/>
              </a:solidFill>
            </a:ln>
          </p:spPr>
          <p:txBody>
            <a:bodyPr wrap="square" lIns="0" tIns="0" rIns="0" bIns="0" rtlCol="0"/>
            <a:lstStyle/>
            <a:p>
              <a:endParaRPr/>
            </a:p>
          </p:txBody>
        </p:sp>
        <p:pic>
          <p:nvPicPr>
            <p:cNvPr id="26" name="object 29">
              <a:extLst>
                <a:ext uri="{FF2B5EF4-FFF2-40B4-BE49-F238E27FC236}">
                  <a16:creationId xmlns:a16="http://schemas.microsoft.com/office/drawing/2014/main" id="{DB30A776-DD38-79B0-F206-2C501BB35305}"/>
                </a:ext>
              </a:extLst>
            </p:cNvPr>
            <p:cNvPicPr/>
            <p:nvPr/>
          </p:nvPicPr>
          <p:blipFill>
            <a:blip r:embed="rId7" cstate="print"/>
            <a:stretch>
              <a:fillRect/>
            </a:stretch>
          </p:blipFill>
          <p:spPr>
            <a:xfrm>
              <a:off x="7452359" y="4133088"/>
              <a:ext cx="2520696" cy="137160"/>
            </a:xfrm>
            <a:prstGeom prst="rect">
              <a:avLst/>
            </a:prstGeom>
          </p:spPr>
        </p:pic>
        <p:sp>
          <p:nvSpPr>
            <p:cNvPr id="27" name="object 30">
              <a:extLst>
                <a:ext uri="{FF2B5EF4-FFF2-40B4-BE49-F238E27FC236}">
                  <a16:creationId xmlns:a16="http://schemas.microsoft.com/office/drawing/2014/main" id="{EEE541FF-10BD-846F-CEA5-1C02F4C9FC97}"/>
                </a:ext>
              </a:extLst>
            </p:cNvPr>
            <p:cNvSpPr/>
            <p:nvPr/>
          </p:nvSpPr>
          <p:spPr>
            <a:xfrm>
              <a:off x="7454452" y="4133644"/>
              <a:ext cx="2515870" cy="136525"/>
            </a:xfrm>
            <a:custGeom>
              <a:avLst/>
              <a:gdLst/>
              <a:ahLst/>
              <a:cxnLst/>
              <a:rect l="l" t="t" r="r" b="b"/>
              <a:pathLst>
                <a:path w="2515870" h="136525">
                  <a:moveTo>
                    <a:pt x="0" y="0"/>
                  </a:moveTo>
                  <a:lnTo>
                    <a:pt x="2515607" y="0"/>
                  </a:lnTo>
                  <a:lnTo>
                    <a:pt x="2515607" y="136359"/>
                  </a:lnTo>
                  <a:lnTo>
                    <a:pt x="0" y="136359"/>
                  </a:lnTo>
                  <a:lnTo>
                    <a:pt x="0" y="0"/>
                  </a:lnTo>
                  <a:close/>
                </a:path>
              </a:pathLst>
            </a:custGeom>
            <a:ln w="9525">
              <a:solidFill>
                <a:srgbClr val="000000"/>
              </a:solidFill>
            </a:ln>
          </p:spPr>
          <p:txBody>
            <a:bodyPr wrap="square" lIns="0" tIns="0" rIns="0" bIns="0" rtlCol="0"/>
            <a:lstStyle/>
            <a:p>
              <a:endParaRPr/>
            </a:p>
          </p:txBody>
        </p:sp>
        <p:pic>
          <p:nvPicPr>
            <p:cNvPr id="28" name="object 31">
              <a:extLst>
                <a:ext uri="{FF2B5EF4-FFF2-40B4-BE49-F238E27FC236}">
                  <a16:creationId xmlns:a16="http://schemas.microsoft.com/office/drawing/2014/main" id="{575EB570-15BC-27CA-A3D4-A44F91F145F4}"/>
                </a:ext>
              </a:extLst>
            </p:cNvPr>
            <p:cNvPicPr/>
            <p:nvPr/>
          </p:nvPicPr>
          <p:blipFill>
            <a:blip r:embed="rId11" cstate="print"/>
            <a:stretch>
              <a:fillRect/>
            </a:stretch>
          </p:blipFill>
          <p:spPr>
            <a:xfrm>
              <a:off x="7455407" y="4264151"/>
              <a:ext cx="2517648" cy="140207"/>
            </a:xfrm>
            <a:prstGeom prst="rect">
              <a:avLst/>
            </a:prstGeom>
          </p:spPr>
        </p:pic>
        <p:sp>
          <p:nvSpPr>
            <p:cNvPr id="29" name="object 32">
              <a:extLst>
                <a:ext uri="{FF2B5EF4-FFF2-40B4-BE49-F238E27FC236}">
                  <a16:creationId xmlns:a16="http://schemas.microsoft.com/office/drawing/2014/main" id="{642D51F6-D4B3-4EE0-71B2-7E6885103406}"/>
                </a:ext>
              </a:extLst>
            </p:cNvPr>
            <p:cNvSpPr/>
            <p:nvPr/>
          </p:nvSpPr>
          <p:spPr>
            <a:xfrm>
              <a:off x="7455497" y="4265612"/>
              <a:ext cx="2515870" cy="136525"/>
            </a:xfrm>
            <a:custGeom>
              <a:avLst/>
              <a:gdLst/>
              <a:ahLst/>
              <a:cxnLst/>
              <a:rect l="l" t="t" r="r" b="b"/>
              <a:pathLst>
                <a:path w="2515870" h="136525">
                  <a:moveTo>
                    <a:pt x="0" y="0"/>
                  </a:moveTo>
                  <a:lnTo>
                    <a:pt x="2515607" y="0"/>
                  </a:lnTo>
                  <a:lnTo>
                    <a:pt x="2515607" y="136359"/>
                  </a:lnTo>
                  <a:lnTo>
                    <a:pt x="0" y="136359"/>
                  </a:lnTo>
                  <a:lnTo>
                    <a:pt x="0" y="0"/>
                  </a:lnTo>
                  <a:close/>
                </a:path>
              </a:pathLst>
            </a:custGeom>
            <a:ln w="9525">
              <a:solidFill>
                <a:srgbClr val="000000"/>
              </a:solidFill>
            </a:ln>
          </p:spPr>
          <p:txBody>
            <a:bodyPr wrap="square" lIns="0" tIns="0" rIns="0" bIns="0" rtlCol="0"/>
            <a:lstStyle/>
            <a:p>
              <a:endParaRPr/>
            </a:p>
          </p:txBody>
        </p:sp>
        <p:pic>
          <p:nvPicPr>
            <p:cNvPr id="30" name="object 33">
              <a:extLst>
                <a:ext uri="{FF2B5EF4-FFF2-40B4-BE49-F238E27FC236}">
                  <a16:creationId xmlns:a16="http://schemas.microsoft.com/office/drawing/2014/main" id="{3376C216-819B-AA0B-F1A3-81F1B5752976}"/>
                </a:ext>
              </a:extLst>
            </p:cNvPr>
            <p:cNvPicPr/>
            <p:nvPr/>
          </p:nvPicPr>
          <p:blipFill>
            <a:blip r:embed="rId5" cstate="print"/>
            <a:stretch>
              <a:fillRect/>
            </a:stretch>
          </p:blipFill>
          <p:spPr>
            <a:xfrm>
              <a:off x="7455407" y="4398263"/>
              <a:ext cx="2517648" cy="140207"/>
            </a:xfrm>
            <a:prstGeom prst="rect">
              <a:avLst/>
            </a:prstGeom>
          </p:spPr>
        </p:pic>
        <p:sp>
          <p:nvSpPr>
            <p:cNvPr id="31" name="object 34">
              <a:extLst>
                <a:ext uri="{FF2B5EF4-FFF2-40B4-BE49-F238E27FC236}">
                  <a16:creationId xmlns:a16="http://schemas.microsoft.com/office/drawing/2014/main" id="{0F71F99F-2D3E-CEEB-128E-4892C82DA249}"/>
                </a:ext>
              </a:extLst>
            </p:cNvPr>
            <p:cNvSpPr/>
            <p:nvPr/>
          </p:nvSpPr>
          <p:spPr>
            <a:xfrm>
              <a:off x="7455497" y="4399309"/>
              <a:ext cx="2515870" cy="136525"/>
            </a:xfrm>
            <a:custGeom>
              <a:avLst/>
              <a:gdLst/>
              <a:ahLst/>
              <a:cxnLst/>
              <a:rect l="l" t="t" r="r" b="b"/>
              <a:pathLst>
                <a:path w="2515870" h="136525">
                  <a:moveTo>
                    <a:pt x="0" y="0"/>
                  </a:moveTo>
                  <a:lnTo>
                    <a:pt x="2515607" y="0"/>
                  </a:lnTo>
                  <a:lnTo>
                    <a:pt x="2515607" y="136359"/>
                  </a:lnTo>
                  <a:lnTo>
                    <a:pt x="0" y="136359"/>
                  </a:lnTo>
                  <a:lnTo>
                    <a:pt x="0" y="0"/>
                  </a:lnTo>
                  <a:close/>
                </a:path>
              </a:pathLst>
            </a:custGeom>
            <a:ln w="9525">
              <a:solidFill>
                <a:srgbClr val="000000"/>
              </a:solidFill>
            </a:ln>
          </p:spPr>
          <p:txBody>
            <a:bodyPr wrap="square" lIns="0" tIns="0" rIns="0" bIns="0" rtlCol="0"/>
            <a:lstStyle/>
            <a:p>
              <a:endParaRPr/>
            </a:p>
          </p:txBody>
        </p:sp>
        <p:pic>
          <p:nvPicPr>
            <p:cNvPr id="32" name="object 35">
              <a:extLst>
                <a:ext uri="{FF2B5EF4-FFF2-40B4-BE49-F238E27FC236}">
                  <a16:creationId xmlns:a16="http://schemas.microsoft.com/office/drawing/2014/main" id="{68B9CEDB-74A2-62F0-4DB4-6C0AC98F72C9}"/>
                </a:ext>
              </a:extLst>
            </p:cNvPr>
            <p:cNvPicPr/>
            <p:nvPr/>
          </p:nvPicPr>
          <p:blipFill>
            <a:blip r:embed="rId12" cstate="print"/>
            <a:stretch>
              <a:fillRect/>
            </a:stretch>
          </p:blipFill>
          <p:spPr>
            <a:xfrm>
              <a:off x="7455407" y="4532376"/>
              <a:ext cx="2517648" cy="140207"/>
            </a:xfrm>
            <a:prstGeom prst="rect">
              <a:avLst/>
            </a:prstGeom>
          </p:spPr>
        </p:pic>
        <p:sp>
          <p:nvSpPr>
            <p:cNvPr id="33" name="object 36">
              <a:extLst>
                <a:ext uri="{FF2B5EF4-FFF2-40B4-BE49-F238E27FC236}">
                  <a16:creationId xmlns:a16="http://schemas.microsoft.com/office/drawing/2014/main" id="{BC0B01FB-D55A-2B06-CA21-C47D27BFEC68}"/>
                </a:ext>
              </a:extLst>
            </p:cNvPr>
            <p:cNvSpPr/>
            <p:nvPr/>
          </p:nvSpPr>
          <p:spPr>
            <a:xfrm>
              <a:off x="7455494" y="4535223"/>
              <a:ext cx="2515870" cy="136525"/>
            </a:xfrm>
            <a:custGeom>
              <a:avLst/>
              <a:gdLst/>
              <a:ahLst/>
              <a:cxnLst/>
              <a:rect l="l" t="t" r="r" b="b"/>
              <a:pathLst>
                <a:path w="2515870" h="136525">
                  <a:moveTo>
                    <a:pt x="0" y="0"/>
                  </a:moveTo>
                  <a:lnTo>
                    <a:pt x="2515607" y="0"/>
                  </a:lnTo>
                  <a:lnTo>
                    <a:pt x="2515607" y="136359"/>
                  </a:lnTo>
                  <a:lnTo>
                    <a:pt x="0" y="136359"/>
                  </a:lnTo>
                  <a:lnTo>
                    <a:pt x="0" y="0"/>
                  </a:lnTo>
                  <a:close/>
                </a:path>
              </a:pathLst>
            </a:custGeom>
            <a:ln w="9525">
              <a:solidFill>
                <a:srgbClr val="000000"/>
              </a:solidFill>
            </a:ln>
          </p:spPr>
          <p:txBody>
            <a:bodyPr wrap="square" lIns="0" tIns="0" rIns="0" bIns="0" rtlCol="0"/>
            <a:lstStyle/>
            <a:p>
              <a:endParaRPr/>
            </a:p>
          </p:txBody>
        </p:sp>
        <p:pic>
          <p:nvPicPr>
            <p:cNvPr id="34" name="object 37">
              <a:extLst>
                <a:ext uri="{FF2B5EF4-FFF2-40B4-BE49-F238E27FC236}">
                  <a16:creationId xmlns:a16="http://schemas.microsoft.com/office/drawing/2014/main" id="{2EF3E4A2-3E33-0558-170C-B1EE144A042B}"/>
                </a:ext>
              </a:extLst>
            </p:cNvPr>
            <p:cNvPicPr/>
            <p:nvPr/>
          </p:nvPicPr>
          <p:blipFill>
            <a:blip r:embed="rId13" cstate="print"/>
            <a:stretch>
              <a:fillRect/>
            </a:stretch>
          </p:blipFill>
          <p:spPr>
            <a:xfrm>
              <a:off x="7455407" y="4666488"/>
              <a:ext cx="2517648" cy="140207"/>
            </a:xfrm>
            <a:prstGeom prst="rect">
              <a:avLst/>
            </a:prstGeom>
          </p:spPr>
        </p:pic>
        <p:sp>
          <p:nvSpPr>
            <p:cNvPr id="35" name="object 38">
              <a:extLst>
                <a:ext uri="{FF2B5EF4-FFF2-40B4-BE49-F238E27FC236}">
                  <a16:creationId xmlns:a16="http://schemas.microsoft.com/office/drawing/2014/main" id="{718BBEEF-C770-F1C6-B4F6-04D782C5C9C7}"/>
                </a:ext>
              </a:extLst>
            </p:cNvPr>
            <p:cNvSpPr/>
            <p:nvPr/>
          </p:nvSpPr>
          <p:spPr>
            <a:xfrm>
              <a:off x="7455494" y="4668921"/>
              <a:ext cx="2515870" cy="136525"/>
            </a:xfrm>
            <a:custGeom>
              <a:avLst/>
              <a:gdLst/>
              <a:ahLst/>
              <a:cxnLst/>
              <a:rect l="l" t="t" r="r" b="b"/>
              <a:pathLst>
                <a:path w="2515870" h="136525">
                  <a:moveTo>
                    <a:pt x="0" y="0"/>
                  </a:moveTo>
                  <a:lnTo>
                    <a:pt x="2515607" y="0"/>
                  </a:lnTo>
                  <a:lnTo>
                    <a:pt x="2515607" y="136359"/>
                  </a:lnTo>
                  <a:lnTo>
                    <a:pt x="0" y="136359"/>
                  </a:lnTo>
                  <a:lnTo>
                    <a:pt x="0" y="0"/>
                  </a:lnTo>
                  <a:close/>
                </a:path>
              </a:pathLst>
            </a:custGeom>
            <a:ln w="9525">
              <a:solidFill>
                <a:srgbClr val="000000"/>
              </a:solidFill>
            </a:ln>
          </p:spPr>
          <p:txBody>
            <a:bodyPr wrap="square" lIns="0" tIns="0" rIns="0" bIns="0" rtlCol="0"/>
            <a:lstStyle/>
            <a:p>
              <a:endParaRPr/>
            </a:p>
          </p:txBody>
        </p:sp>
        <p:pic>
          <p:nvPicPr>
            <p:cNvPr id="36" name="object 39">
              <a:extLst>
                <a:ext uri="{FF2B5EF4-FFF2-40B4-BE49-F238E27FC236}">
                  <a16:creationId xmlns:a16="http://schemas.microsoft.com/office/drawing/2014/main" id="{A6308EA2-050E-47A6-B725-8A89E799AF7B}"/>
                </a:ext>
              </a:extLst>
            </p:cNvPr>
            <p:cNvPicPr/>
            <p:nvPr/>
          </p:nvPicPr>
          <p:blipFill>
            <a:blip r:embed="rId14" cstate="print"/>
            <a:stretch>
              <a:fillRect/>
            </a:stretch>
          </p:blipFill>
          <p:spPr>
            <a:xfrm>
              <a:off x="7452359" y="4800600"/>
              <a:ext cx="2517648" cy="137160"/>
            </a:xfrm>
            <a:prstGeom prst="rect">
              <a:avLst/>
            </a:prstGeom>
          </p:spPr>
        </p:pic>
        <p:sp>
          <p:nvSpPr>
            <p:cNvPr id="37" name="object 40">
              <a:extLst>
                <a:ext uri="{FF2B5EF4-FFF2-40B4-BE49-F238E27FC236}">
                  <a16:creationId xmlns:a16="http://schemas.microsoft.com/office/drawing/2014/main" id="{3A44A70C-FBE5-8935-4310-02729E7AFB29}"/>
                </a:ext>
              </a:extLst>
            </p:cNvPr>
            <p:cNvSpPr/>
            <p:nvPr/>
          </p:nvSpPr>
          <p:spPr>
            <a:xfrm>
              <a:off x="7454203" y="4800889"/>
              <a:ext cx="2515870" cy="136525"/>
            </a:xfrm>
            <a:custGeom>
              <a:avLst/>
              <a:gdLst/>
              <a:ahLst/>
              <a:cxnLst/>
              <a:rect l="l" t="t" r="r" b="b"/>
              <a:pathLst>
                <a:path w="2515870" h="136525">
                  <a:moveTo>
                    <a:pt x="0" y="0"/>
                  </a:moveTo>
                  <a:lnTo>
                    <a:pt x="2515607" y="0"/>
                  </a:lnTo>
                  <a:lnTo>
                    <a:pt x="2515607" y="136359"/>
                  </a:lnTo>
                  <a:lnTo>
                    <a:pt x="0" y="136359"/>
                  </a:lnTo>
                  <a:lnTo>
                    <a:pt x="0" y="0"/>
                  </a:lnTo>
                  <a:close/>
                </a:path>
              </a:pathLst>
            </a:custGeom>
            <a:ln w="9525">
              <a:solidFill>
                <a:srgbClr val="000000"/>
              </a:solidFill>
            </a:ln>
          </p:spPr>
          <p:txBody>
            <a:bodyPr wrap="square" lIns="0" tIns="0" rIns="0" bIns="0" rtlCol="0"/>
            <a:lstStyle/>
            <a:p>
              <a:endParaRPr/>
            </a:p>
          </p:txBody>
        </p:sp>
        <p:pic>
          <p:nvPicPr>
            <p:cNvPr id="38" name="object 41">
              <a:extLst>
                <a:ext uri="{FF2B5EF4-FFF2-40B4-BE49-F238E27FC236}">
                  <a16:creationId xmlns:a16="http://schemas.microsoft.com/office/drawing/2014/main" id="{F2939360-577F-4D80-92F8-F06B8D705143}"/>
                </a:ext>
              </a:extLst>
            </p:cNvPr>
            <p:cNvPicPr/>
            <p:nvPr/>
          </p:nvPicPr>
          <p:blipFill>
            <a:blip r:embed="rId15" cstate="print"/>
            <a:stretch>
              <a:fillRect/>
            </a:stretch>
          </p:blipFill>
          <p:spPr>
            <a:xfrm>
              <a:off x="7452359" y="4931663"/>
              <a:ext cx="2517648" cy="140207"/>
            </a:xfrm>
            <a:prstGeom prst="rect">
              <a:avLst/>
            </a:prstGeom>
          </p:spPr>
        </p:pic>
        <p:sp>
          <p:nvSpPr>
            <p:cNvPr id="39" name="object 42">
              <a:extLst>
                <a:ext uri="{FF2B5EF4-FFF2-40B4-BE49-F238E27FC236}">
                  <a16:creationId xmlns:a16="http://schemas.microsoft.com/office/drawing/2014/main" id="{3E7A5D8B-1B53-1D81-0DA6-0CF36C25E429}"/>
                </a:ext>
              </a:extLst>
            </p:cNvPr>
            <p:cNvSpPr/>
            <p:nvPr/>
          </p:nvSpPr>
          <p:spPr>
            <a:xfrm>
              <a:off x="7454203" y="4934586"/>
              <a:ext cx="2515870" cy="136525"/>
            </a:xfrm>
            <a:custGeom>
              <a:avLst/>
              <a:gdLst/>
              <a:ahLst/>
              <a:cxnLst/>
              <a:rect l="l" t="t" r="r" b="b"/>
              <a:pathLst>
                <a:path w="2515870" h="136525">
                  <a:moveTo>
                    <a:pt x="0" y="0"/>
                  </a:moveTo>
                  <a:lnTo>
                    <a:pt x="2515607" y="0"/>
                  </a:lnTo>
                  <a:lnTo>
                    <a:pt x="2515607" y="136359"/>
                  </a:lnTo>
                  <a:lnTo>
                    <a:pt x="0" y="136359"/>
                  </a:lnTo>
                  <a:lnTo>
                    <a:pt x="0" y="0"/>
                  </a:lnTo>
                  <a:close/>
                </a:path>
              </a:pathLst>
            </a:custGeom>
            <a:ln w="9525">
              <a:solidFill>
                <a:srgbClr val="000000"/>
              </a:solidFill>
            </a:ln>
          </p:spPr>
          <p:txBody>
            <a:bodyPr wrap="square" lIns="0" tIns="0" rIns="0" bIns="0" rtlCol="0"/>
            <a:lstStyle/>
            <a:p>
              <a:endParaRPr/>
            </a:p>
          </p:txBody>
        </p:sp>
        <p:pic>
          <p:nvPicPr>
            <p:cNvPr id="40" name="object 43">
              <a:extLst>
                <a:ext uri="{FF2B5EF4-FFF2-40B4-BE49-F238E27FC236}">
                  <a16:creationId xmlns:a16="http://schemas.microsoft.com/office/drawing/2014/main" id="{A9BF2E5E-2FCE-4163-6427-D88E9E7DBB82}"/>
                </a:ext>
              </a:extLst>
            </p:cNvPr>
            <p:cNvPicPr/>
            <p:nvPr/>
          </p:nvPicPr>
          <p:blipFill>
            <a:blip r:embed="rId5" cstate="print"/>
            <a:stretch>
              <a:fillRect/>
            </a:stretch>
          </p:blipFill>
          <p:spPr>
            <a:xfrm>
              <a:off x="7455407" y="5068823"/>
              <a:ext cx="2517648" cy="140207"/>
            </a:xfrm>
            <a:prstGeom prst="rect">
              <a:avLst/>
            </a:prstGeom>
          </p:spPr>
        </p:pic>
        <p:sp>
          <p:nvSpPr>
            <p:cNvPr id="41" name="object 44">
              <a:extLst>
                <a:ext uri="{FF2B5EF4-FFF2-40B4-BE49-F238E27FC236}">
                  <a16:creationId xmlns:a16="http://schemas.microsoft.com/office/drawing/2014/main" id="{96720F66-CB2E-4ECD-5955-EE9B1F698EF6}"/>
                </a:ext>
              </a:extLst>
            </p:cNvPr>
            <p:cNvSpPr/>
            <p:nvPr/>
          </p:nvSpPr>
          <p:spPr>
            <a:xfrm>
              <a:off x="7455494" y="5070109"/>
              <a:ext cx="2515870" cy="136525"/>
            </a:xfrm>
            <a:custGeom>
              <a:avLst/>
              <a:gdLst/>
              <a:ahLst/>
              <a:cxnLst/>
              <a:rect l="l" t="t" r="r" b="b"/>
              <a:pathLst>
                <a:path w="2515870" h="136525">
                  <a:moveTo>
                    <a:pt x="0" y="0"/>
                  </a:moveTo>
                  <a:lnTo>
                    <a:pt x="2515607" y="0"/>
                  </a:lnTo>
                  <a:lnTo>
                    <a:pt x="2515607" y="136359"/>
                  </a:lnTo>
                  <a:lnTo>
                    <a:pt x="0" y="136359"/>
                  </a:lnTo>
                  <a:lnTo>
                    <a:pt x="0" y="0"/>
                  </a:lnTo>
                  <a:close/>
                </a:path>
              </a:pathLst>
            </a:custGeom>
            <a:ln w="9525">
              <a:solidFill>
                <a:srgbClr val="000000"/>
              </a:solidFill>
            </a:ln>
          </p:spPr>
          <p:txBody>
            <a:bodyPr wrap="square" lIns="0" tIns="0" rIns="0" bIns="0" rtlCol="0"/>
            <a:lstStyle/>
            <a:p>
              <a:endParaRPr/>
            </a:p>
          </p:txBody>
        </p:sp>
        <p:pic>
          <p:nvPicPr>
            <p:cNvPr id="42" name="object 45">
              <a:extLst>
                <a:ext uri="{FF2B5EF4-FFF2-40B4-BE49-F238E27FC236}">
                  <a16:creationId xmlns:a16="http://schemas.microsoft.com/office/drawing/2014/main" id="{5A0486A3-0DE6-3092-5011-4D8BFB97A551}"/>
                </a:ext>
              </a:extLst>
            </p:cNvPr>
            <p:cNvPicPr/>
            <p:nvPr/>
          </p:nvPicPr>
          <p:blipFill>
            <a:blip r:embed="rId16" cstate="print"/>
            <a:stretch>
              <a:fillRect/>
            </a:stretch>
          </p:blipFill>
          <p:spPr>
            <a:xfrm>
              <a:off x="7455407" y="5202935"/>
              <a:ext cx="2517648" cy="140207"/>
            </a:xfrm>
            <a:prstGeom prst="rect">
              <a:avLst/>
            </a:prstGeom>
          </p:spPr>
        </p:pic>
        <p:sp>
          <p:nvSpPr>
            <p:cNvPr id="43" name="object 46">
              <a:extLst>
                <a:ext uri="{FF2B5EF4-FFF2-40B4-BE49-F238E27FC236}">
                  <a16:creationId xmlns:a16="http://schemas.microsoft.com/office/drawing/2014/main" id="{E9C5FE86-577D-E0D5-F5C0-73E1BE5A9FC1}"/>
                </a:ext>
              </a:extLst>
            </p:cNvPr>
            <p:cNvSpPr/>
            <p:nvPr/>
          </p:nvSpPr>
          <p:spPr>
            <a:xfrm>
              <a:off x="7455494" y="5203807"/>
              <a:ext cx="2515870" cy="136525"/>
            </a:xfrm>
            <a:custGeom>
              <a:avLst/>
              <a:gdLst/>
              <a:ahLst/>
              <a:cxnLst/>
              <a:rect l="l" t="t" r="r" b="b"/>
              <a:pathLst>
                <a:path w="2515870" h="136525">
                  <a:moveTo>
                    <a:pt x="0" y="0"/>
                  </a:moveTo>
                  <a:lnTo>
                    <a:pt x="2515607" y="0"/>
                  </a:lnTo>
                  <a:lnTo>
                    <a:pt x="2515607" y="136359"/>
                  </a:lnTo>
                  <a:lnTo>
                    <a:pt x="0" y="136359"/>
                  </a:lnTo>
                  <a:lnTo>
                    <a:pt x="0" y="0"/>
                  </a:lnTo>
                  <a:close/>
                </a:path>
              </a:pathLst>
            </a:custGeom>
            <a:ln w="9525">
              <a:solidFill>
                <a:srgbClr val="000000"/>
              </a:solidFill>
            </a:ln>
          </p:spPr>
          <p:txBody>
            <a:bodyPr wrap="square" lIns="0" tIns="0" rIns="0" bIns="0" rtlCol="0"/>
            <a:lstStyle/>
            <a:p>
              <a:endParaRPr/>
            </a:p>
          </p:txBody>
        </p:sp>
        <p:pic>
          <p:nvPicPr>
            <p:cNvPr id="44" name="object 47">
              <a:extLst>
                <a:ext uri="{FF2B5EF4-FFF2-40B4-BE49-F238E27FC236}">
                  <a16:creationId xmlns:a16="http://schemas.microsoft.com/office/drawing/2014/main" id="{720B474C-0398-6EEC-C947-2FEB366F7729}"/>
                </a:ext>
              </a:extLst>
            </p:cNvPr>
            <p:cNvPicPr/>
            <p:nvPr/>
          </p:nvPicPr>
          <p:blipFill>
            <a:blip r:embed="rId17" cstate="print"/>
            <a:stretch>
              <a:fillRect/>
            </a:stretch>
          </p:blipFill>
          <p:spPr>
            <a:xfrm>
              <a:off x="7455407" y="5334000"/>
              <a:ext cx="2517648" cy="140208"/>
            </a:xfrm>
            <a:prstGeom prst="rect">
              <a:avLst/>
            </a:prstGeom>
          </p:spPr>
        </p:pic>
        <p:sp>
          <p:nvSpPr>
            <p:cNvPr id="45" name="object 48">
              <a:extLst>
                <a:ext uri="{FF2B5EF4-FFF2-40B4-BE49-F238E27FC236}">
                  <a16:creationId xmlns:a16="http://schemas.microsoft.com/office/drawing/2014/main" id="{5797F967-B64C-8308-AF2C-D20F039C6CFC}"/>
                </a:ext>
              </a:extLst>
            </p:cNvPr>
            <p:cNvSpPr/>
            <p:nvPr/>
          </p:nvSpPr>
          <p:spPr>
            <a:xfrm>
              <a:off x="7456540" y="5335775"/>
              <a:ext cx="2515870" cy="136525"/>
            </a:xfrm>
            <a:custGeom>
              <a:avLst/>
              <a:gdLst/>
              <a:ahLst/>
              <a:cxnLst/>
              <a:rect l="l" t="t" r="r" b="b"/>
              <a:pathLst>
                <a:path w="2515870" h="136525">
                  <a:moveTo>
                    <a:pt x="0" y="0"/>
                  </a:moveTo>
                  <a:lnTo>
                    <a:pt x="2515607" y="0"/>
                  </a:lnTo>
                  <a:lnTo>
                    <a:pt x="2515607" y="136359"/>
                  </a:lnTo>
                  <a:lnTo>
                    <a:pt x="0" y="136359"/>
                  </a:lnTo>
                  <a:lnTo>
                    <a:pt x="0" y="0"/>
                  </a:lnTo>
                  <a:close/>
                </a:path>
              </a:pathLst>
            </a:custGeom>
            <a:ln w="9525">
              <a:solidFill>
                <a:srgbClr val="000000"/>
              </a:solidFill>
            </a:ln>
          </p:spPr>
          <p:txBody>
            <a:bodyPr wrap="square" lIns="0" tIns="0" rIns="0" bIns="0" rtlCol="0"/>
            <a:lstStyle/>
            <a:p>
              <a:endParaRPr/>
            </a:p>
          </p:txBody>
        </p:sp>
        <p:pic>
          <p:nvPicPr>
            <p:cNvPr id="46" name="object 49">
              <a:extLst>
                <a:ext uri="{FF2B5EF4-FFF2-40B4-BE49-F238E27FC236}">
                  <a16:creationId xmlns:a16="http://schemas.microsoft.com/office/drawing/2014/main" id="{21CC86E8-7AEB-0DF9-65D3-25D9D56BA062}"/>
                </a:ext>
              </a:extLst>
            </p:cNvPr>
            <p:cNvPicPr/>
            <p:nvPr/>
          </p:nvPicPr>
          <p:blipFill>
            <a:blip r:embed="rId18" cstate="print"/>
            <a:stretch>
              <a:fillRect/>
            </a:stretch>
          </p:blipFill>
          <p:spPr>
            <a:xfrm>
              <a:off x="7455407" y="5468111"/>
              <a:ext cx="2517648" cy="140208"/>
            </a:xfrm>
            <a:prstGeom prst="rect">
              <a:avLst/>
            </a:prstGeom>
          </p:spPr>
        </p:pic>
        <p:sp>
          <p:nvSpPr>
            <p:cNvPr id="47" name="object 50">
              <a:extLst>
                <a:ext uri="{FF2B5EF4-FFF2-40B4-BE49-F238E27FC236}">
                  <a16:creationId xmlns:a16="http://schemas.microsoft.com/office/drawing/2014/main" id="{2ED2EBCC-A12D-8D18-B2D8-1F3A13FFBD5F}"/>
                </a:ext>
              </a:extLst>
            </p:cNvPr>
            <p:cNvSpPr/>
            <p:nvPr/>
          </p:nvSpPr>
          <p:spPr>
            <a:xfrm>
              <a:off x="7456540" y="5469472"/>
              <a:ext cx="2515870" cy="136525"/>
            </a:xfrm>
            <a:custGeom>
              <a:avLst/>
              <a:gdLst/>
              <a:ahLst/>
              <a:cxnLst/>
              <a:rect l="l" t="t" r="r" b="b"/>
              <a:pathLst>
                <a:path w="2515870" h="136525">
                  <a:moveTo>
                    <a:pt x="0" y="0"/>
                  </a:moveTo>
                  <a:lnTo>
                    <a:pt x="2515607" y="0"/>
                  </a:lnTo>
                  <a:lnTo>
                    <a:pt x="2515607" y="136359"/>
                  </a:lnTo>
                  <a:lnTo>
                    <a:pt x="0" y="136359"/>
                  </a:lnTo>
                  <a:lnTo>
                    <a:pt x="0" y="0"/>
                  </a:lnTo>
                  <a:close/>
                </a:path>
              </a:pathLst>
            </a:custGeom>
            <a:ln w="9525">
              <a:solidFill>
                <a:srgbClr val="000000"/>
              </a:solidFill>
            </a:ln>
          </p:spPr>
          <p:txBody>
            <a:bodyPr wrap="square" lIns="0" tIns="0" rIns="0" bIns="0" rtlCol="0"/>
            <a:lstStyle/>
            <a:p>
              <a:endParaRPr/>
            </a:p>
          </p:txBody>
        </p:sp>
        <p:pic>
          <p:nvPicPr>
            <p:cNvPr id="48" name="object 51">
              <a:extLst>
                <a:ext uri="{FF2B5EF4-FFF2-40B4-BE49-F238E27FC236}">
                  <a16:creationId xmlns:a16="http://schemas.microsoft.com/office/drawing/2014/main" id="{88974EA9-1FE0-7EDA-7A92-201C15DFFB56}"/>
                </a:ext>
              </a:extLst>
            </p:cNvPr>
            <p:cNvPicPr/>
            <p:nvPr/>
          </p:nvPicPr>
          <p:blipFill>
            <a:blip r:embed="rId19" cstate="print"/>
            <a:stretch>
              <a:fillRect/>
            </a:stretch>
          </p:blipFill>
          <p:spPr>
            <a:xfrm>
              <a:off x="7455407" y="5605271"/>
              <a:ext cx="2520696" cy="143256"/>
            </a:xfrm>
            <a:prstGeom prst="rect">
              <a:avLst/>
            </a:prstGeom>
          </p:spPr>
        </p:pic>
        <p:sp>
          <p:nvSpPr>
            <p:cNvPr id="49" name="object 52">
              <a:extLst>
                <a:ext uri="{FF2B5EF4-FFF2-40B4-BE49-F238E27FC236}">
                  <a16:creationId xmlns:a16="http://schemas.microsoft.com/office/drawing/2014/main" id="{EAF08AF4-D3FB-FC5E-0A7F-BF51A6C77BDE}"/>
                </a:ext>
              </a:extLst>
            </p:cNvPr>
            <p:cNvSpPr/>
            <p:nvPr/>
          </p:nvSpPr>
          <p:spPr>
            <a:xfrm>
              <a:off x="7457639" y="5605276"/>
              <a:ext cx="2515870" cy="140970"/>
            </a:xfrm>
            <a:custGeom>
              <a:avLst/>
              <a:gdLst/>
              <a:ahLst/>
              <a:cxnLst/>
              <a:rect l="l" t="t" r="r" b="b"/>
              <a:pathLst>
                <a:path w="2515870" h="140970">
                  <a:moveTo>
                    <a:pt x="0" y="0"/>
                  </a:moveTo>
                  <a:lnTo>
                    <a:pt x="2515607" y="0"/>
                  </a:lnTo>
                  <a:lnTo>
                    <a:pt x="2515607" y="140416"/>
                  </a:lnTo>
                  <a:lnTo>
                    <a:pt x="0" y="140416"/>
                  </a:lnTo>
                  <a:lnTo>
                    <a:pt x="0" y="0"/>
                  </a:lnTo>
                  <a:close/>
                </a:path>
              </a:pathLst>
            </a:custGeom>
            <a:ln w="9525">
              <a:solidFill>
                <a:srgbClr val="000000"/>
              </a:solidFill>
            </a:ln>
          </p:spPr>
          <p:txBody>
            <a:bodyPr wrap="square" lIns="0" tIns="0" rIns="0" bIns="0" rtlCol="0"/>
            <a:lstStyle/>
            <a:p>
              <a:endParaRPr/>
            </a:p>
          </p:txBody>
        </p:sp>
        <p:pic>
          <p:nvPicPr>
            <p:cNvPr id="50" name="object 53">
              <a:extLst>
                <a:ext uri="{FF2B5EF4-FFF2-40B4-BE49-F238E27FC236}">
                  <a16:creationId xmlns:a16="http://schemas.microsoft.com/office/drawing/2014/main" id="{39C7043D-7700-608C-E4C4-E13978CE6C0B}"/>
                </a:ext>
              </a:extLst>
            </p:cNvPr>
            <p:cNvPicPr/>
            <p:nvPr/>
          </p:nvPicPr>
          <p:blipFill>
            <a:blip r:embed="rId20" cstate="print"/>
            <a:stretch>
              <a:fillRect/>
            </a:stretch>
          </p:blipFill>
          <p:spPr>
            <a:xfrm>
              <a:off x="7455407" y="5742432"/>
              <a:ext cx="2520696" cy="143256"/>
            </a:xfrm>
            <a:prstGeom prst="rect">
              <a:avLst/>
            </a:prstGeom>
          </p:spPr>
        </p:pic>
        <p:sp>
          <p:nvSpPr>
            <p:cNvPr id="51" name="object 54">
              <a:extLst>
                <a:ext uri="{FF2B5EF4-FFF2-40B4-BE49-F238E27FC236}">
                  <a16:creationId xmlns:a16="http://schemas.microsoft.com/office/drawing/2014/main" id="{7C1D2D41-6A08-5D4A-35AB-6DDF4A81BAD8}"/>
                </a:ext>
              </a:extLst>
            </p:cNvPr>
            <p:cNvSpPr/>
            <p:nvPr/>
          </p:nvSpPr>
          <p:spPr>
            <a:xfrm>
              <a:off x="7457639" y="5742949"/>
              <a:ext cx="2515870" cy="140970"/>
            </a:xfrm>
            <a:custGeom>
              <a:avLst/>
              <a:gdLst/>
              <a:ahLst/>
              <a:cxnLst/>
              <a:rect l="l" t="t" r="r" b="b"/>
              <a:pathLst>
                <a:path w="2515870" h="140970">
                  <a:moveTo>
                    <a:pt x="0" y="0"/>
                  </a:moveTo>
                  <a:lnTo>
                    <a:pt x="2515607" y="0"/>
                  </a:lnTo>
                  <a:lnTo>
                    <a:pt x="2515607" y="140416"/>
                  </a:lnTo>
                  <a:lnTo>
                    <a:pt x="0" y="140416"/>
                  </a:lnTo>
                  <a:lnTo>
                    <a:pt x="0" y="0"/>
                  </a:lnTo>
                  <a:close/>
                </a:path>
              </a:pathLst>
            </a:custGeom>
            <a:ln w="9525">
              <a:solidFill>
                <a:srgbClr val="000000"/>
              </a:solidFill>
            </a:ln>
          </p:spPr>
          <p:txBody>
            <a:bodyPr wrap="square" lIns="0" tIns="0" rIns="0" bIns="0" rtlCol="0"/>
            <a:lstStyle/>
            <a:p>
              <a:endParaRPr/>
            </a:p>
          </p:txBody>
        </p:sp>
        <p:pic>
          <p:nvPicPr>
            <p:cNvPr id="52" name="object 55">
              <a:extLst>
                <a:ext uri="{FF2B5EF4-FFF2-40B4-BE49-F238E27FC236}">
                  <a16:creationId xmlns:a16="http://schemas.microsoft.com/office/drawing/2014/main" id="{A36740AA-3E9F-57F1-1236-151C6BD85CBD}"/>
                </a:ext>
              </a:extLst>
            </p:cNvPr>
            <p:cNvPicPr/>
            <p:nvPr/>
          </p:nvPicPr>
          <p:blipFill>
            <a:blip r:embed="rId21" cstate="print"/>
            <a:stretch>
              <a:fillRect/>
            </a:stretch>
          </p:blipFill>
          <p:spPr>
            <a:xfrm>
              <a:off x="7456788" y="5878844"/>
              <a:ext cx="2515607" cy="140416"/>
            </a:xfrm>
            <a:prstGeom prst="rect">
              <a:avLst/>
            </a:prstGeom>
          </p:spPr>
        </p:pic>
        <p:sp>
          <p:nvSpPr>
            <p:cNvPr id="53" name="object 56">
              <a:extLst>
                <a:ext uri="{FF2B5EF4-FFF2-40B4-BE49-F238E27FC236}">
                  <a16:creationId xmlns:a16="http://schemas.microsoft.com/office/drawing/2014/main" id="{715D06A6-8453-BF57-6F50-A4C44170F5C5}"/>
                </a:ext>
              </a:extLst>
            </p:cNvPr>
            <p:cNvSpPr/>
            <p:nvPr/>
          </p:nvSpPr>
          <p:spPr>
            <a:xfrm>
              <a:off x="7456788" y="5878844"/>
              <a:ext cx="2515870" cy="140970"/>
            </a:xfrm>
            <a:custGeom>
              <a:avLst/>
              <a:gdLst/>
              <a:ahLst/>
              <a:cxnLst/>
              <a:rect l="l" t="t" r="r" b="b"/>
              <a:pathLst>
                <a:path w="2515870" h="140970">
                  <a:moveTo>
                    <a:pt x="0" y="0"/>
                  </a:moveTo>
                  <a:lnTo>
                    <a:pt x="2515607" y="0"/>
                  </a:lnTo>
                  <a:lnTo>
                    <a:pt x="2515607" y="140416"/>
                  </a:lnTo>
                  <a:lnTo>
                    <a:pt x="0" y="140416"/>
                  </a:lnTo>
                  <a:lnTo>
                    <a:pt x="0" y="0"/>
                  </a:lnTo>
                  <a:close/>
                </a:path>
              </a:pathLst>
            </a:custGeom>
            <a:ln w="9525">
              <a:solidFill>
                <a:srgbClr val="000000"/>
              </a:solidFill>
            </a:ln>
          </p:spPr>
          <p:txBody>
            <a:bodyPr wrap="square" lIns="0" tIns="0" rIns="0" bIns="0" rtlCol="0"/>
            <a:lstStyle/>
            <a:p>
              <a:endParaRPr/>
            </a:p>
          </p:txBody>
        </p:sp>
        <p:pic>
          <p:nvPicPr>
            <p:cNvPr id="54" name="object 57">
              <a:extLst>
                <a:ext uri="{FF2B5EF4-FFF2-40B4-BE49-F238E27FC236}">
                  <a16:creationId xmlns:a16="http://schemas.microsoft.com/office/drawing/2014/main" id="{2A05A54A-7C46-749E-0F00-EDBC25D98163}"/>
                </a:ext>
              </a:extLst>
            </p:cNvPr>
            <p:cNvPicPr/>
            <p:nvPr/>
          </p:nvPicPr>
          <p:blipFill>
            <a:blip r:embed="rId22" cstate="print"/>
            <a:stretch>
              <a:fillRect/>
            </a:stretch>
          </p:blipFill>
          <p:spPr>
            <a:xfrm>
              <a:off x="7997276" y="5881889"/>
              <a:ext cx="275620" cy="139975"/>
            </a:xfrm>
            <a:prstGeom prst="rect">
              <a:avLst/>
            </a:prstGeom>
          </p:spPr>
        </p:pic>
        <p:sp>
          <p:nvSpPr>
            <p:cNvPr id="55" name="object 58">
              <a:extLst>
                <a:ext uri="{FF2B5EF4-FFF2-40B4-BE49-F238E27FC236}">
                  <a16:creationId xmlns:a16="http://schemas.microsoft.com/office/drawing/2014/main" id="{A9F38EF3-05DC-6915-6AC2-AD6B9CEA937B}"/>
                </a:ext>
              </a:extLst>
            </p:cNvPr>
            <p:cNvSpPr/>
            <p:nvPr/>
          </p:nvSpPr>
          <p:spPr>
            <a:xfrm>
              <a:off x="7997276" y="5881889"/>
              <a:ext cx="276225" cy="140335"/>
            </a:xfrm>
            <a:custGeom>
              <a:avLst/>
              <a:gdLst/>
              <a:ahLst/>
              <a:cxnLst/>
              <a:rect l="l" t="t" r="r" b="b"/>
              <a:pathLst>
                <a:path w="276225" h="140335">
                  <a:moveTo>
                    <a:pt x="0" y="0"/>
                  </a:moveTo>
                  <a:lnTo>
                    <a:pt x="275620" y="0"/>
                  </a:lnTo>
                  <a:lnTo>
                    <a:pt x="275620" y="139976"/>
                  </a:lnTo>
                  <a:lnTo>
                    <a:pt x="0" y="139976"/>
                  </a:lnTo>
                  <a:lnTo>
                    <a:pt x="0" y="0"/>
                  </a:lnTo>
                  <a:close/>
                </a:path>
              </a:pathLst>
            </a:custGeom>
            <a:ln w="9525">
              <a:solidFill>
                <a:srgbClr val="000000"/>
              </a:solidFill>
            </a:ln>
          </p:spPr>
          <p:txBody>
            <a:bodyPr wrap="square" lIns="0" tIns="0" rIns="0" bIns="0" rtlCol="0"/>
            <a:lstStyle/>
            <a:p>
              <a:endParaRPr/>
            </a:p>
          </p:txBody>
        </p:sp>
        <p:pic>
          <p:nvPicPr>
            <p:cNvPr id="56" name="object 59">
              <a:extLst>
                <a:ext uri="{FF2B5EF4-FFF2-40B4-BE49-F238E27FC236}">
                  <a16:creationId xmlns:a16="http://schemas.microsoft.com/office/drawing/2014/main" id="{E2A675AD-3533-3E99-A4CF-9BD8C47E6717}"/>
                </a:ext>
              </a:extLst>
            </p:cNvPr>
            <p:cNvPicPr/>
            <p:nvPr/>
          </p:nvPicPr>
          <p:blipFill>
            <a:blip r:embed="rId23" cstate="print"/>
            <a:stretch>
              <a:fillRect/>
            </a:stretch>
          </p:blipFill>
          <p:spPr>
            <a:xfrm>
              <a:off x="9137123" y="5879552"/>
              <a:ext cx="275619" cy="142746"/>
            </a:xfrm>
            <a:prstGeom prst="rect">
              <a:avLst/>
            </a:prstGeom>
          </p:spPr>
        </p:pic>
        <p:sp>
          <p:nvSpPr>
            <p:cNvPr id="57" name="object 60">
              <a:extLst>
                <a:ext uri="{FF2B5EF4-FFF2-40B4-BE49-F238E27FC236}">
                  <a16:creationId xmlns:a16="http://schemas.microsoft.com/office/drawing/2014/main" id="{FA01094D-0E06-66F0-58A2-0B462A97FFDD}"/>
                </a:ext>
              </a:extLst>
            </p:cNvPr>
            <p:cNvSpPr/>
            <p:nvPr/>
          </p:nvSpPr>
          <p:spPr>
            <a:xfrm>
              <a:off x="9137123" y="5879552"/>
              <a:ext cx="276225" cy="142875"/>
            </a:xfrm>
            <a:custGeom>
              <a:avLst/>
              <a:gdLst/>
              <a:ahLst/>
              <a:cxnLst/>
              <a:rect l="l" t="t" r="r" b="b"/>
              <a:pathLst>
                <a:path w="276225" h="142875">
                  <a:moveTo>
                    <a:pt x="0" y="0"/>
                  </a:moveTo>
                  <a:lnTo>
                    <a:pt x="275620" y="0"/>
                  </a:lnTo>
                  <a:lnTo>
                    <a:pt x="275620" y="142746"/>
                  </a:lnTo>
                  <a:lnTo>
                    <a:pt x="0" y="142746"/>
                  </a:lnTo>
                  <a:lnTo>
                    <a:pt x="0" y="0"/>
                  </a:lnTo>
                  <a:close/>
                </a:path>
              </a:pathLst>
            </a:custGeom>
            <a:ln w="9525">
              <a:solidFill>
                <a:srgbClr val="000000"/>
              </a:solidFill>
            </a:ln>
          </p:spPr>
          <p:txBody>
            <a:bodyPr wrap="square" lIns="0" tIns="0" rIns="0" bIns="0" rtlCol="0"/>
            <a:lstStyle/>
            <a:p>
              <a:endParaRPr/>
            </a:p>
          </p:txBody>
        </p:sp>
        <p:pic>
          <p:nvPicPr>
            <p:cNvPr id="58" name="object 61">
              <a:extLst>
                <a:ext uri="{FF2B5EF4-FFF2-40B4-BE49-F238E27FC236}">
                  <a16:creationId xmlns:a16="http://schemas.microsoft.com/office/drawing/2014/main" id="{2A2314EB-D2DB-E5E0-EBF2-4A33806EE702}"/>
                </a:ext>
              </a:extLst>
            </p:cNvPr>
            <p:cNvPicPr/>
            <p:nvPr/>
          </p:nvPicPr>
          <p:blipFill>
            <a:blip r:embed="rId24" cstate="print"/>
            <a:stretch>
              <a:fillRect/>
            </a:stretch>
          </p:blipFill>
          <p:spPr>
            <a:xfrm>
              <a:off x="6928103" y="5504687"/>
              <a:ext cx="521207" cy="518159"/>
            </a:xfrm>
            <a:prstGeom prst="rect">
              <a:avLst/>
            </a:prstGeom>
          </p:spPr>
        </p:pic>
        <p:sp>
          <p:nvSpPr>
            <p:cNvPr id="59" name="object 62">
              <a:extLst>
                <a:ext uri="{FF2B5EF4-FFF2-40B4-BE49-F238E27FC236}">
                  <a16:creationId xmlns:a16="http://schemas.microsoft.com/office/drawing/2014/main" id="{F749B558-1ABC-7440-E0E2-241AF937D32C}"/>
                </a:ext>
              </a:extLst>
            </p:cNvPr>
            <p:cNvSpPr/>
            <p:nvPr/>
          </p:nvSpPr>
          <p:spPr>
            <a:xfrm>
              <a:off x="6929835" y="5505832"/>
              <a:ext cx="517525" cy="516890"/>
            </a:xfrm>
            <a:custGeom>
              <a:avLst/>
              <a:gdLst/>
              <a:ahLst/>
              <a:cxnLst/>
              <a:rect l="l" t="t" r="r" b="b"/>
              <a:pathLst>
                <a:path w="517525" h="516889">
                  <a:moveTo>
                    <a:pt x="0" y="0"/>
                  </a:moveTo>
                  <a:lnTo>
                    <a:pt x="517352" y="0"/>
                  </a:lnTo>
                  <a:lnTo>
                    <a:pt x="517352" y="516761"/>
                  </a:lnTo>
                  <a:lnTo>
                    <a:pt x="0" y="516761"/>
                  </a:lnTo>
                  <a:lnTo>
                    <a:pt x="0" y="0"/>
                  </a:lnTo>
                  <a:close/>
                </a:path>
              </a:pathLst>
            </a:custGeom>
            <a:ln w="9525">
              <a:solidFill>
                <a:srgbClr val="000000"/>
              </a:solidFill>
            </a:ln>
          </p:spPr>
          <p:txBody>
            <a:bodyPr wrap="square" lIns="0" tIns="0" rIns="0" bIns="0" rtlCol="0"/>
            <a:lstStyle/>
            <a:p>
              <a:endParaRPr/>
            </a:p>
          </p:txBody>
        </p:sp>
        <p:pic>
          <p:nvPicPr>
            <p:cNvPr id="60" name="object 63">
              <a:extLst>
                <a:ext uri="{FF2B5EF4-FFF2-40B4-BE49-F238E27FC236}">
                  <a16:creationId xmlns:a16="http://schemas.microsoft.com/office/drawing/2014/main" id="{3E099688-51F6-868D-DED8-FE626D28EAF7}"/>
                </a:ext>
              </a:extLst>
            </p:cNvPr>
            <p:cNvPicPr/>
            <p:nvPr/>
          </p:nvPicPr>
          <p:blipFill>
            <a:blip r:embed="rId25" cstate="print"/>
            <a:stretch>
              <a:fillRect/>
            </a:stretch>
          </p:blipFill>
          <p:spPr>
            <a:xfrm>
              <a:off x="7190231" y="5248655"/>
              <a:ext cx="259079" cy="259080"/>
            </a:xfrm>
            <a:prstGeom prst="rect">
              <a:avLst/>
            </a:prstGeom>
          </p:spPr>
        </p:pic>
        <p:sp>
          <p:nvSpPr>
            <p:cNvPr id="61" name="object 64">
              <a:extLst>
                <a:ext uri="{FF2B5EF4-FFF2-40B4-BE49-F238E27FC236}">
                  <a16:creationId xmlns:a16="http://schemas.microsoft.com/office/drawing/2014/main" id="{1F619B00-8C2C-D14F-A9AC-19161F398E9F}"/>
                </a:ext>
              </a:extLst>
            </p:cNvPr>
            <p:cNvSpPr/>
            <p:nvPr/>
          </p:nvSpPr>
          <p:spPr>
            <a:xfrm>
              <a:off x="7192613" y="5251641"/>
              <a:ext cx="254635" cy="254635"/>
            </a:xfrm>
            <a:custGeom>
              <a:avLst/>
              <a:gdLst/>
              <a:ahLst/>
              <a:cxnLst/>
              <a:rect l="l" t="t" r="r" b="b"/>
              <a:pathLst>
                <a:path w="254634" h="254635">
                  <a:moveTo>
                    <a:pt x="254248" y="254247"/>
                  </a:moveTo>
                  <a:lnTo>
                    <a:pt x="254248" y="0"/>
                  </a:lnTo>
                  <a:lnTo>
                    <a:pt x="0" y="254247"/>
                  </a:lnTo>
                  <a:lnTo>
                    <a:pt x="254248" y="254247"/>
                  </a:lnTo>
                  <a:close/>
                </a:path>
              </a:pathLst>
            </a:custGeom>
            <a:ln w="9525">
              <a:solidFill>
                <a:srgbClr val="000000"/>
              </a:solidFill>
            </a:ln>
          </p:spPr>
          <p:txBody>
            <a:bodyPr wrap="square" lIns="0" tIns="0" rIns="0" bIns="0" rtlCol="0"/>
            <a:lstStyle/>
            <a:p>
              <a:endParaRPr/>
            </a:p>
          </p:txBody>
        </p:sp>
        <p:pic>
          <p:nvPicPr>
            <p:cNvPr id="62" name="object 65">
              <a:extLst>
                <a:ext uri="{FF2B5EF4-FFF2-40B4-BE49-F238E27FC236}">
                  <a16:creationId xmlns:a16="http://schemas.microsoft.com/office/drawing/2014/main" id="{F2AD41F5-12EC-787C-21D0-D429A8C58C36}"/>
                </a:ext>
              </a:extLst>
            </p:cNvPr>
            <p:cNvPicPr/>
            <p:nvPr/>
          </p:nvPicPr>
          <p:blipFill>
            <a:blip r:embed="rId26" cstate="print"/>
            <a:stretch>
              <a:fillRect/>
            </a:stretch>
          </p:blipFill>
          <p:spPr>
            <a:xfrm>
              <a:off x="9960863" y="5504687"/>
              <a:ext cx="521207" cy="518159"/>
            </a:xfrm>
            <a:prstGeom prst="rect">
              <a:avLst/>
            </a:prstGeom>
          </p:spPr>
        </p:pic>
        <p:sp>
          <p:nvSpPr>
            <p:cNvPr id="63" name="object 66">
              <a:extLst>
                <a:ext uri="{FF2B5EF4-FFF2-40B4-BE49-F238E27FC236}">
                  <a16:creationId xmlns:a16="http://schemas.microsoft.com/office/drawing/2014/main" id="{BC603812-3EAC-11E6-3F9F-B1A27DA51A21}"/>
                </a:ext>
              </a:extLst>
            </p:cNvPr>
            <p:cNvSpPr/>
            <p:nvPr/>
          </p:nvSpPr>
          <p:spPr>
            <a:xfrm>
              <a:off x="9961978" y="5505832"/>
              <a:ext cx="517525" cy="516890"/>
            </a:xfrm>
            <a:custGeom>
              <a:avLst/>
              <a:gdLst/>
              <a:ahLst/>
              <a:cxnLst/>
              <a:rect l="l" t="t" r="r" b="b"/>
              <a:pathLst>
                <a:path w="517525" h="516889">
                  <a:moveTo>
                    <a:pt x="517352" y="0"/>
                  </a:moveTo>
                  <a:lnTo>
                    <a:pt x="0" y="0"/>
                  </a:lnTo>
                  <a:lnTo>
                    <a:pt x="0" y="516761"/>
                  </a:lnTo>
                  <a:lnTo>
                    <a:pt x="517352" y="516761"/>
                  </a:lnTo>
                  <a:lnTo>
                    <a:pt x="517352" y="0"/>
                  </a:lnTo>
                  <a:close/>
                </a:path>
              </a:pathLst>
            </a:custGeom>
            <a:ln w="9525">
              <a:solidFill>
                <a:srgbClr val="000000"/>
              </a:solidFill>
            </a:ln>
          </p:spPr>
          <p:txBody>
            <a:bodyPr wrap="square" lIns="0" tIns="0" rIns="0" bIns="0" rtlCol="0"/>
            <a:lstStyle/>
            <a:p>
              <a:endParaRPr/>
            </a:p>
          </p:txBody>
        </p:sp>
        <p:pic>
          <p:nvPicPr>
            <p:cNvPr id="6144" name="object 67">
              <a:extLst>
                <a:ext uri="{FF2B5EF4-FFF2-40B4-BE49-F238E27FC236}">
                  <a16:creationId xmlns:a16="http://schemas.microsoft.com/office/drawing/2014/main" id="{F51E335B-5D53-4AC1-0564-FD9C3D348932}"/>
                </a:ext>
              </a:extLst>
            </p:cNvPr>
            <p:cNvPicPr/>
            <p:nvPr/>
          </p:nvPicPr>
          <p:blipFill>
            <a:blip r:embed="rId27" cstate="print"/>
            <a:stretch>
              <a:fillRect/>
            </a:stretch>
          </p:blipFill>
          <p:spPr>
            <a:xfrm>
              <a:off x="9960863" y="5248655"/>
              <a:ext cx="256031" cy="259080"/>
            </a:xfrm>
            <a:prstGeom prst="rect">
              <a:avLst/>
            </a:prstGeom>
          </p:spPr>
        </p:pic>
        <p:sp>
          <p:nvSpPr>
            <p:cNvPr id="6145" name="object 68">
              <a:extLst>
                <a:ext uri="{FF2B5EF4-FFF2-40B4-BE49-F238E27FC236}">
                  <a16:creationId xmlns:a16="http://schemas.microsoft.com/office/drawing/2014/main" id="{F397CEEF-0B37-CE73-937E-74D6A89CA083}"/>
                </a:ext>
              </a:extLst>
            </p:cNvPr>
            <p:cNvSpPr/>
            <p:nvPr/>
          </p:nvSpPr>
          <p:spPr>
            <a:xfrm>
              <a:off x="9962306" y="5251641"/>
              <a:ext cx="254635" cy="254635"/>
            </a:xfrm>
            <a:custGeom>
              <a:avLst/>
              <a:gdLst/>
              <a:ahLst/>
              <a:cxnLst/>
              <a:rect l="l" t="t" r="r" b="b"/>
              <a:pathLst>
                <a:path w="254634" h="254635">
                  <a:moveTo>
                    <a:pt x="0" y="254247"/>
                  </a:moveTo>
                  <a:lnTo>
                    <a:pt x="0" y="0"/>
                  </a:lnTo>
                  <a:lnTo>
                    <a:pt x="254248" y="254247"/>
                  </a:lnTo>
                  <a:lnTo>
                    <a:pt x="0" y="254247"/>
                  </a:lnTo>
                  <a:close/>
                </a:path>
              </a:pathLst>
            </a:custGeom>
            <a:ln w="9525">
              <a:solidFill>
                <a:srgbClr val="000000"/>
              </a:solidFill>
            </a:ln>
          </p:spPr>
          <p:txBody>
            <a:bodyPr wrap="square" lIns="0" tIns="0" rIns="0" bIns="0" rtlCol="0"/>
            <a:lstStyle/>
            <a:p>
              <a:endParaRPr/>
            </a:p>
          </p:txBody>
        </p:sp>
        <p:pic>
          <p:nvPicPr>
            <p:cNvPr id="6147" name="object 69">
              <a:extLst>
                <a:ext uri="{FF2B5EF4-FFF2-40B4-BE49-F238E27FC236}">
                  <a16:creationId xmlns:a16="http://schemas.microsoft.com/office/drawing/2014/main" id="{B7016E61-D41A-4A1F-E860-99F1F55D5AA3}"/>
                </a:ext>
              </a:extLst>
            </p:cNvPr>
            <p:cNvPicPr/>
            <p:nvPr/>
          </p:nvPicPr>
          <p:blipFill>
            <a:blip r:embed="rId28" cstate="print"/>
            <a:stretch>
              <a:fillRect/>
            </a:stretch>
          </p:blipFill>
          <p:spPr>
            <a:xfrm>
              <a:off x="7999612" y="3737053"/>
              <a:ext cx="1410794" cy="2140298"/>
            </a:xfrm>
            <a:prstGeom prst="rect">
              <a:avLst/>
            </a:prstGeom>
          </p:spPr>
        </p:pic>
        <p:sp>
          <p:nvSpPr>
            <p:cNvPr id="6149" name="object 70">
              <a:extLst>
                <a:ext uri="{FF2B5EF4-FFF2-40B4-BE49-F238E27FC236}">
                  <a16:creationId xmlns:a16="http://schemas.microsoft.com/office/drawing/2014/main" id="{6C59920C-F47C-3F9C-57E0-DFCE9B6119B1}"/>
                </a:ext>
              </a:extLst>
            </p:cNvPr>
            <p:cNvSpPr/>
            <p:nvPr/>
          </p:nvSpPr>
          <p:spPr>
            <a:xfrm>
              <a:off x="7999612" y="3737053"/>
              <a:ext cx="1410970" cy="2140585"/>
            </a:xfrm>
            <a:custGeom>
              <a:avLst/>
              <a:gdLst/>
              <a:ahLst/>
              <a:cxnLst/>
              <a:rect l="l" t="t" r="r" b="b"/>
              <a:pathLst>
                <a:path w="1410970" h="2140585">
                  <a:moveTo>
                    <a:pt x="0" y="0"/>
                  </a:moveTo>
                  <a:lnTo>
                    <a:pt x="1410795" y="0"/>
                  </a:lnTo>
                  <a:lnTo>
                    <a:pt x="1410795" y="2140298"/>
                  </a:lnTo>
                  <a:lnTo>
                    <a:pt x="0" y="2140298"/>
                  </a:lnTo>
                  <a:lnTo>
                    <a:pt x="0" y="0"/>
                  </a:lnTo>
                  <a:close/>
                </a:path>
              </a:pathLst>
            </a:custGeom>
            <a:ln w="9525">
              <a:solidFill>
                <a:srgbClr val="FF0000"/>
              </a:solidFill>
            </a:ln>
          </p:spPr>
          <p:txBody>
            <a:bodyPr wrap="square" lIns="0" tIns="0" rIns="0" bIns="0" rtlCol="0"/>
            <a:lstStyle/>
            <a:p>
              <a:endParaRPr/>
            </a:p>
          </p:txBody>
        </p:sp>
        <p:pic>
          <p:nvPicPr>
            <p:cNvPr id="6150" name="object 71">
              <a:extLst>
                <a:ext uri="{FF2B5EF4-FFF2-40B4-BE49-F238E27FC236}">
                  <a16:creationId xmlns:a16="http://schemas.microsoft.com/office/drawing/2014/main" id="{4003C7CF-C290-5880-58AC-548B51775B2B}"/>
                </a:ext>
              </a:extLst>
            </p:cNvPr>
            <p:cNvPicPr/>
            <p:nvPr/>
          </p:nvPicPr>
          <p:blipFill>
            <a:blip r:embed="rId29" cstate="print"/>
            <a:stretch>
              <a:fillRect/>
            </a:stretch>
          </p:blipFill>
          <p:spPr>
            <a:xfrm>
              <a:off x="8070501" y="4201053"/>
              <a:ext cx="1284602" cy="1682978"/>
            </a:xfrm>
            <a:prstGeom prst="rect">
              <a:avLst/>
            </a:prstGeom>
          </p:spPr>
        </p:pic>
        <p:pic>
          <p:nvPicPr>
            <p:cNvPr id="6151" name="object 72">
              <a:extLst>
                <a:ext uri="{FF2B5EF4-FFF2-40B4-BE49-F238E27FC236}">
                  <a16:creationId xmlns:a16="http://schemas.microsoft.com/office/drawing/2014/main" id="{6B564593-C5A0-CA4C-972C-70FE45A69E75}"/>
                </a:ext>
              </a:extLst>
            </p:cNvPr>
            <p:cNvPicPr/>
            <p:nvPr/>
          </p:nvPicPr>
          <p:blipFill>
            <a:blip r:embed="rId30" cstate="print"/>
            <a:stretch>
              <a:fillRect/>
            </a:stretch>
          </p:blipFill>
          <p:spPr>
            <a:xfrm>
              <a:off x="8486538" y="3801554"/>
              <a:ext cx="446001" cy="1268683"/>
            </a:xfrm>
            <a:prstGeom prst="rect">
              <a:avLst/>
            </a:prstGeom>
          </p:spPr>
        </p:pic>
        <p:sp>
          <p:nvSpPr>
            <p:cNvPr id="6152" name="object 73">
              <a:extLst>
                <a:ext uri="{FF2B5EF4-FFF2-40B4-BE49-F238E27FC236}">
                  <a16:creationId xmlns:a16="http://schemas.microsoft.com/office/drawing/2014/main" id="{DCC43A48-4545-B18C-7CD1-20EA5233B73E}"/>
                </a:ext>
              </a:extLst>
            </p:cNvPr>
            <p:cNvSpPr/>
            <p:nvPr/>
          </p:nvSpPr>
          <p:spPr>
            <a:xfrm>
              <a:off x="8484357" y="3801554"/>
              <a:ext cx="446405" cy="1268730"/>
            </a:xfrm>
            <a:custGeom>
              <a:avLst/>
              <a:gdLst/>
              <a:ahLst/>
              <a:cxnLst/>
              <a:rect l="l" t="t" r="r" b="b"/>
              <a:pathLst>
                <a:path w="446404" h="1268729">
                  <a:moveTo>
                    <a:pt x="0" y="155075"/>
                  </a:moveTo>
                  <a:lnTo>
                    <a:pt x="7905" y="106059"/>
                  </a:lnTo>
                  <a:lnTo>
                    <a:pt x="29920" y="63489"/>
                  </a:lnTo>
                  <a:lnTo>
                    <a:pt x="63489" y="29920"/>
                  </a:lnTo>
                  <a:lnTo>
                    <a:pt x="106059" y="7905"/>
                  </a:lnTo>
                  <a:lnTo>
                    <a:pt x="155075" y="0"/>
                  </a:lnTo>
                  <a:lnTo>
                    <a:pt x="290927" y="0"/>
                  </a:lnTo>
                  <a:lnTo>
                    <a:pt x="339942" y="7905"/>
                  </a:lnTo>
                  <a:lnTo>
                    <a:pt x="382512" y="29920"/>
                  </a:lnTo>
                  <a:lnTo>
                    <a:pt x="416081" y="63489"/>
                  </a:lnTo>
                  <a:lnTo>
                    <a:pt x="438096" y="106059"/>
                  </a:lnTo>
                  <a:lnTo>
                    <a:pt x="446002" y="155075"/>
                  </a:lnTo>
                  <a:lnTo>
                    <a:pt x="446002" y="1113607"/>
                  </a:lnTo>
                  <a:lnTo>
                    <a:pt x="438096" y="1162622"/>
                  </a:lnTo>
                  <a:lnTo>
                    <a:pt x="416081" y="1205192"/>
                  </a:lnTo>
                  <a:lnTo>
                    <a:pt x="382512" y="1238761"/>
                  </a:lnTo>
                  <a:lnTo>
                    <a:pt x="339942" y="1260776"/>
                  </a:lnTo>
                  <a:lnTo>
                    <a:pt x="290927" y="1268682"/>
                  </a:lnTo>
                  <a:lnTo>
                    <a:pt x="155075" y="1268682"/>
                  </a:lnTo>
                  <a:lnTo>
                    <a:pt x="106059" y="1260776"/>
                  </a:lnTo>
                  <a:lnTo>
                    <a:pt x="63489" y="1238761"/>
                  </a:lnTo>
                  <a:lnTo>
                    <a:pt x="29920" y="1205192"/>
                  </a:lnTo>
                  <a:lnTo>
                    <a:pt x="7905" y="1162622"/>
                  </a:lnTo>
                  <a:lnTo>
                    <a:pt x="0" y="1113607"/>
                  </a:lnTo>
                  <a:lnTo>
                    <a:pt x="0" y="155075"/>
                  </a:lnTo>
                  <a:close/>
                </a:path>
              </a:pathLst>
            </a:custGeom>
            <a:ln w="9525">
              <a:solidFill>
                <a:srgbClr val="000000"/>
              </a:solidFill>
            </a:ln>
          </p:spPr>
          <p:txBody>
            <a:bodyPr wrap="square" lIns="0" tIns="0" rIns="0" bIns="0" rtlCol="0"/>
            <a:lstStyle/>
            <a:p>
              <a:endParaRPr/>
            </a:p>
          </p:txBody>
        </p:sp>
        <p:pic>
          <p:nvPicPr>
            <p:cNvPr id="6153" name="object 74">
              <a:extLst>
                <a:ext uri="{FF2B5EF4-FFF2-40B4-BE49-F238E27FC236}">
                  <a16:creationId xmlns:a16="http://schemas.microsoft.com/office/drawing/2014/main" id="{5174B24D-5163-82FF-6F02-A609226F9223}"/>
                </a:ext>
              </a:extLst>
            </p:cNvPr>
            <p:cNvPicPr/>
            <p:nvPr/>
          </p:nvPicPr>
          <p:blipFill>
            <a:blip r:embed="rId31" cstate="print"/>
            <a:stretch>
              <a:fillRect/>
            </a:stretch>
          </p:blipFill>
          <p:spPr>
            <a:xfrm>
              <a:off x="8457700" y="5013435"/>
              <a:ext cx="495983" cy="865934"/>
            </a:xfrm>
            <a:prstGeom prst="rect">
              <a:avLst/>
            </a:prstGeom>
          </p:spPr>
        </p:pic>
        <p:sp>
          <p:nvSpPr>
            <p:cNvPr id="6154" name="object 75">
              <a:extLst>
                <a:ext uri="{FF2B5EF4-FFF2-40B4-BE49-F238E27FC236}">
                  <a16:creationId xmlns:a16="http://schemas.microsoft.com/office/drawing/2014/main" id="{3742DA2D-55C2-F390-55FC-80F754DFC0AB}"/>
                </a:ext>
              </a:extLst>
            </p:cNvPr>
            <p:cNvSpPr/>
            <p:nvPr/>
          </p:nvSpPr>
          <p:spPr>
            <a:xfrm>
              <a:off x="8066659" y="4197172"/>
              <a:ext cx="1286510" cy="1687195"/>
            </a:xfrm>
            <a:custGeom>
              <a:avLst/>
              <a:gdLst/>
              <a:ahLst/>
              <a:cxnLst/>
              <a:rect l="l" t="t" r="r" b="b"/>
              <a:pathLst>
                <a:path w="1286509" h="1687195">
                  <a:moveTo>
                    <a:pt x="487159" y="756107"/>
                  </a:moveTo>
                  <a:lnTo>
                    <a:pt x="449186" y="756107"/>
                  </a:lnTo>
                  <a:lnTo>
                    <a:pt x="449186" y="0"/>
                  </a:lnTo>
                  <a:lnTo>
                    <a:pt x="408495" y="0"/>
                  </a:lnTo>
                  <a:lnTo>
                    <a:pt x="408495" y="517067"/>
                  </a:lnTo>
                  <a:lnTo>
                    <a:pt x="0" y="517067"/>
                  </a:lnTo>
                  <a:lnTo>
                    <a:pt x="0" y="604697"/>
                  </a:lnTo>
                  <a:lnTo>
                    <a:pt x="301498" y="604697"/>
                  </a:lnTo>
                  <a:lnTo>
                    <a:pt x="301498" y="1684197"/>
                  </a:lnTo>
                  <a:lnTo>
                    <a:pt x="412178" y="1684197"/>
                  </a:lnTo>
                  <a:lnTo>
                    <a:pt x="412178" y="853274"/>
                  </a:lnTo>
                  <a:lnTo>
                    <a:pt x="487159" y="853274"/>
                  </a:lnTo>
                  <a:lnTo>
                    <a:pt x="487159" y="756107"/>
                  </a:lnTo>
                  <a:close/>
                </a:path>
                <a:path w="1286509" h="1687195">
                  <a:moveTo>
                    <a:pt x="877760" y="1955"/>
                  </a:moveTo>
                  <a:lnTo>
                    <a:pt x="837069" y="1955"/>
                  </a:lnTo>
                  <a:lnTo>
                    <a:pt x="837069" y="458152"/>
                  </a:lnTo>
                  <a:lnTo>
                    <a:pt x="877760" y="458152"/>
                  </a:lnTo>
                  <a:lnTo>
                    <a:pt x="877760" y="1955"/>
                  </a:lnTo>
                  <a:close/>
                </a:path>
                <a:path w="1286509" h="1687195">
                  <a:moveTo>
                    <a:pt x="1286256" y="517067"/>
                  </a:moveTo>
                  <a:lnTo>
                    <a:pt x="877760" y="517067"/>
                  </a:lnTo>
                  <a:lnTo>
                    <a:pt x="877760" y="496316"/>
                  </a:lnTo>
                  <a:lnTo>
                    <a:pt x="837069" y="496316"/>
                  </a:lnTo>
                  <a:lnTo>
                    <a:pt x="837069" y="756259"/>
                  </a:lnTo>
                  <a:lnTo>
                    <a:pt x="799096" y="756259"/>
                  </a:lnTo>
                  <a:lnTo>
                    <a:pt x="799096" y="853427"/>
                  </a:lnTo>
                  <a:lnTo>
                    <a:pt x="874077" y="853427"/>
                  </a:lnTo>
                  <a:lnTo>
                    <a:pt x="874077" y="1686737"/>
                  </a:lnTo>
                  <a:lnTo>
                    <a:pt x="984758" y="1686737"/>
                  </a:lnTo>
                  <a:lnTo>
                    <a:pt x="984758" y="604697"/>
                  </a:lnTo>
                  <a:lnTo>
                    <a:pt x="1286256" y="604697"/>
                  </a:lnTo>
                  <a:lnTo>
                    <a:pt x="1286256" y="517067"/>
                  </a:lnTo>
                  <a:close/>
                </a:path>
              </a:pathLst>
            </a:custGeom>
            <a:solidFill>
              <a:srgbClr val="7F7F7F"/>
            </a:solidFill>
          </p:spPr>
          <p:txBody>
            <a:bodyPr wrap="square" lIns="0" tIns="0" rIns="0" bIns="0" rtlCol="0"/>
            <a:lstStyle/>
            <a:p>
              <a:endParaRPr/>
            </a:p>
          </p:txBody>
        </p:sp>
        <p:sp>
          <p:nvSpPr>
            <p:cNvPr id="6155" name="object 76">
              <a:extLst>
                <a:ext uri="{FF2B5EF4-FFF2-40B4-BE49-F238E27FC236}">
                  <a16:creationId xmlns:a16="http://schemas.microsoft.com/office/drawing/2014/main" id="{F960C9C6-D94A-7BA7-4876-F20190A75D85}"/>
                </a:ext>
              </a:extLst>
            </p:cNvPr>
            <p:cNvSpPr/>
            <p:nvPr/>
          </p:nvSpPr>
          <p:spPr>
            <a:xfrm>
              <a:off x="8068581" y="4197456"/>
              <a:ext cx="1284605" cy="1683385"/>
            </a:xfrm>
            <a:custGeom>
              <a:avLst/>
              <a:gdLst/>
              <a:ahLst/>
              <a:cxnLst/>
              <a:rect l="l" t="t" r="r" b="b"/>
              <a:pathLst>
                <a:path w="1284604" h="1683385">
                  <a:moveTo>
                    <a:pt x="0" y="0"/>
                  </a:moveTo>
                  <a:lnTo>
                    <a:pt x="0" y="1682979"/>
                  </a:lnTo>
                  <a:lnTo>
                    <a:pt x="1284602" y="1682979"/>
                  </a:lnTo>
                  <a:lnTo>
                    <a:pt x="1284602" y="5535"/>
                  </a:lnTo>
                </a:path>
                <a:path w="1284604" h="1683385">
                  <a:moveTo>
                    <a:pt x="0" y="0"/>
                  </a:moveTo>
                  <a:lnTo>
                    <a:pt x="415779" y="283"/>
                  </a:lnTo>
                </a:path>
              </a:pathLst>
            </a:custGeom>
            <a:ln w="9525">
              <a:solidFill>
                <a:srgbClr val="000000"/>
              </a:solidFill>
            </a:ln>
          </p:spPr>
          <p:txBody>
            <a:bodyPr wrap="square" lIns="0" tIns="0" rIns="0" bIns="0" rtlCol="0"/>
            <a:lstStyle/>
            <a:p>
              <a:endParaRPr/>
            </a:p>
          </p:txBody>
        </p:sp>
        <p:sp>
          <p:nvSpPr>
            <p:cNvPr id="6156" name="object 77">
              <a:extLst>
                <a:ext uri="{FF2B5EF4-FFF2-40B4-BE49-F238E27FC236}">
                  <a16:creationId xmlns:a16="http://schemas.microsoft.com/office/drawing/2014/main" id="{669A6204-0F6C-B2A4-E452-1ED71525FA3D}"/>
                </a:ext>
              </a:extLst>
            </p:cNvPr>
            <p:cNvSpPr/>
            <p:nvPr/>
          </p:nvSpPr>
          <p:spPr>
            <a:xfrm>
              <a:off x="8931380" y="4197594"/>
              <a:ext cx="424815" cy="635"/>
            </a:xfrm>
            <a:custGeom>
              <a:avLst/>
              <a:gdLst/>
              <a:ahLst/>
              <a:cxnLst/>
              <a:rect l="l" t="t" r="r" b="b"/>
              <a:pathLst>
                <a:path w="424815" h="635">
                  <a:moveTo>
                    <a:pt x="0" y="284"/>
                  </a:moveTo>
                  <a:lnTo>
                    <a:pt x="424325" y="0"/>
                  </a:lnTo>
                </a:path>
              </a:pathLst>
            </a:custGeom>
            <a:ln w="9525">
              <a:solidFill>
                <a:srgbClr val="000000"/>
              </a:solidFill>
            </a:ln>
          </p:spPr>
          <p:txBody>
            <a:bodyPr wrap="square" lIns="0" tIns="0" rIns="0" bIns="0" rtlCol="0"/>
            <a:lstStyle/>
            <a:p>
              <a:endParaRPr/>
            </a:p>
          </p:txBody>
        </p:sp>
        <p:pic>
          <p:nvPicPr>
            <p:cNvPr id="6157" name="object 78">
              <a:extLst>
                <a:ext uri="{FF2B5EF4-FFF2-40B4-BE49-F238E27FC236}">
                  <a16:creationId xmlns:a16="http://schemas.microsoft.com/office/drawing/2014/main" id="{EFFC2CED-21CD-246F-97D9-7FF96683A5C0}"/>
                </a:ext>
              </a:extLst>
            </p:cNvPr>
            <p:cNvPicPr/>
            <p:nvPr/>
          </p:nvPicPr>
          <p:blipFill>
            <a:blip r:embed="rId32" cstate="print"/>
            <a:stretch>
              <a:fillRect/>
            </a:stretch>
          </p:blipFill>
          <p:spPr>
            <a:xfrm>
              <a:off x="7190231" y="2569463"/>
              <a:ext cx="3023616" cy="362712"/>
            </a:xfrm>
            <a:prstGeom prst="rect">
              <a:avLst/>
            </a:prstGeom>
          </p:spPr>
        </p:pic>
        <p:sp>
          <p:nvSpPr>
            <p:cNvPr id="6158" name="object 79">
              <a:extLst>
                <a:ext uri="{FF2B5EF4-FFF2-40B4-BE49-F238E27FC236}">
                  <a16:creationId xmlns:a16="http://schemas.microsoft.com/office/drawing/2014/main" id="{EB3087BD-8E9F-8CE5-34D9-01847DF619C0}"/>
                </a:ext>
              </a:extLst>
            </p:cNvPr>
            <p:cNvSpPr/>
            <p:nvPr/>
          </p:nvSpPr>
          <p:spPr>
            <a:xfrm>
              <a:off x="7192612" y="2571301"/>
              <a:ext cx="3019425" cy="358775"/>
            </a:xfrm>
            <a:custGeom>
              <a:avLst/>
              <a:gdLst/>
              <a:ahLst/>
              <a:cxnLst/>
              <a:rect l="l" t="t" r="r" b="b"/>
              <a:pathLst>
                <a:path w="3019425" h="358775">
                  <a:moveTo>
                    <a:pt x="0" y="0"/>
                  </a:moveTo>
                  <a:lnTo>
                    <a:pt x="3018958" y="0"/>
                  </a:lnTo>
                  <a:lnTo>
                    <a:pt x="3018958" y="358198"/>
                  </a:lnTo>
                  <a:lnTo>
                    <a:pt x="0" y="358198"/>
                  </a:lnTo>
                  <a:lnTo>
                    <a:pt x="0" y="0"/>
                  </a:lnTo>
                  <a:close/>
                </a:path>
              </a:pathLst>
            </a:custGeom>
            <a:ln w="9525">
              <a:solidFill>
                <a:srgbClr val="000000"/>
              </a:solidFill>
            </a:ln>
          </p:spPr>
          <p:txBody>
            <a:bodyPr wrap="square" lIns="0" tIns="0" rIns="0" bIns="0" rtlCol="0"/>
            <a:lstStyle/>
            <a:p>
              <a:endParaRPr/>
            </a:p>
          </p:txBody>
        </p:sp>
        <p:pic>
          <p:nvPicPr>
            <p:cNvPr id="6159" name="object 80">
              <a:extLst>
                <a:ext uri="{FF2B5EF4-FFF2-40B4-BE49-F238E27FC236}">
                  <a16:creationId xmlns:a16="http://schemas.microsoft.com/office/drawing/2014/main" id="{28282372-85E6-D5F7-65CB-C837C415A79B}"/>
                </a:ext>
              </a:extLst>
            </p:cNvPr>
            <p:cNvPicPr/>
            <p:nvPr/>
          </p:nvPicPr>
          <p:blipFill>
            <a:blip r:embed="rId33" cstate="print"/>
            <a:stretch>
              <a:fillRect/>
            </a:stretch>
          </p:blipFill>
          <p:spPr>
            <a:xfrm>
              <a:off x="8219172" y="2379409"/>
              <a:ext cx="989103" cy="224232"/>
            </a:xfrm>
            <a:prstGeom prst="rect">
              <a:avLst/>
            </a:prstGeom>
          </p:spPr>
        </p:pic>
        <p:sp>
          <p:nvSpPr>
            <p:cNvPr id="6160" name="object 81">
              <a:extLst>
                <a:ext uri="{FF2B5EF4-FFF2-40B4-BE49-F238E27FC236}">
                  <a16:creationId xmlns:a16="http://schemas.microsoft.com/office/drawing/2014/main" id="{8E2F2CBE-8476-30F1-66AC-576153791B0D}"/>
                </a:ext>
              </a:extLst>
            </p:cNvPr>
            <p:cNvSpPr/>
            <p:nvPr/>
          </p:nvSpPr>
          <p:spPr>
            <a:xfrm>
              <a:off x="8219172" y="2379409"/>
              <a:ext cx="989330" cy="224790"/>
            </a:xfrm>
            <a:custGeom>
              <a:avLst/>
              <a:gdLst/>
              <a:ahLst/>
              <a:cxnLst/>
              <a:rect l="l" t="t" r="r" b="b"/>
              <a:pathLst>
                <a:path w="989329" h="224789">
                  <a:moveTo>
                    <a:pt x="0" y="0"/>
                  </a:moveTo>
                  <a:lnTo>
                    <a:pt x="989104" y="0"/>
                  </a:lnTo>
                  <a:lnTo>
                    <a:pt x="989104" y="224232"/>
                  </a:lnTo>
                  <a:lnTo>
                    <a:pt x="0" y="224232"/>
                  </a:lnTo>
                  <a:lnTo>
                    <a:pt x="0" y="0"/>
                  </a:lnTo>
                  <a:close/>
                </a:path>
              </a:pathLst>
            </a:custGeom>
            <a:ln w="9525">
              <a:solidFill>
                <a:srgbClr val="262626"/>
              </a:solidFill>
            </a:ln>
          </p:spPr>
          <p:txBody>
            <a:bodyPr wrap="square" lIns="0" tIns="0" rIns="0" bIns="0" rtlCol="0"/>
            <a:lstStyle/>
            <a:p>
              <a:endParaRPr/>
            </a:p>
          </p:txBody>
        </p:sp>
        <p:pic>
          <p:nvPicPr>
            <p:cNvPr id="6161" name="object 82">
              <a:extLst>
                <a:ext uri="{FF2B5EF4-FFF2-40B4-BE49-F238E27FC236}">
                  <a16:creationId xmlns:a16="http://schemas.microsoft.com/office/drawing/2014/main" id="{5BED6820-E0A2-9EC6-532C-4C6FBC399359}"/>
                </a:ext>
              </a:extLst>
            </p:cNvPr>
            <p:cNvPicPr/>
            <p:nvPr/>
          </p:nvPicPr>
          <p:blipFill>
            <a:blip r:embed="rId34" cstate="print"/>
            <a:stretch>
              <a:fillRect/>
            </a:stretch>
          </p:blipFill>
          <p:spPr>
            <a:xfrm>
              <a:off x="7193279" y="2929127"/>
              <a:ext cx="252983" cy="429768"/>
            </a:xfrm>
            <a:prstGeom prst="rect">
              <a:avLst/>
            </a:prstGeom>
          </p:spPr>
        </p:pic>
        <p:sp>
          <p:nvSpPr>
            <p:cNvPr id="6162" name="object 83">
              <a:extLst>
                <a:ext uri="{FF2B5EF4-FFF2-40B4-BE49-F238E27FC236}">
                  <a16:creationId xmlns:a16="http://schemas.microsoft.com/office/drawing/2014/main" id="{E5491578-B35C-EEF4-8257-01C5E14E6E60}"/>
                </a:ext>
              </a:extLst>
            </p:cNvPr>
            <p:cNvSpPr/>
            <p:nvPr/>
          </p:nvSpPr>
          <p:spPr>
            <a:xfrm>
              <a:off x="7196111" y="2930006"/>
              <a:ext cx="250190" cy="427990"/>
            </a:xfrm>
            <a:custGeom>
              <a:avLst/>
              <a:gdLst/>
              <a:ahLst/>
              <a:cxnLst/>
              <a:rect l="l" t="t" r="r" b="b"/>
              <a:pathLst>
                <a:path w="250190" h="427989">
                  <a:moveTo>
                    <a:pt x="249927" y="0"/>
                  </a:moveTo>
                  <a:lnTo>
                    <a:pt x="249927" y="427538"/>
                  </a:lnTo>
                  <a:lnTo>
                    <a:pt x="0" y="0"/>
                  </a:lnTo>
                  <a:lnTo>
                    <a:pt x="249927" y="0"/>
                  </a:lnTo>
                  <a:close/>
                </a:path>
              </a:pathLst>
            </a:custGeom>
            <a:ln w="9525">
              <a:solidFill>
                <a:srgbClr val="000000"/>
              </a:solidFill>
            </a:ln>
          </p:spPr>
          <p:txBody>
            <a:bodyPr wrap="square" lIns="0" tIns="0" rIns="0" bIns="0" rtlCol="0"/>
            <a:lstStyle/>
            <a:p>
              <a:endParaRPr/>
            </a:p>
          </p:txBody>
        </p:sp>
        <p:pic>
          <p:nvPicPr>
            <p:cNvPr id="6163" name="object 84">
              <a:extLst>
                <a:ext uri="{FF2B5EF4-FFF2-40B4-BE49-F238E27FC236}">
                  <a16:creationId xmlns:a16="http://schemas.microsoft.com/office/drawing/2014/main" id="{B2D8098D-6CF6-8C58-0BA5-75E183FEF885}"/>
                </a:ext>
              </a:extLst>
            </p:cNvPr>
            <p:cNvPicPr/>
            <p:nvPr/>
          </p:nvPicPr>
          <p:blipFill>
            <a:blip r:embed="rId35" cstate="print"/>
            <a:stretch>
              <a:fillRect/>
            </a:stretch>
          </p:blipFill>
          <p:spPr>
            <a:xfrm>
              <a:off x="9957815" y="2929127"/>
              <a:ext cx="252983" cy="429768"/>
            </a:xfrm>
            <a:prstGeom prst="rect">
              <a:avLst/>
            </a:prstGeom>
          </p:spPr>
        </p:pic>
        <p:sp>
          <p:nvSpPr>
            <p:cNvPr id="6164" name="object 85">
              <a:extLst>
                <a:ext uri="{FF2B5EF4-FFF2-40B4-BE49-F238E27FC236}">
                  <a16:creationId xmlns:a16="http://schemas.microsoft.com/office/drawing/2014/main" id="{3F4D17C1-7C10-12F9-12C0-A04CFF23864A}"/>
                </a:ext>
              </a:extLst>
            </p:cNvPr>
            <p:cNvSpPr/>
            <p:nvPr/>
          </p:nvSpPr>
          <p:spPr>
            <a:xfrm>
              <a:off x="9959480" y="2930030"/>
              <a:ext cx="250190" cy="427990"/>
            </a:xfrm>
            <a:custGeom>
              <a:avLst/>
              <a:gdLst/>
              <a:ahLst/>
              <a:cxnLst/>
              <a:rect l="l" t="t" r="r" b="b"/>
              <a:pathLst>
                <a:path w="250190" h="427989">
                  <a:moveTo>
                    <a:pt x="0" y="0"/>
                  </a:moveTo>
                  <a:lnTo>
                    <a:pt x="0" y="427538"/>
                  </a:lnTo>
                  <a:lnTo>
                    <a:pt x="249927" y="0"/>
                  </a:lnTo>
                  <a:lnTo>
                    <a:pt x="0" y="0"/>
                  </a:lnTo>
                  <a:close/>
                </a:path>
              </a:pathLst>
            </a:custGeom>
            <a:ln w="9525">
              <a:solidFill>
                <a:srgbClr val="000000"/>
              </a:solidFill>
            </a:ln>
          </p:spPr>
          <p:txBody>
            <a:bodyPr wrap="square" lIns="0" tIns="0" rIns="0" bIns="0" rtlCol="0"/>
            <a:lstStyle/>
            <a:p>
              <a:endParaRPr/>
            </a:p>
          </p:txBody>
        </p:sp>
        <p:pic>
          <p:nvPicPr>
            <p:cNvPr id="6165" name="object 86">
              <a:extLst>
                <a:ext uri="{FF2B5EF4-FFF2-40B4-BE49-F238E27FC236}">
                  <a16:creationId xmlns:a16="http://schemas.microsoft.com/office/drawing/2014/main" id="{FF50C59C-3421-30D0-E7CA-0B1F52E651B4}"/>
                </a:ext>
              </a:extLst>
            </p:cNvPr>
            <p:cNvPicPr/>
            <p:nvPr/>
          </p:nvPicPr>
          <p:blipFill>
            <a:blip r:embed="rId36" cstate="print"/>
            <a:stretch>
              <a:fillRect/>
            </a:stretch>
          </p:blipFill>
          <p:spPr>
            <a:xfrm>
              <a:off x="9509759" y="3822191"/>
              <a:ext cx="798576" cy="713232"/>
            </a:xfrm>
            <a:prstGeom prst="rect">
              <a:avLst/>
            </a:prstGeom>
          </p:spPr>
        </p:pic>
        <p:sp>
          <p:nvSpPr>
            <p:cNvPr id="6166" name="object 87">
              <a:extLst>
                <a:ext uri="{FF2B5EF4-FFF2-40B4-BE49-F238E27FC236}">
                  <a16:creationId xmlns:a16="http://schemas.microsoft.com/office/drawing/2014/main" id="{F6E6E29F-BC22-A0CB-A626-0A8FEABA77F7}"/>
                </a:ext>
              </a:extLst>
            </p:cNvPr>
            <p:cNvSpPr/>
            <p:nvPr/>
          </p:nvSpPr>
          <p:spPr>
            <a:xfrm>
              <a:off x="9511843" y="3824781"/>
              <a:ext cx="796925" cy="708660"/>
            </a:xfrm>
            <a:custGeom>
              <a:avLst/>
              <a:gdLst/>
              <a:ahLst/>
              <a:cxnLst/>
              <a:rect l="l" t="t" r="r" b="b"/>
              <a:pathLst>
                <a:path w="796925" h="708660">
                  <a:moveTo>
                    <a:pt x="0" y="0"/>
                  </a:moveTo>
                  <a:lnTo>
                    <a:pt x="796332" y="0"/>
                  </a:lnTo>
                  <a:lnTo>
                    <a:pt x="796332" y="708593"/>
                  </a:lnTo>
                  <a:lnTo>
                    <a:pt x="0" y="708593"/>
                  </a:lnTo>
                  <a:lnTo>
                    <a:pt x="0" y="0"/>
                  </a:lnTo>
                  <a:close/>
                </a:path>
              </a:pathLst>
            </a:custGeom>
            <a:ln w="9525">
              <a:solidFill>
                <a:srgbClr val="000000"/>
              </a:solidFill>
            </a:ln>
          </p:spPr>
          <p:txBody>
            <a:bodyPr wrap="square" lIns="0" tIns="0" rIns="0" bIns="0" rtlCol="0"/>
            <a:lstStyle/>
            <a:p>
              <a:endParaRPr/>
            </a:p>
          </p:txBody>
        </p:sp>
        <p:pic>
          <p:nvPicPr>
            <p:cNvPr id="6167" name="object 88">
              <a:extLst>
                <a:ext uri="{FF2B5EF4-FFF2-40B4-BE49-F238E27FC236}">
                  <a16:creationId xmlns:a16="http://schemas.microsoft.com/office/drawing/2014/main" id="{9B037C04-A296-A5A0-13AF-5C6CCDE8B3A5}"/>
                </a:ext>
              </a:extLst>
            </p:cNvPr>
            <p:cNvPicPr/>
            <p:nvPr/>
          </p:nvPicPr>
          <p:blipFill>
            <a:blip r:embed="rId37" cstate="print"/>
            <a:stretch>
              <a:fillRect/>
            </a:stretch>
          </p:blipFill>
          <p:spPr>
            <a:xfrm>
              <a:off x="10256016" y="3924693"/>
              <a:ext cx="286211" cy="38162"/>
            </a:xfrm>
            <a:prstGeom prst="rect">
              <a:avLst/>
            </a:prstGeom>
          </p:spPr>
        </p:pic>
        <p:sp>
          <p:nvSpPr>
            <p:cNvPr id="6168" name="object 89">
              <a:extLst>
                <a:ext uri="{FF2B5EF4-FFF2-40B4-BE49-F238E27FC236}">
                  <a16:creationId xmlns:a16="http://schemas.microsoft.com/office/drawing/2014/main" id="{03059F75-0934-291B-7E17-06E24A5FD706}"/>
                </a:ext>
              </a:extLst>
            </p:cNvPr>
            <p:cNvSpPr/>
            <p:nvPr/>
          </p:nvSpPr>
          <p:spPr>
            <a:xfrm>
              <a:off x="10256016" y="3924693"/>
              <a:ext cx="286385" cy="38735"/>
            </a:xfrm>
            <a:custGeom>
              <a:avLst/>
              <a:gdLst/>
              <a:ahLst/>
              <a:cxnLst/>
              <a:rect l="l" t="t" r="r" b="b"/>
              <a:pathLst>
                <a:path w="286384" h="38735">
                  <a:moveTo>
                    <a:pt x="0" y="38162"/>
                  </a:moveTo>
                  <a:lnTo>
                    <a:pt x="0" y="0"/>
                  </a:lnTo>
                  <a:lnTo>
                    <a:pt x="286210" y="0"/>
                  </a:lnTo>
                  <a:lnTo>
                    <a:pt x="286210" y="38162"/>
                  </a:lnTo>
                  <a:lnTo>
                    <a:pt x="0" y="38162"/>
                  </a:lnTo>
                  <a:close/>
                </a:path>
              </a:pathLst>
            </a:custGeom>
            <a:ln w="9525">
              <a:solidFill>
                <a:srgbClr val="000000"/>
              </a:solidFill>
            </a:ln>
          </p:spPr>
          <p:txBody>
            <a:bodyPr wrap="square" lIns="0" tIns="0" rIns="0" bIns="0" rtlCol="0"/>
            <a:lstStyle/>
            <a:p>
              <a:endParaRPr/>
            </a:p>
          </p:txBody>
        </p:sp>
        <p:pic>
          <p:nvPicPr>
            <p:cNvPr id="6169" name="object 90">
              <a:extLst>
                <a:ext uri="{FF2B5EF4-FFF2-40B4-BE49-F238E27FC236}">
                  <a16:creationId xmlns:a16="http://schemas.microsoft.com/office/drawing/2014/main" id="{1AF96232-143F-BB2F-0ACB-B0A11E5E7A4F}"/>
                </a:ext>
              </a:extLst>
            </p:cNvPr>
            <p:cNvPicPr/>
            <p:nvPr/>
          </p:nvPicPr>
          <p:blipFill>
            <a:blip r:embed="rId38" cstate="print"/>
            <a:stretch>
              <a:fillRect/>
            </a:stretch>
          </p:blipFill>
          <p:spPr>
            <a:xfrm>
              <a:off x="9605471" y="4266171"/>
              <a:ext cx="38162" cy="359183"/>
            </a:xfrm>
            <a:prstGeom prst="rect">
              <a:avLst/>
            </a:prstGeom>
          </p:spPr>
        </p:pic>
        <p:sp>
          <p:nvSpPr>
            <p:cNvPr id="6170" name="object 91">
              <a:extLst>
                <a:ext uri="{FF2B5EF4-FFF2-40B4-BE49-F238E27FC236}">
                  <a16:creationId xmlns:a16="http://schemas.microsoft.com/office/drawing/2014/main" id="{38E679A5-4532-678C-16E1-C24C40ADA27A}"/>
                </a:ext>
              </a:extLst>
            </p:cNvPr>
            <p:cNvSpPr/>
            <p:nvPr/>
          </p:nvSpPr>
          <p:spPr>
            <a:xfrm>
              <a:off x="9605471" y="4266171"/>
              <a:ext cx="38735" cy="359410"/>
            </a:xfrm>
            <a:custGeom>
              <a:avLst/>
              <a:gdLst/>
              <a:ahLst/>
              <a:cxnLst/>
              <a:rect l="l" t="t" r="r" b="b"/>
              <a:pathLst>
                <a:path w="38734" h="359410">
                  <a:moveTo>
                    <a:pt x="0" y="0"/>
                  </a:moveTo>
                  <a:lnTo>
                    <a:pt x="38162" y="0"/>
                  </a:lnTo>
                  <a:lnTo>
                    <a:pt x="38162" y="359184"/>
                  </a:lnTo>
                  <a:lnTo>
                    <a:pt x="0" y="359184"/>
                  </a:lnTo>
                  <a:lnTo>
                    <a:pt x="0" y="0"/>
                  </a:lnTo>
                  <a:close/>
                </a:path>
              </a:pathLst>
            </a:custGeom>
            <a:ln w="9525">
              <a:solidFill>
                <a:srgbClr val="000000"/>
              </a:solidFill>
            </a:ln>
          </p:spPr>
          <p:txBody>
            <a:bodyPr wrap="square" lIns="0" tIns="0" rIns="0" bIns="0" rtlCol="0"/>
            <a:lstStyle/>
            <a:p>
              <a:endParaRPr/>
            </a:p>
          </p:txBody>
        </p:sp>
        <p:pic>
          <p:nvPicPr>
            <p:cNvPr id="6171" name="object 92">
              <a:extLst>
                <a:ext uri="{FF2B5EF4-FFF2-40B4-BE49-F238E27FC236}">
                  <a16:creationId xmlns:a16="http://schemas.microsoft.com/office/drawing/2014/main" id="{A92FC22B-FD2E-296F-FC9B-0550C682752C}"/>
                </a:ext>
              </a:extLst>
            </p:cNvPr>
            <p:cNvPicPr/>
            <p:nvPr/>
          </p:nvPicPr>
          <p:blipFill>
            <a:blip r:embed="rId39" cstate="print"/>
            <a:stretch>
              <a:fillRect/>
            </a:stretch>
          </p:blipFill>
          <p:spPr>
            <a:xfrm>
              <a:off x="9177400" y="4023804"/>
              <a:ext cx="79087" cy="80322"/>
            </a:xfrm>
            <a:prstGeom prst="rect">
              <a:avLst/>
            </a:prstGeom>
          </p:spPr>
        </p:pic>
        <p:sp>
          <p:nvSpPr>
            <p:cNvPr id="6172" name="object 93">
              <a:extLst>
                <a:ext uri="{FF2B5EF4-FFF2-40B4-BE49-F238E27FC236}">
                  <a16:creationId xmlns:a16="http://schemas.microsoft.com/office/drawing/2014/main" id="{A1102AE2-8934-DA77-F22D-04A8F7F1870C}"/>
                </a:ext>
              </a:extLst>
            </p:cNvPr>
            <p:cNvSpPr/>
            <p:nvPr/>
          </p:nvSpPr>
          <p:spPr>
            <a:xfrm>
              <a:off x="9177401" y="4023804"/>
              <a:ext cx="79375" cy="80645"/>
            </a:xfrm>
            <a:custGeom>
              <a:avLst/>
              <a:gdLst/>
              <a:ahLst/>
              <a:cxnLst/>
              <a:rect l="l" t="t" r="r" b="b"/>
              <a:pathLst>
                <a:path w="79375" h="80645">
                  <a:moveTo>
                    <a:pt x="79087" y="0"/>
                  </a:moveTo>
                  <a:lnTo>
                    <a:pt x="73067" y="30502"/>
                  </a:lnTo>
                  <a:lnTo>
                    <a:pt x="56576" y="55683"/>
                  </a:lnTo>
                  <a:lnTo>
                    <a:pt x="31967" y="73103"/>
                  </a:lnTo>
                  <a:lnTo>
                    <a:pt x="1594" y="80322"/>
                  </a:lnTo>
                  <a:lnTo>
                    <a:pt x="0" y="41066"/>
                  </a:lnTo>
                  <a:lnTo>
                    <a:pt x="15598" y="37376"/>
                  </a:lnTo>
                  <a:lnTo>
                    <a:pt x="28237" y="28471"/>
                  </a:lnTo>
                  <a:lnTo>
                    <a:pt x="36706" y="15596"/>
                  </a:lnTo>
                  <a:lnTo>
                    <a:pt x="39798" y="0"/>
                  </a:lnTo>
                  <a:lnTo>
                    <a:pt x="79087" y="0"/>
                  </a:lnTo>
                  <a:close/>
                </a:path>
              </a:pathLst>
            </a:custGeom>
            <a:ln w="9525">
              <a:solidFill>
                <a:srgbClr val="000000"/>
              </a:solidFill>
            </a:ln>
          </p:spPr>
          <p:txBody>
            <a:bodyPr wrap="square" lIns="0" tIns="0" rIns="0" bIns="0" rtlCol="0"/>
            <a:lstStyle/>
            <a:p>
              <a:endParaRPr/>
            </a:p>
          </p:txBody>
        </p:sp>
        <p:pic>
          <p:nvPicPr>
            <p:cNvPr id="6173" name="object 94">
              <a:extLst>
                <a:ext uri="{FF2B5EF4-FFF2-40B4-BE49-F238E27FC236}">
                  <a16:creationId xmlns:a16="http://schemas.microsoft.com/office/drawing/2014/main" id="{BE6224A0-D379-1F48-0016-5BA08AACC006}"/>
                </a:ext>
              </a:extLst>
            </p:cNvPr>
            <p:cNvPicPr/>
            <p:nvPr/>
          </p:nvPicPr>
          <p:blipFill>
            <a:blip r:embed="rId40" cstate="print"/>
            <a:stretch>
              <a:fillRect/>
            </a:stretch>
          </p:blipFill>
          <p:spPr>
            <a:xfrm>
              <a:off x="9218090" y="3961918"/>
              <a:ext cx="38162" cy="63562"/>
            </a:xfrm>
            <a:prstGeom prst="rect">
              <a:avLst/>
            </a:prstGeom>
          </p:spPr>
        </p:pic>
        <p:sp>
          <p:nvSpPr>
            <p:cNvPr id="6174" name="object 95">
              <a:extLst>
                <a:ext uri="{FF2B5EF4-FFF2-40B4-BE49-F238E27FC236}">
                  <a16:creationId xmlns:a16="http://schemas.microsoft.com/office/drawing/2014/main" id="{2B2D7BA8-5D3A-CD0E-F64D-9DEED47403E4}"/>
                </a:ext>
              </a:extLst>
            </p:cNvPr>
            <p:cNvSpPr/>
            <p:nvPr/>
          </p:nvSpPr>
          <p:spPr>
            <a:xfrm>
              <a:off x="9218090" y="3961918"/>
              <a:ext cx="38735" cy="64135"/>
            </a:xfrm>
            <a:custGeom>
              <a:avLst/>
              <a:gdLst/>
              <a:ahLst/>
              <a:cxnLst/>
              <a:rect l="l" t="t" r="r" b="b"/>
              <a:pathLst>
                <a:path w="38734" h="64135">
                  <a:moveTo>
                    <a:pt x="38162" y="63562"/>
                  </a:moveTo>
                  <a:lnTo>
                    <a:pt x="0" y="63562"/>
                  </a:lnTo>
                  <a:lnTo>
                    <a:pt x="0" y="0"/>
                  </a:lnTo>
                  <a:lnTo>
                    <a:pt x="38162" y="0"/>
                  </a:lnTo>
                  <a:lnTo>
                    <a:pt x="38162" y="63562"/>
                  </a:lnTo>
                  <a:close/>
                </a:path>
              </a:pathLst>
            </a:custGeom>
            <a:ln w="9525">
              <a:solidFill>
                <a:srgbClr val="000000"/>
              </a:solidFill>
            </a:ln>
          </p:spPr>
          <p:txBody>
            <a:bodyPr wrap="square" lIns="0" tIns="0" rIns="0" bIns="0" rtlCol="0"/>
            <a:lstStyle/>
            <a:p>
              <a:endParaRPr/>
            </a:p>
          </p:txBody>
        </p:sp>
        <p:pic>
          <p:nvPicPr>
            <p:cNvPr id="6175" name="object 96">
              <a:extLst>
                <a:ext uri="{FF2B5EF4-FFF2-40B4-BE49-F238E27FC236}">
                  <a16:creationId xmlns:a16="http://schemas.microsoft.com/office/drawing/2014/main" id="{1B040282-4E0A-BB51-E407-78274047B1AD}"/>
                </a:ext>
              </a:extLst>
            </p:cNvPr>
            <p:cNvPicPr/>
            <p:nvPr/>
          </p:nvPicPr>
          <p:blipFill>
            <a:blip r:embed="rId41" cstate="print"/>
            <a:stretch>
              <a:fillRect/>
            </a:stretch>
          </p:blipFill>
          <p:spPr>
            <a:xfrm>
              <a:off x="9219888" y="3886089"/>
              <a:ext cx="79086" cy="80330"/>
            </a:xfrm>
            <a:prstGeom prst="rect">
              <a:avLst/>
            </a:prstGeom>
          </p:spPr>
        </p:pic>
        <p:sp>
          <p:nvSpPr>
            <p:cNvPr id="6176" name="object 97">
              <a:extLst>
                <a:ext uri="{FF2B5EF4-FFF2-40B4-BE49-F238E27FC236}">
                  <a16:creationId xmlns:a16="http://schemas.microsoft.com/office/drawing/2014/main" id="{A830A335-7A02-D84B-5230-1FE60607BB45}"/>
                </a:ext>
              </a:extLst>
            </p:cNvPr>
            <p:cNvSpPr/>
            <p:nvPr/>
          </p:nvSpPr>
          <p:spPr>
            <a:xfrm>
              <a:off x="9219888" y="3886089"/>
              <a:ext cx="79375" cy="80645"/>
            </a:xfrm>
            <a:custGeom>
              <a:avLst/>
              <a:gdLst/>
              <a:ahLst/>
              <a:cxnLst/>
              <a:rect l="l" t="t" r="r" b="b"/>
              <a:pathLst>
                <a:path w="79375" h="80645">
                  <a:moveTo>
                    <a:pt x="0" y="80329"/>
                  </a:moveTo>
                  <a:lnTo>
                    <a:pt x="6037" y="49784"/>
                  </a:lnTo>
                  <a:lnTo>
                    <a:pt x="22571" y="24583"/>
                  </a:lnTo>
                  <a:lnTo>
                    <a:pt x="47237" y="7172"/>
                  </a:lnTo>
                  <a:lnTo>
                    <a:pt x="77668" y="0"/>
                  </a:lnTo>
                  <a:lnTo>
                    <a:pt x="79087" y="36927"/>
                  </a:lnTo>
                  <a:lnTo>
                    <a:pt x="62579" y="40801"/>
                  </a:lnTo>
                  <a:lnTo>
                    <a:pt x="49199" y="50207"/>
                  </a:lnTo>
                  <a:lnTo>
                    <a:pt x="40229" y="63824"/>
                  </a:lnTo>
                  <a:lnTo>
                    <a:pt x="36954" y="80329"/>
                  </a:lnTo>
                  <a:lnTo>
                    <a:pt x="0" y="80329"/>
                  </a:lnTo>
                  <a:close/>
                </a:path>
              </a:pathLst>
            </a:custGeom>
            <a:ln w="9525">
              <a:solidFill>
                <a:srgbClr val="000000"/>
              </a:solidFill>
            </a:ln>
          </p:spPr>
          <p:txBody>
            <a:bodyPr wrap="square" lIns="0" tIns="0" rIns="0" bIns="0" rtlCol="0"/>
            <a:lstStyle/>
            <a:p>
              <a:endParaRPr/>
            </a:p>
          </p:txBody>
        </p:sp>
        <p:pic>
          <p:nvPicPr>
            <p:cNvPr id="6177" name="object 98">
              <a:extLst>
                <a:ext uri="{FF2B5EF4-FFF2-40B4-BE49-F238E27FC236}">
                  <a16:creationId xmlns:a16="http://schemas.microsoft.com/office/drawing/2014/main" id="{3CE626F2-4F61-71A6-1AF2-A92B698F7FD8}"/>
                </a:ext>
              </a:extLst>
            </p:cNvPr>
            <p:cNvPicPr/>
            <p:nvPr/>
          </p:nvPicPr>
          <p:blipFill>
            <a:blip r:embed="rId42" cstate="print"/>
            <a:stretch>
              <a:fillRect/>
            </a:stretch>
          </p:blipFill>
          <p:spPr>
            <a:xfrm>
              <a:off x="9604846" y="3961921"/>
              <a:ext cx="38162" cy="305305"/>
            </a:xfrm>
            <a:prstGeom prst="rect">
              <a:avLst/>
            </a:prstGeom>
          </p:spPr>
        </p:pic>
        <p:sp>
          <p:nvSpPr>
            <p:cNvPr id="6178" name="object 99">
              <a:extLst>
                <a:ext uri="{FF2B5EF4-FFF2-40B4-BE49-F238E27FC236}">
                  <a16:creationId xmlns:a16="http://schemas.microsoft.com/office/drawing/2014/main" id="{8AA8164C-EE25-EA55-1661-144369352BC4}"/>
                </a:ext>
              </a:extLst>
            </p:cNvPr>
            <p:cNvSpPr/>
            <p:nvPr/>
          </p:nvSpPr>
          <p:spPr>
            <a:xfrm>
              <a:off x="9604847" y="3961921"/>
              <a:ext cx="38735" cy="305435"/>
            </a:xfrm>
            <a:custGeom>
              <a:avLst/>
              <a:gdLst/>
              <a:ahLst/>
              <a:cxnLst/>
              <a:rect l="l" t="t" r="r" b="b"/>
              <a:pathLst>
                <a:path w="38734" h="305435">
                  <a:moveTo>
                    <a:pt x="38162" y="0"/>
                  </a:moveTo>
                  <a:lnTo>
                    <a:pt x="0" y="0"/>
                  </a:lnTo>
                  <a:lnTo>
                    <a:pt x="0" y="305306"/>
                  </a:lnTo>
                  <a:lnTo>
                    <a:pt x="38162" y="305306"/>
                  </a:lnTo>
                  <a:lnTo>
                    <a:pt x="38162" y="0"/>
                  </a:lnTo>
                  <a:close/>
                </a:path>
              </a:pathLst>
            </a:custGeom>
            <a:ln w="9525">
              <a:solidFill>
                <a:srgbClr val="000000"/>
              </a:solidFill>
            </a:ln>
          </p:spPr>
          <p:txBody>
            <a:bodyPr wrap="square" lIns="0" tIns="0" rIns="0" bIns="0" rtlCol="0"/>
            <a:lstStyle/>
            <a:p>
              <a:endParaRPr/>
            </a:p>
          </p:txBody>
        </p:sp>
        <p:pic>
          <p:nvPicPr>
            <p:cNvPr id="6179" name="object 100">
              <a:extLst>
                <a:ext uri="{FF2B5EF4-FFF2-40B4-BE49-F238E27FC236}">
                  <a16:creationId xmlns:a16="http://schemas.microsoft.com/office/drawing/2014/main" id="{85705072-050E-2EFF-6D38-EB476994E8A2}"/>
                </a:ext>
              </a:extLst>
            </p:cNvPr>
            <p:cNvPicPr/>
            <p:nvPr/>
          </p:nvPicPr>
          <p:blipFill>
            <a:blip r:embed="rId43" cstate="print"/>
            <a:stretch>
              <a:fillRect/>
            </a:stretch>
          </p:blipFill>
          <p:spPr>
            <a:xfrm>
              <a:off x="9562124" y="3886091"/>
              <a:ext cx="79086" cy="80328"/>
            </a:xfrm>
            <a:prstGeom prst="rect">
              <a:avLst/>
            </a:prstGeom>
          </p:spPr>
        </p:pic>
        <p:pic>
          <p:nvPicPr>
            <p:cNvPr id="6180" name="object 101">
              <a:extLst>
                <a:ext uri="{FF2B5EF4-FFF2-40B4-BE49-F238E27FC236}">
                  <a16:creationId xmlns:a16="http://schemas.microsoft.com/office/drawing/2014/main" id="{5622EF3F-3F74-270C-E70C-0B7E84987834}"/>
                </a:ext>
              </a:extLst>
            </p:cNvPr>
            <p:cNvPicPr/>
            <p:nvPr/>
          </p:nvPicPr>
          <p:blipFill>
            <a:blip r:embed="rId44" cstate="print"/>
            <a:stretch>
              <a:fillRect/>
            </a:stretch>
          </p:blipFill>
          <p:spPr>
            <a:xfrm>
              <a:off x="9557361" y="3881328"/>
              <a:ext cx="88612" cy="89854"/>
            </a:xfrm>
            <a:prstGeom prst="rect">
              <a:avLst/>
            </a:prstGeom>
          </p:spPr>
        </p:pic>
        <p:pic>
          <p:nvPicPr>
            <p:cNvPr id="6181" name="object 102">
              <a:extLst>
                <a:ext uri="{FF2B5EF4-FFF2-40B4-BE49-F238E27FC236}">
                  <a16:creationId xmlns:a16="http://schemas.microsoft.com/office/drawing/2014/main" id="{52B35B88-767F-CA2B-BE38-B89C4464A46B}"/>
                </a:ext>
              </a:extLst>
            </p:cNvPr>
            <p:cNvPicPr/>
            <p:nvPr/>
          </p:nvPicPr>
          <p:blipFill>
            <a:blip r:embed="rId45" cstate="print"/>
            <a:stretch>
              <a:fillRect/>
            </a:stretch>
          </p:blipFill>
          <p:spPr>
            <a:xfrm>
              <a:off x="10178004" y="4006254"/>
              <a:ext cx="38160" cy="960490"/>
            </a:xfrm>
            <a:prstGeom prst="rect">
              <a:avLst/>
            </a:prstGeom>
          </p:spPr>
        </p:pic>
        <p:sp>
          <p:nvSpPr>
            <p:cNvPr id="6182" name="object 103">
              <a:extLst>
                <a:ext uri="{FF2B5EF4-FFF2-40B4-BE49-F238E27FC236}">
                  <a16:creationId xmlns:a16="http://schemas.microsoft.com/office/drawing/2014/main" id="{AC1F0277-366A-18EA-5DBE-9C9974260DF8}"/>
                </a:ext>
              </a:extLst>
            </p:cNvPr>
            <p:cNvSpPr/>
            <p:nvPr/>
          </p:nvSpPr>
          <p:spPr>
            <a:xfrm>
              <a:off x="10178004" y="4006254"/>
              <a:ext cx="38735" cy="960755"/>
            </a:xfrm>
            <a:custGeom>
              <a:avLst/>
              <a:gdLst/>
              <a:ahLst/>
              <a:cxnLst/>
              <a:rect l="l" t="t" r="r" b="b"/>
              <a:pathLst>
                <a:path w="38734" h="960754">
                  <a:moveTo>
                    <a:pt x="0" y="0"/>
                  </a:moveTo>
                  <a:lnTo>
                    <a:pt x="38161" y="0"/>
                  </a:lnTo>
                  <a:lnTo>
                    <a:pt x="38161" y="960491"/>
                  </a:lnTo>
                  <a:lnTo>
                    <a:pt x="0" y="960491"/>
                  </a:lnTo>
                  <a:lnTo>
                    <a:pt x="0" y="0"/>
                  </a:lnTo>
                  <a:close/>
                </a:path>
              </a:pathLst>
            </a:custGeom>
            <a:ln w="9525">
              <a:solidFill>
                <a:srgbClr val="000000"/>
              </a:solidFill>
            </a:ln>
          </p:spPr>
          <p:txBody>
            <a:bodyPr wrap="square" lIns="0" tIns="0" rIns="0" bIns="0" rtlCol="0"/>
            <a:lstStyle/>
            <a:p>
              <a:endParaRPr/>
            </a:p>
          </p:txBody>
        </p:sp>
        <p:pic>
          <p:nvPicPr>
            <p:cNvPr id="6183" name="object 104">
              <a:extLst>
                <a:ext uri="{FF2B5EF4-FFF2-40B4-BE49-F238E27FC236}">
                  <a16:creationId xmlns:a16="http://schemas.microsoft.com/office/drawing/2014/main" id="{8842D3BF-E631-1DBB-9BF0-53CDDC2EEF8A}"/>
                </a:ext>
              </a:extLst>
            </p:cNvPr>
            <p:cNvPicPr/>
            <p:nvPr/>
          </p:nvPicPr>
          <p:blipFill>
            <a:blip r:embed="rId46" cstate="print"/>
            <a:stretch>
              <a:fillRect/>
            </a:stretch>
          </p:blipFill>
          <p:spPr>
            <a:xfrm>
              <a:off x="10179656" y="3924754"/>
              <a:ext cx="79086" cy="80330"/>
            </a:xfrm>
            <a:prstGeom prst="rect">
              <a:avLst/>
            </a:prstGeom>
          </p:spPr>
        </p:pic>
        <p:pic>
          <p:nvPicPr>
            <p:cNvPr id="6184" name="object 105">
              <a:extLst>
                <a:ext uri="{FF2B5EF4-FFF2-40B4-BE49-F238E27FC236}">
                  <a16:creationId xmlns:a16="http://schemas.microsoft.com/office/drawing/2014/main" id="{70FEF8F8-6D8F-86BA-0E81-8CE8BDD4E370}"/>
                </a:ext>
              </a:extLst>
            </p:cNvPr>
            <p:cNvPicPr/>
            <p:nvPr/>
          </p:nvPicPr>
          <p:blipFill>
            <a:blip r:embed="rId47" cstate="print"/>
            <a:stretch>
              <a:fillRect/>
            </a:stretch>
          </p:blipFill>
          <p:spPr>
            <a:xfrm>
              <a:off x="10174894" y="3919993"/>
              <a:ext cx="88612" cy="89854"/>
            </a:xfrm>
            <a:prstGeom prst="rect">
              <a:avLst/>
            </a:prstGeom>
          </p:spPr>
        </p:pic>
        <p:pic>
          <p:nvPicPr>
            <p:cNvPr id="6185" name="object 106">
              <a:extLst>
                <a:ext uri="{FF2B5EF4-FFF2-40B4-BE49-F238E27FC236}">
                  <a16:creationId xmlns:a16="http://schemas.microsoft.com/office/drawing/2014/main" id="{46203C8D-2A32-5F95-7CD2-D3C801CB7DB3}"/>
                </a:ext>
              </a:extLst>
            </p:cNvPr>
            <p:cNvPicPr/>
            <p:nvPr/>
          </p:nvPicPr>
          <p:blipFill>
            <a:blip r:embed="rId48" cstate="print"/>
            <a:stretch>
              <a:fillRect/>
            </a:stretch>
          </p:blipFill>
          <p:spPr>
            <a:xfrm>
              <a:off x="9564095" y="4613937"/>
              <a:ext cx="79087" cy="80330"/>
            </a:xfrm>
            <a:prstGeom prst="rect">
              <a:avLst/>
            </a:prstGeom>
          </p:spPr>
        </p:pic>
        <p:pic>
          <p:nvPicPr>
            <p:cNvPr id="6186" name="object 107">
              <a:extLst>
                <a:ext uri="{FF2B5EF4-FFF2-40B4-BE49-F238E27FC236}">
                  <a16:creationId xmlns:a16="http://schemas.microsoft.com/office/drawing/2014/main" id="{3C0A7C21-C21E-1CF3-A551-0899413F292F}"/>
                </a:ext>
              </a:extLst>
            </p:cNvPr>
            <p:cNvPicPr/>
            <p:nvPr/>
          </p:nvPicPr>
          <p:blipFill>
            <a:blip r:embed="rId49" cstate="print"/>
            <a:stretch>
              <a:fillRect/>
            </a:stretch>
          </p:blipFill>
          <p:spPr>
            <a:xfrm>
              <a:off x="9559333" y="4609175"/>
              <a:ext cx="88612" cy="89854"/>
            </a:xfrm>
            <a:prstGeom prst="rect">
              <a:avLst/>
            </a:prstGeom>
          </p:spPr>
        </p:pic>
        <p:pic>
          <p:nvPicPr>
            <p:cNvPr id="6187" name="object 108">
              <a:extLst>
                <a:ext uri="{FF2B5EF4-FFF2-40B4-BE49-F238E27FC236}">
                  <a16:creationId xmlns:a16="http://schemas.microsoft.com/office/drawing/2014/main" id="{C212A5A1-9403-0DC5-A1DE-D9B44B54F2F8}"/>
                </a:ext>
              </a:extLst>
            </p:cNvPr>
            <p:cNvPicPr/>
            <p:nvPr/>
          </p:nvPicPr>
          <p:blipFill>
            <a:blip r:embed="rId50" cstate="print"/>
            <a:stretch>
              <a:fillRect/>
            </a:stretch>
          </p:blipFill>
          <p:spPr>
            <a:xfrm>
              <a:off x="8835186" y="4655322"/>
              <a:ext cx="734493" cy="38162"/>
            </a:xfrm>
            <a:prstGeom prst="rect">
              <a:avLst/>
            </a:prstGeom>
          </p:spPr>
        </p:pic>
        <p:sp>
          <p:nvSpPr>
            <p:cNvPr id="6188" name="object 109">
              <a:extLst>
                <a:ext uri="{FF2B5EF4-FFF2-40B4-BE49-F238E27FC236}">
                  <a16:creationId xmlns:a16="http://schemas.microsoft.com/office/drawing/2014/main" id="{94D3FACC-E66C-FB30-D472-7EDF4D600AF0}"/>
                </a:ext>
              </a:extLst>
            </p:cNvPr>
            <p:cNvSpPr/>
            <p:nvPr/>
          </p:nvSpPr>
          <p:spPr>
            <a:xfrm>
              <a:off x="8835186" y="4655322"/>
              <a:ext cx="734695" cy="38735"/>
            </a:xfrm>
            <a:custGeom>
              <a:avLst/>
              <a:gdLst/>
              <a:ahLst/>
              <a:cxnLst/>
              <a:rect l="l" t="t" r="r" b="b"/>
              <a:pathLst>
                <a:path w="734695" h="38735">
                  <a:moveTo>
                    <a:pt x="734493" y="0"/>
                  </a:moveTo>
                  <a:lnTo>
                    <a:pt x="734493" y="38162"/>
                  </a:lnTo>
                  <a:lnTo>
                    <a:pt x="0" y="38162"/>
                  </a:lnTo>
                  <a:lnTo>
                    <a:pt x="0" y="0"/>
                  </a:lnTo>
                  <a:lnTo>
                    <a:pt x="734493" y="0"/>
                  </a:lnTo>
                  <a:close/>
                </a:path>
              </a:pathLst>
            </a:custGeom>
            <a:ln w="9525">
              <a:solidFill>
                <a:srgbClr val="000000"/>
              </a:solidFill>
            </a:ln>
          </p:spPr>
          <p:txBody>
            <a:bodyPr wrap="square" lIns="0" tIns="0" rIns="0" bIns="0" rtlCol="0"/>
            <a:lstStyle/>
            <a:p>
              <a:endParaRPr/>
            </a:p>
          </p:txBody>
        </p:sp>
        <p:pic>
          <p:nvPicPr>
            <p:cNvPr id="6189" name="object 110">
              <a:extLst>
                <a:ext uri="{FF2B5EF4-FFF2-40B4-BE49-F238E27FC236}">
                  <a16:creationId xmlns:a16="http://schemas.microsoft.com/office/drawing/2014/main" id="{8AA337CC-F656-466D-73CB-485AC1C02DCA}"/>
                </a:ext>
              </a:extLst>
            </p:cNvPr>
            <p:cNvPicPr/>
            <p:nvPr/>
          </p:nvPicPr>
          <p:blipFill>
            <a:blip r:embed="rId51" cstate="print"/>
            <a:stretch>
              <a:fillRect/>
            </a:stretch>
          </p:blipFill>
          <p:spPr>
            <a:xfrm>
              <a:off x="9295515" y="3886944"/>
              <a:ext cx="275435" cy="38162"/>
            </a:xfrm>
            <a:prstGeom prst="rect">
              <a:avLst/>
            </a:prstGeom>
          </p:spPr>
        </p:pic>
        <p:sp>
          <p:nvSpPr>
            <p:cNvPr id="6190" name="object 111">
              <a:extLst>
                <a:ext uri="{FF2B5EF4-FFF2-40B4-BE49-F238E27FC236}">
                  <a16:creationId xmlns:a16="http://schemas.microsoft.com/office/drawing/2014/main" id="{B919B814-2228-9462-27AF-B7173D5FB2C7}"/>
                </a:ext>
              </a:extLst>
            </p:cNvPr>
            <p:cNvSpPr/>
            <p:nvPr/>
          </p:nvSpPr>
          <p:spPr>
            <a:xfrm>
              <a:off x="9295515" y="3886944"/>
              <a:ext cx="275590" cy="38735"/>
            </a:xfrm>
            <a:custGeom>
              <a:avLst/>
              <a:gdLst/>
              <a:ahLst/>
              <a:cxnLst/>
              <a:rect l="l" t="t" r="r" b="b"/>
              <a:pathLst>
                <a:path w="275590" h="38735">
                  <a:moveTo>
                    <a:pt x="0" y="38162"/>
                  </a:moveTo>
                  <a:lnTo>
                    <a:pt x="0" y="0"/>
                  </a:lnTo>
                  <a:lnTo>
                    <a:pt x="275435" y="0"/>
                  </a:lnTo>
                  <a:lnTo>
                    <a:pt x="275435" y="38162"/>
                  </a:lnTo>
                  <a:lnTo>
                    <a:pt x="0" y="38162"/>
                  </a:lnTo>
                  <a:close/>
                </a:path>
              </a:pathLst>
            </a:custGeom>
            <a:ln w="9525">
              <a:solidFill>
                <a:srgbClr val="000000"/>
              </a:solidFill>
            </a:ln>
          </p:spPr>
          <p:txBody>
            <a:bodyPr wrap="square" lIns="0" tIns="0" rIns="0" bIns="0" rtlCol="0"/>
            <a:lstStyle/>
            <a:p>
              <a:endParaRPr/>
            </a:p>
          </p:txBody>
        </p:sp>
        <p:pic>
          <p:nvPicPr>
            <p:cNvPr id="6191" name="object 112">
              <a:extLst>
                <a:ext uri="{FF2B5EF4-FFF2-40B4-BE49-F238E27FC236}">
                  <a16:creationId xmlns:a16="http://schemas.microsoft.com/office/drawing/2014/main" id="{D0AB2356-4956-6FA7-FA1F-802292D48C55}"/>
                </a:ext>
              </a:extLst>
            </p:cNvPr>
            <p:cNvPicPr/>
            <p:nvPr/>
          </p:nvPicPr>
          <p:blipFill>
            <a:blip r:embed="rId52" cstate="print"/>
            <a:stretch>
              <a:fillRect/>
            </a:stretch>
          </p:blipFill>
          <p:spPr>
            <a:xfrm>
              <a:off x="8836660" y="4064745"/>
              <a:ext cx="342527" cy="38160"/>
            </a:xfrm>
            <a:prstGeom prst="rect">
              <a:avLst/>
            </a:prstGeom>
          </p:spPr>
        </p:pic>
        <p:sp>
          <p:nvSpPr>
            <p:cNvPr id="6192" name="object 113">
              <a:extLst>
                <a:ext uri="{FF2B5EF4-FFF2-40B4-BE49-F238E27FC236}">
                  <a16:creationId xmlns:a16="http://schemas.microsoft.com/office/drawing/2014/main" id="{29A77736-D031-E735-E2B0-4FB96AA0BC2E}"/>
                </a:ext>
              </a:extLst>
            </p:cNvPr>
            <p:cNvSpPr/>
            <p:nvPr/>
          </p:nvSpPr>
          <p:spPr>
            <a:xfrm>
              <a:off x="8836661" y="4064744"/>
              <a:ext cx="342900" cy="38735"/>
            </a:xfrm>
            <a:custGeom>
              <a:avLst/>
              <a:gdLst/>
              <a:ahLst/>
              <a:cxnLst/>
              <a:rect l="l" t="t" r="r" b="b"/>
              <a:pathLst>
                <a:path w="342900" h="38735">
                  <a:moveTo>
                    <a:pt x="0" y="38162"/>
                  </a:moveTo>
                  <a:lnTo>
                    <a:pt x="0" y="0"/>
                  </a:lnTo>
                  <a:lnTo>
                    <a:pt x="342528" y="0"/>
                  </a:lnTo>
                  <a:lnTo>
                    <a:pt x="342528" y="38162"/>
                  </a:lnTo>
                  <a:lnTo>
                    <a:pt x="0" y="38162"/>
                  </a:lnTo>
                  <a:close/>
                </a:path>
              </a:pathLst>
            </a:custGeom>
            <a:ln w="9525">
              <a:solidFill>
                <a:srgbClr val="000000"/>
              </a:solidFill>
            </a:ln>
          </p:spPr>
          <p:txBody>
            <a:bodyPr wrap="square" lIns="0" tIns="0" rIns="0" bIns="0" rtlCol="0"/>
            <a:lstStyle/>
            <a:p>
              <a:endParaRPr/>
            </a:p>
          </p:txBody>
        </p:sp>
        <p:pic>
          <p:nvPicPr>
            <p:cNvPr id="6193" name="object 114">
              <a:extLst>
                <a:ext uri="{FF2B5EF4-FFF2-40B4-BE49-F238E27FC236}">
                  <a16:creationId xmlns:a16="http://schemas.microsoft.com/office/drawing/2014/main" id="{5A86D2A7-8058-928B-41C7-D5F39C8227F6}"/>
                </a:ext>
              </a:extLst>
            </p:cNvPr>
            <p:cNvPicPr/>
            <p:nvPr/>
          </p:nvPicPr>
          <p:blipFill>
            <a:blip r:embed="rId53" cstate="print"/>
            <a:stretch>
              <a:fillRect/>
            </a:stretch>
          </p:blipFill>
          <p:spPr>
            <a:xfrm>
              <a:off x="9209068" y="2323760"/>
              <a:ext cx="44846" cy="247183"/>
            </a:xfrm>
            <a:prstGeom prst="rect">
              <a:avLst/>
            </a:prstGeom>
          </p:spPr>
        </p:pic>
        <p:sp>
          <p:nvSpPr>
            <p:cNvPr id="6194" name="object 115">
              <a:extLst>
                <a:ext uri="{FF2B5EF4-FFF2-40B4-BE49-F238E27FC236}">
                  <a16:creationId xmlns:a16="http://schemas.microsoft.com/office/drawing/2014/main" id="{550A40D2-6F3F-8B9B-3949-A3DDBB731804}"/>
                </a:ext>
              </a:extLst>
            </p:cNvPr>
            <p:cNvSpPr/>
            <p:nvPr/>
          </p:nvSpPr>
          <p:spPr>
            <a:xfrm>
              <a:off x="9209068" y="2323760"/>
              <a:ext cx="45085" cy="247650"/>
            </a:xfrm>
            <a:custGeom>
              <a:avLst/>
              <a:gdLst/>
              <a:ahLst/>
              <a:cxnLst/>
              <a:rect l="l" t="t" r="r" b="b"/>
              <a:pathLst>
                <a:path w="45084" h="247650">
                  <a:moveTo>
                    <a:pt x="44846" y="0"/>
                  </a:moveTo>
                  <a:lnTo>
                    <a:pt x="0" y="47183"/>
                  </a:lnTo>
                  <a:lnTo>
                    <a:pt x="0" y="247185"/>
                  </a:lnTo>
                  <a:lnTo>
                    <a:pt x="44846" y="200001"/>
                  </a:lnTo>
                  <a:lnTo>
                    <a:pt x="44846" y="0"/>
                  </a:lnTo>
                  <a:close/>
                </a:path>
              </a:pathLst>
            </a:custGeom>
            <a:ln w="9525">
              <a:solidFill>
                <a:srgbClr val="000000"/>
              </a:solidFill>
            </a:ln>
          </p:spPr>
          <p:txBody>
            <a:bodyPr wrap="square" lIns="0" tIns="0" rIns="0" bIns="0" rtlCol="0"/>
            <a:lstStyle/>
            <a:p>
              <a:endParaRPr/>
            </a:p>
          </p:txBody>
        </p:sp>
        <p:pic>
          <p:nvPicPr>
            <p:cNvPr id="6195" name="object 116">
              <a:extLst>
                <a:ext uri="{FF2B5EF4-FFF2-40B4-BE49-F238E27FC236}">
                  <a16:creationId xmlns:a16="http://schemas.microsoft.com/office/drawing/2014/main" id="{6115D40B-0A88-BCCD-F3EB-3F84F79112DC}"/>
                </a:ext>
              </a:extLst>
            </p:cNvPr>
            <p:cNvPicPr/>
            <p:nvPr/>
          </p:nvPicPr>
          <p:blipFill>
            <a:blip r:embed="rId54" cstate="print"/>
            <a:stretch>
              <a:fillRect/>
            </a:stretch>
          </p:blipFill>
          <p:spPr>
            <a:xfrm>
              <a:off x="8170476" y="2307445"/>
              <a:ext cx="1129988" cy="72405"/>
            </a:xfrm>
            <a:prstGeom prst="rect">
              <a:avLst/>
            </a:prstGeom>
          </p:spPr>
        </p:pic>
        <p:sp>
          <p:nvSpPr>
            <p:cNvPr id="6196" name="object 117">
              <a:extLst>
                <a:ext uri="{FF2B5EF4-FFF2-40B4-BE49-F238E27FC236}">
                  <a16:creationId xmlns:a16="http://schemas.microsoft.com/office/drawing/2014/main" id="{D7285600-7FF4-786A-AEE9-43F91DA68E79}"/>
                </a:ext>
              </a:extLst>
            </p:cNvPr>
            <p:cNvSpPr/>
            <p:nvPr/>
          </p:nvSpPr>
          <p:spPr>
            <a:xfrm>
              <a:off x="8170477" y="2307445"/>
              <a:ext cx="1130300" cy="73025"/>
            </a:xfrm>
            <a:custGeom>
              <a:avLst/>
              <a:gdLst/>
              <a:ahLst/>
              <a:cxnLst/>
              <a:rect l="l" t="t" r="r" b="b"/>
              <a:pathLst>
                <a:path w="1130300" h="73025">
                  <a:moveTo>
                    <a:pt x="0" y="72406"/>
                  </a:moveTo>
                  <a:lnTo>
                    <a:pt x="73843" y="0"/>
                  </a:lnTo>
                  <a:lnTo>
                    <a:pt x="1129990" y="0"/>
                  </a:lnTo>
                  <a:lnTo>
                    <a:pt x="1056146" y="72406"/>
                  </a:lnTo>
                  <a:lnTo>
                    <a:pt x="0" y="72406"/>
                  </a:lnTo>
                  <a:close/>
                </a:path>
              </a:pathLst>
            </a:custGeom>
            <a:ln w="9525">
              <a:solidFill>
                <a:srgbClr val="000000"/>
              </a:solidFill>
            </a:ln>
          </p:spPr>
          <p:txBody>
            <a:bodyPr wrap="square" lIns="0" tIns="0" rIns="0" bIns="0" rtlCol="0"/>
            <a:lstStyle/>
            <a:p>
              <a:endParaRPr/>
            </a:p>
          </p:txBody>
        </p:sp>
        <p:pic>
          <p:nvPicPr>
            <p:cNvPr id="6197" name="object 118">
              <a:extLst>
                <a:ext uri="{FF2B5EF4-FFF2-40B4-BE49-F238E27FC236}">
                  <a16:creationId xmlns:a16="http://schemas.microsoft.com/office/drawing/2014/main" id="{3C25B763-2C80-2D58-8F90-14F2321A0370}"/>
                </a:ext>
              </a:extLst>
            </p:cNvPr>
            <p:cNvPicPr/>
            <p:nvPr/>
          </p:nvPicPr>
          <p:blipFill>
            <a:blip r:embed="rId55" cstate="print"/>
            <a:stretch>
              <a:fillRect/>
            </a:stretch>
          </p:blipFill>
          <p:spPr>
            <a:xfrm>
              <a:off x="8621925" y="4962263"/>
              <a:ext cx="29063" cy="272087"/>
            </a:xfrm>
            <a:prstGeom prst="rect">
              <a:avLst/>
            </a:prstGeom>
          </p:spPr>
        </p:pic>
        <p:sp>
          <p:nvSpPr>
            <p:cNvPr id="6198" name="object 119">
              <a:extLst>
                <a:ext uri="{FF2B5EF4-FFF2-40B4-BE49-F238E27FC236}">
                  <a16:creationId xmlns:a16="http://schemas.microsoft.com/office/drawing/2014/main" id="{F72A70DF-4E94-F243-EB5E-B54575AA9689}"/>
                </a:ext>
              </a:extLst>
            </p:cNvPr>
            <p:cNvSpPr/>
            <p:nvPr/>
          </p:nvSpPr>
          <p:spPr>
            <a:xfrm>
              <a:off x="8621925" y="4962263"/>
              <a:ext cx="29209" cy="272415"/>
            </a:xfrm>
            <a:custGeom>
              <a:avLst/>
              <a:gdLst/>
              <a:ahLst/>
              <a:cxnLst/>
              <a:rect l="l" t="t" r="r" b="b"/>
              <a:pathLst>
                <a:path w="29209" h="272414">
                  <a:moveTo>
                    <a:pt x="0" y="0"/>
                  </a:moveTo>
                  <a:lnTo>
                    <a:pt x="29064" y="0"/>
                  </a:lnTo>
                  <a:lnTo>
                    <a:pt x="29064" y="272088"/>
                  </a:lnTo>
                  <a:lnTo>
                    <a:pt x="0" y="272088"/>
                  </a:lnTo>
                  <a:lnTo>
                    <a:pt x="0" y="0"/>
                  </a:lnTo>
                  <a:close/>
                </a:path>
              </a:pathLst>
            </a:custGeom>
            <a:ln w="3175">
              <a:solidFill>
                <a:srgbClr val="000000"/>
              </a:solidFill>
            </a:ln>
          </p:spPr>
          <p:txBody>
            <a:bodyPr wrap="square" lIns="0" tIns="0" rIns="0" bIns="0" rtlCol="0"/>
            <a:lstStyle/>
            <a:p>
              <a:endParaRPr/>
            </a:p>
          </p:txBody>
        </p:sp>
        <p:pic>
          <p:nvPicPr>
            <p:cNvPr id="6199" name="object 120">
              <a:extLst>
                <a:ext uri="{FF2B5EF4-FFF2-40B4-BE49-F238E27FC236}">
                  <a16:creationId xmlns:a16="http://schemas.microsoft.com/office/drawing/2014/main" id="{E562925D-D7AE-147D-C31D-30753E549A6D}"/>
                </a:ext>
              </a:extLst>
            </p:cNvPr>
            <p:cNvPicPr/>
            <p:nvPr/>
          </p:nvPicPr>
          <p:blipFill>
            <a:blip r:embed="rId55" cstate="print"/>
            <a:stretch>
              <a:fillRect/>
            </a:stretch>
          </p:blipFill>
          <p:spPr>
            <a:xfrm>
              <a:off x="8648839" y="4962263"/>
              <a:ext cx="29063" cy="272087"/>
            </a:xfrm>
            <a:prstGeom prst="rect">
              <a:avLst/>
            </a:prstGeom>
          </p:spPr>
        </p:pic>
        <p:sp>
          <p:nvSpPr>
            <p:cNvPr id="6200" name="object 121">
              <a:extLst>
                <a:ext uri="{FF2B5EF4-FFF2-40B4-BE49-F238E27FC236}">
                  <a16:creationId xmlns:a16="http://schemas.microsoft.com/office/drawing/2014/main" id="{6BF9122C-5CC6-4E42-0E60-957C7701E302}"/>
                </a:ext>
              </a:extLst>
            </p:cNvPr>
            <p:cNvSpPr/>
            <p:nvPr/>
          </p:nvSpPr>
          <p:spPr>
            <a:xfrm>
              <a:off x="8648839" y="4962263"/>
              <a:ext cx="29209" cy="272415"/>
            </a:xfrm>
            <a:custGeom>
              <a:avLst/>
              <a:gdLst/>
              <a:ahLst/>
              <a:cxnLst/>
              <a:rect l="l" t="t" r="r" b="b"/>
              <a:pathLst>
                <a:path w="29209" h="272414">
                  <a:moveTo>
                    <a:pt x="0" y="0"/>
                  </a:moveTo>
                  <a:lnTo>
                    <a:pt x="29064" y="0"/>
                  </a:lnTo>
                  <a:lnTo>
                    <a:pt x="29064" y="272088"/>
                  </a:lnTo>
                  <a:lnTo>
                    <a:pt x="0" y="272088"/>
                  </a:lnTo>
                  <a:lnTo>
                    <a:pt x="0" y="0"/>
                  </a:lnTo>
                  <a:close/>
                </a:path>
              </a:pathLst>
            </a:custGeom>
            <a:ln w="3175">
              <a:solidFill>
                <a:srgbClr val="000000"/>
              </a:solidFill>
            </a:ln>
          </p:spPr>
          <p:txBody>
            <a:bodyPr wrap="square" lIns="0" tIns="0" rIns="0" bIns="0" rtlCol="0"/>
            <a:lstStyle/>
            <a:p>
              <a:endParaRPr/>
            </a:p>
          </p:txBody>
        </p:sp>
        <p:pic>
          <p:nvPicPr>
            <p:cNvPr id="6201" name="object 122">
              <a:extLst>
                <a:ext uri="{FF2B5EF4-FFF2-40B4-BE49-F238E27FC236}">
                  <a16:creationId xmlns:a16="http://schemas.microsoft.com/office/drawing/2014/main" id="{06181F75-CC22-D9B8-DE38-BB3818F8A9F1}"/>
                </a:ext>
              </a:extLst>
            </p:cNvPr>
            <p:cNvPicPr/>
            <p:nvPr/>
          </p:nvPicPr>
          <p:blipFill>
            <a:blip r:embed="rId56" cstate="print"/>
            <a:stretch>
              <a:fillRect/>
            </a:stretch>
          </p:blipFill>
          <p:spPr>
            <a:xfrm>
              <a:off x="8741115" y="4964414"/>
              <a:ext cx="29063" cy="272088"/>
            </a:xfrm>
            <a:prstGeom prst="rect">
              <a:avLst/>
            </a:prstGeom>
          </p:spPr>
        </p:pic>
        <p:sp>
          <p:nvSpPr>
            <p:cNvPr id="6202" name="object 123">
              <a:extLst>
                <a:ext uri="{FF2B5EF4-FFF2-40B4-BE49-F238E27FC236}">
                  <a16:creationId xmlns:a16="http://schemas.microsoft.com/office/drawing/2014/main" id="{BA9EC5A6-7CE9-61EF-CF7A-44074C654A32}"/>
                </a:ext>
              </a:extLst>
            </p:cNvPr>
            <p:cNvSpPr/>
            <p:nvPr/>
          </p:nvSpPr>
          <p:spPr>
            <a:xfrm>
              <a:off x="8741116" y="4964414"/>
              <a:ext cx="29209" cy="272415"/>
            </a:xfrm>
            <a:custGeom>
              <a:avLst/>
              <a:gdLst/>
              <a:ahLst/>
              <a:cxnLst/>
              <a:rect l="l" t="t" r="r" b="b"/>
              <a:pathLst>
                <a:path w="29209" h="272414">
                  <a:moveTo>
                    <a:pt x="0" y="0"/>
                  </a:moveTo>
                  <a:lnTo>
                    <a:pt x="29064" y="0"/>
                  </a:lnTo>
                  <a:lnTo>
                    <a:pt x="29064" y="272088"/>
                  </a:lnTo>
                  <a:lnTo>
                    <a:pt x="0" y="272088"/>
                  </a:lnTo>
                  <a:lnTo>
                    <a:pt x="0" y="0"/>
                  </a:lnTo>
                  <a:close/>
                </a:path>
              </a:pathLst>
            </a:custGeom>
            <a:ln w="3175">
              <a:solidFill>
                <a:srgbClr val="000000"/>
              </a:solidFill>
            </a:ln>
          </p:spPr>
          <p:txBody>
            <a:bodyPr wrap="square" lIns="0" tIns="0" rIns="0" bIns="0" rtlCol="0"/>
            <a:lstStyle/>
            <a:p>
              <a:endParaRPr/>
            </a:p>
          </p:txBody>
        </p:sp>
        <p:pic>
          <p:nvPicPr>
            <p:cNvPr id="6203" name="object 124">
              <a:extLst>
                <a:ext uri="{FF2B5EF4-FFF2-40B4-BE49-F238E27FC236}">
                  <a16:creationId xmlns:a16="http://schemas.microsoft.com/office/drawing/2014/main" id="{B382526D-0D54-CFFD-998D-91C42B332611}"/>
                </a:ext>
              </a:extLst>
            </p:cNvPr>
            <p:cNvPicPr/>
            <p:nvPr/>
          </p:nvPicPr>
          <p:blipFill>
            <a:blip r:embed="rId57" cstate="print"/>
            <a:stretch>
              <a:fillRect/>
            </a:stretch>
          </p:blipFill>
          <p:spPr>
            <a:xfrm>
              <a:off x="8768028" y="4964414"/>
              <a:ext cx="29063" cy="272088"/>
            </a:xfrm>
            <a:prstGeom prst="rect">
              <a:avLst/>
            </a:prstGeom>
          </p:spPr>
        </p:pic>
        <p:sp>
          <p:nvSpPr>
            <p:cNvPr id="6204" name="object 125">
              <a:extLst>
                <a:ext uri="{FF2B5EF4-FFF2-40B4-BE49-F238E27FC236}">
                  <a16:creationId xmlns:a16="http://schemas.microsoft.com/office/drawing/2014/main" id="{CFA7C396-B97B-6829-17EC-5701C825DEE5}"/>
                </a:ext>
              </a:extLst>
            </p:cNvPr>
            <p:cNvSpPr/>
            <p:nvPr/>
          </p:nvSpPr>
          <p:spPr>
            <a:xfrm>
              <a:off x="8768028" y="4964414"/>
              <a:ext cx="29209" cy="272415"/>
            </a:xfrm>
            <a:custGeom>
              <a:avLst/>
              <a:gdLst/>
              <a:ahLst/>
              <a:cxnLst/>
              <a:rect l="l" t="t" r="r" b="b"/>
              <a:pathLst>
                <a:path w="29209" h="272414">
                  <a:moveTo>
                    <a:pt x="0" y="0"/>
                  </a:moveTo>
                  <a:lnTo>
                    <a:pt x="29064" y="0"/>
                  </a:lnTo>
                  <a:lnTo>
                    <a:pt x="29064" y="272088"/>
                  </a:lnTo>
                  <a:lnTo>
                    <a:pt x="0" y="272088"/>
                  </a:lnTo>
                  <a:lnTo>
                    <a:pt x="0" y="0"/>
                  </a:lnTo>
                  <a:close/>
                </a:path>
              </a:pathLst>
            </a:custGeom>
            <a:ln w="3175">
              <a:solidFill>
                <a:srgbClr val="000000"/>
              </a:solidFill>
            </a:ln>
          </p:spPr>
          <p:txBody>
            <a:bodyPr wrap="square" lIns="0" tIns="0" rIns="0" bIns="0" rtlCol="0"/>
            <a:lstStyle/>
            <a:p>
              <a:endParaRPr/>
            </a:p>
          </p:txBody>
        </p:sp>
        <p:pic>
          <p:nvPicPr>
            <p:cNvPr id="6205" name="object 126">
              <a:extLst>
                <a:ext uri="{FF2B5EF4-FFF2-40B4-BE49-F238E27FC236}">
                  <a16:creationId xmlns:a16="http://schemas.microsoft.com/office/drawing/2014/main" id="{F7AEDF9C-AE1E-06A9-8A85-B58B9707824F}"/>
                </a:ext>
              </a:extLst>
            </p:cNvPr>
            <p:cNvPicPr/>
            <p:nvPr/>
          </p:nvPicPr>
          <p:blipFill>
            <a:blip r:embed="rId58" cstate="print"/>
            <a:stretch>
              <a:fillRect/>
            </a:stretch>
          </p:blipFill>
          <p:spPr>
            <a:xfrm>
              <a:off x="8541321" y="4557363"/>
              <a:ext cx="337136" cy="394026"/>
            </a:xfrm>
            <a:prstGeom prst="rect">
              <a:avLst/>
            </a:prstGeom>
          </p:spPr>
        </p:pic>
        <p:sp>
          <p:nvSpPr>
            <p:cNvPr id="6206" name="object 127">
              <a:extLst>
                <a:ext uri="{FF2B5EF4-FFF2-40B4-BE49-F238E27FC236}">
                  <a16:creationId xmlns:a16="http://schemas.microsoft.com/office/drawing/2014/main" id="{57D55B88-96A0-314A-A77A-D8A1EA07FD23}"/>
                </a:ext>
              </a:extLst>
            </p:cNvPr>
            <p:cNvSpPr/>
            <p:nvPr/>
          </p:nvSpPr>
          <p:spPr>
            <a:xfrm>
              <a:off x="8541321" y="4557363"/>
              <a:ext cx="337185" cy="394335"/>
            </a:xfrm>
            <a:custGeom>
              <a:avLst/>
              <a:gdLst/>
              <a:ahLst/>
              <a:cxnLst/>
              <a:rect l="l" t="t" r="r" b="b"/>
              <a:pathLst>
                <a:path w="337184" h="394335">
                  <a:moveTo>
                    <a:pt x="0" y="394026"/>
                  </a:moveTo>
                  <a:lnTo>
                    <a:pt x="168568" y="0"/>
                  </a:lnTo>
                  <a:lnTo>
                    <a:pt x="337136" y="394026"/>
                  </a:lnTo>
                  <a:lnTo>
                    <a:pt x="0" y="394026"/>
                  </a:lnTo>
                  <a:close/>
                </a:path>
              </a:pathLst>
            </a:custGeom>
            <a:ln w="9525">
              <a:solidFill>
                <a:srgbClr val="000000"/>
              </a:solidFill>
            </a:ln>
          </p:spPr>
          <p:txBody>
            <a:bodyPr wrap="square" lIns="0" tIns="0" rIns="0" bIns="0" rtlCol="0"/>
            <a:lstStyle/>
            <a:p>
              <a:endParaRPr/>
            </a:p>
          </p:txBody>
        </p:sp>
        <p:pic>
          <p:nvPicPr>
            <p:cNvPr id="6207" name="object 128">
              <a:extLst>
                <a:ext uri="{FF2B5EF4-FFF2-40B4-BE49-F238E27FC236}">
                  <a16:creationId xmlns:a16="http://schemas.microsoft.com/office/drawing/2014/main" id="{40F7B246-096F-ECD7-93F4-BAB0B068810F}"/>
                </a:ext>
              </a:extLst>
            </p:cNvPr>
            <p:cNvPicPr/>
            <p:nvPr/>
          </p:nvPicPr>
          <p:blipFill>
            <a:blip r:embed="rId59" cstate="print"/>
            <a:stretch>
              <a:fillRect/>
            </a:stretch>
          </p:blipFill>
          <p:spPr>
            <a:xfrm>
              <a:off x="8582655" y="3907727"/>
              <a:ext cx="253762" cy="1252485"/>
            </a:xfrm>
            <a:prstGeom prst="rect">
              <a:avLst/>
            </a:prstGeom>
          </p:spPr>
        </p:pic>
        <p:sp>
          <p:nvSpPr>
            <p:cNvPr id="6208" name="object 129">
              <a:extLst>
                <a:ext uri="{FF2B5EF4-FFF2-40B4-BE49-F238E27FC236}">
                  <a16:creationId xmlns:a16="http://schemas.microsoft.com/office/drawing/2014/main" id="{7268AC3C-4A28-A2C7-888E-3E0EA99CC9BA}"/>
                </a:ext>
              </a:extLst>
            </p:cNvPr>
            <p:cNvSpPr/>
            <p:nvPr/>
          </p:nvSpPr>
          <p:spPr>
            <a:xfrm>
              <a:off x="8582655" y="3907727"/>
              <a:ext cx="254000" cy="1252855"/>
            </a:xfrm>
            <a:custGeom>
              <a:avLst/>
              <a:gdLst/>
              <a:ahLst/>
              <a:cxnLst/>
              <a:rect l="l" t="t" r="r" b="b"/>
              <a:pathLst>
                <a:path w="254000" h="1252854">
                  <a:moveTo>
                    <a:pt x="0" y="126881"/>
                  </a:moveTo>
                  <a:lnTo>
                    <a:pt x="9970" y="77493"/>
                  </a:lnTo>
                  <a:lnTo>
                    <a:pt x="37162" y="37162"/>
                  </a:lnTo>
                  <a:lnTo>
                    <a:pt x="77493" y="9970"/>
                  </a:lnTo>
                  <a:lnTo>
                    <a:pt x="126881" y="0"/>
                  </a:lnTo>
                  <a:lnTo>
                    <a:pt x="176269" y="9970"/>
                  </a:lnTo>
                  <a:lnTo>
                    <a:pt x="216600" y="37162"/>
                  </a:lnTo>
                  <a:lnTo>
                    <a:pt x="243792" y="77493"/>
                  </a:lnTo>
                  <a:lnTo>
                    <a:pt x="253763" y="126881"/>
                  </a:lnTo>
                  <a:lnTo>
                    <a:pt x="253763" y="1125604"/>
                  </a:lnTo>
                  <a:lnTo>
                    <a:pt x="243792" y="1174991"/>
                  </a:lnTo>
                  <a:lnTo>
                    <a:pt x="216600" y="1215322"/>
                  </a:lnTo>
                  <a:lnTo>
                    <a:pt x="176269" y="1242514"/>
                  </a:lnTo>
                  <a:lnTo>
                    <a:pt x="126881" y="1252485"/>
                  </a:lnTo>
                  <a:lnTo>
                    <a:pt x="77493" y="1242514"/>
                  </a:lnTo>
                  <a:lnTo>
                    <a:pt x="37162" y="1215322"/>
                  </a:lnTo>
                  <a:lnTo>
                    <a:pt x="9970" y="1174991"/>
                  </a:lnTo>
                  <a:lnTo>
                    <a:pt x="0" y="1125604"/>
                  </a:lnTo>
                  <a:lnTo>
                    <a:pt x="0" y="126881"/>
                  </a:lnTo>
                  <a:close/>
                </a:path>
              </a:pathLst>
            </a:custGeom>
            <a:ln w="9525">
              <a:solidFill>
                <a:srgbClr val="000000"/>
              </a:solidFill>
            </a:ln>
          </p:spPr>
          <p:txBody>
            <a:bodyPr wrap="square" lIns="0" tIns="0" rIns="0" bIns="0" rtlCol="0"/>
            <a:lstStyle/>
            <a:p>
              <a:endParaRPr/>
            </a:p>
          </p:txBody>
        </p:sp>
      </p:grpSp>
      <p:sp>
        <p:nvSpPr>
          <p:cNvPr id="6209" name="テキスト ボックス 6208">
            <a:extLst>
              <a:ext uri="{FF2B5EF4-FFF2-40B4-BE49-F238E27FC236}">
                <a16:creationId xmlns:a16="http://schemas.microsoft.com/office/drawing/2014/main" id="{04DEEDBD-A129-AA62-973E-EC2ED5E77BF1}"/>
              </a:ext>
            </a:extLst>
          </p:cNvPr>
          <p:cNvSpPr txBox="1"/>
          <p:nvPr/>
        </p:nvSpPr>
        <p:spPr>
          <a:xfrm>
            <a:off x="3217415" y="1500163"/>
            <a:ext cx="2408464" cy="523220"/>
          </a:xfrm>
          <a:prstGeom prst="rect">
            <a:avLst/>
          </a:prstGeom>
          <a:noFill/>
        </p:spPr>
        <p:txBody>
          <a:bodyPr wrap="square" rtlCol="0">
            <a:spAutoFit/>
          </a:bodyPr>
          <a:lstStyle/>
          <a:p>
            <a:pPr algn="ctr"/>
            <a:r>
              <a:rPr kumimoji="1" lang="ja-JP" altLang="en-US" sz="2800" b="1" dirty="0">
                <a:latin typeface="BIZ UDPゴシック" panose="020B0400000000000000" pitchFamily="50" charset="-128"/>
                <a:ea typeface="BIZ UDPゴシック" panose="020B0400000000000000" pitchFamily="50" charset="-128"/>
              </a:rPr>
              <a:t>軍用原子炉</a:t>
            </a:r>
          </a:p>
        </p:txBody>
      </p:sp>
      <p:sp>
        <p:nvSpPr>
          <p:cNvPr id="6210" name="テキスト ボックス 6209">
            <a:extLst>
              <a:ext uri="{FF2B5EF4-FFF2-40B4-BE49-F238E27FC236}">
                <a16:creationId xmlns:a16="http://schemas.microsoft.com/office/drawing/2014/main" id="{22CA964A-8239-6BFF-90B1-59D2652EC321}"/>
              </a:ext>
            </a:extLst>
          </p:cNvPr>
          <p:cNvSpPr txBox="1"/>
          <p:nvPr/>
        </p:nvSpPr>
        <p:spPr>
          <a:xfrm>
            <a:off x="486141" y="2461864"/>
            <a:ext cx="1386458" cy="707886"/>
          </a:xfrm>
          <a:prstGeom prst="rect">
            <a:avLst/>
          </a:prstGeom>
          <a:noFill/>
        </p:spPr>
        <p:txBody>
          <a:bodyPr wrap="square" rtlCol="0">
            <a:spAutoFit/>
          </a:bodyPr>
          <a:lstStyle/>
          <a:p>
            <a:pPr algn="ctr"/>
            <a:r>
              <a:rPr kumimoji="1" lang="en-US" altLang="ja-JP" sz="4000" dirty="0"/>
              <a:t>GE</a:t>
            </a:r>
            <a:endParaRPr kumimoji="1" lang="ja-JP" altLang="en-US" sz="4000" dirty="0"/>
          </a:p>
        </p:txBody>
      </p:sp>
      <p:sp>
        <p:nvSpPr>
          <p:cNvPr id="6211" name="テキスト ボックス 6210">
            <a:extLst>
              <a:ext uri="{FF2B5EF4-FFF2-40B4-BE49-F238E27FC236}">
                <a16:creationId xmlns:a16="http://schemas.microsoft.com/office/drawing/2014/main" id="{BA30BFEB-234A-23CC-F2F4-40BECDD14B3C}"/>
              </a:ext>
            </a:extLst>
          </p:cNvPr>
          <p:cNvSpPr txBox="1"/>
          <p:nvPr/>
        </p:nvSpPr>
        <p:spPr>
          <a:xfrm>
            <a:off x="284940" y="3486840"/>
            <a:ext cx="2073536" cy="584775"/>
          </a:xfrm>
          <a:prstGeom prst="rect">
            <a:avLst/>
          </a:prstGeom>
          <a:noFill/>
        </p:spPr>
        <p:txBody>
          <a:bodyPr wrap="square" rtlCol="0">
            <a:spAutoFit/>
          </a:bodyPr>
          <a:lstStyle/>
          <a:p>
            <a:pPr algn="ctr"/>
            <a:r>
              <a:rPr kumimoji="1" lang="ja-JP" altLang="en-US" sz="3200" dirty="0"/>
              <a:t>べクテル</a:t>
            </a:r>
          </a:p>
        </p:txBody>
      </p:sp>
      <p:sp>
        <p:nvSpPr>
          <p:cNvPr id="6212" name="テキスト ボックス 6211">
            <a:extLst>
              <a:ext uri="{FF2B5EF4-FFF2-40B4-BE49-F238E27FC236}">
                <a16:creationId xmlns:a16="http://schemas.microsoft.com/office/drawing/2014/main" id="{D64E44D9-3D77-1652-5108-FC79EFB3A414}"/>
              </a:ext>
            </a:extLst>
          </p:cNvPr>
          <p:cNvSpPr txBox="1"/>
          <p:nvPr/>
        </p:nvSpPr>
        <p:spPr>
          <a:xfrm>
            <a:off x="130904" y="4354332"/>
            <a:ext cx="2416046" cy="954107"/>
          </a:xfrm>
          <a:prstGeom prst="rect">
            <a:avLst/>
          </a:prstGeom>
          <a:noFill/>
        </p:spPr>
        <p:txBody>
          <a:bodyPr wrap="square" rtlCol="0">
            <a:spAutoFit/>
          </a:bodyPr>
          <a:lstStyle/>
          <a:p>
            <a:pPr algn="ctr"/>
            <a:r>
              <a:rPr lang="ja-JP" altLang="en-US" sz="2800" dirty="0"/>
              <a:t>ウエスチングハウス</a:t>
            </a:r>
            <a:endParaRPr kumimoji="1" lang="ja-JP" altLang="en-US" sz="2800" dirty="0"/>
          </a:p>
        </p:txBody>
      </p:sp>
      <p:sp>
        <p:nvSpPr>
          <p:cNvPr id="6213" name="矢印: 右 6212">
            <a:extLst>
              <a:ext uri="{FF2B5EF4-FFF2-40B4-BE49-F238E27FC236}">
                <a16:creationId xmlns:a16="http://schemas.microsoft.com/office/drawing/2014/main" id="{17B458E1-55FF-14F7-98FF-2F63DBBDDA82}"/>
              </a:ext>
            </a:extLst>
          </p:cNvPr>
          <p:cNvSpPr/>
          <p:nvPr/>
        </p:nvSpPr>
        <p:spPr>
          <a:xfrm>
            <a:off x="6293372" y="1692640"/>
            <a:ext cx="2743200" cy="2817160"/>
          </a:xfrm>
          <a:prstGeom prst="rightArrow">
            <a:avLst/>
          </a:prstGeom>
          <a:solidFill>
            <a:srgbClr val="C00000"/>
          </a:solidFill>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214" name="矢印: 右 6213">
            <a:extLst>
              <a:ext uri="{FF2B5EF4-FFF2-40B4-BE49-F238E27FC236}">
                <a16:creationId xmlns:a16="http://schemas.microsoft.com/office/drawing/2014/main" id="{EC2F972D-3CE2-FCCC-C359-83AB86B48270}"/>
              </a:ext>
            </a:extLst>
          </p:cNvPr>
          <p:cNvSpPr/>
          <p:nvPr/>
        </p:nvSpPr>
        <p:spPr>
          <a:xfrm rot="10800000">
            <a:off x="6121891" y="4019575"/>
            <a:ext cx="2743200" cy="2817160"/>
          </a:xfrm>
          <a:prstGeom prst="rightArrow">
            <a:avLst/>
          </a:prstGeom>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215" name="テキスト ボックス 6214">
            <a:extLst>
              <a:ext uri="{FF2B5EF4-FFF2-40B4-BE49-F238E27FC236}">
                <a16:creationId xmlns:a16="http://schemas.microsoft.com/office/drawing/2014/main" id="{FF65485A-93AD-0B87-74FE-90F8FF52ACAF}"/>
              </a:ext>
            </a:extLst>
          </p:cNvPr>
          <p:cNvSpPr txBox="1"/>
          <p:nvPr/>
        </p:nvSpPr>
        <p:spPr>
          <a:xfrm>
            <a:off x="6416525" y="2735412"/>
            <a:ext cx="2743200" cy="646331"/>
          </a:xfrm>
          <a:prstGeom prst="rect">
            <a:avLst/>
          </a:prstGeom>
          <a:noFill/>
        </p:spPr>
        <p:txBody>
          <a:bodyPr wrap="square" rtlCol="0">
            <a:spAutoFit/>
          </a:bodyPr>
          <a:lstStyle/>
          <a:p>
            <a:r>
              <a:rPr kumimoji="1" lang="ja-JP" altLang="en-US" dirty="0">
                <a:solidFill>
                  <a:schemeClr val="bg1">
                    <a:lumMod val="95000"/>
                  </a:schemeClr>
                </a:solidFill>
                <a:latin typeface="BIZ UDPゴシック" panose="020B0400000000000000" pitchFamily="50" charset="-128"/>
                <a:ea typeface="BIZ UDPゴシック" panose="020B0400000000000000" pitchFamily="50" charset="-128"/>
              </a:rPr>
              <a:t>核燃料実装済み</a:t>
            </a:r>
            <a:endParaRPr kumimoji="1" lang="en-US" altLang="ja-JP" dirty="0">
              <a:solidFill>
                <a:schemeClr val="bg1">
                  <a:lumMod val="95000"/>
                </a:schemeClr>
              </a:solidFill>
              <a:latin typeface="BIZ UDPゴシック" panose="020B0400000000000000" pitchFamily="50" charset="-128"/>
              <a:ea typeface="BIZ UDPゴシック" panose="020B0400000000000000" pitchFamily="50" charset="-128"/>
            </a:endParaRPr>
          </a:p>
          <a:p>
            <a:r>
              <a:rPr kumimoji="1" lang="en-US" altLang="ja-JP" dirty="0">
                <a:solidFill>
                  <a:schemeClr val="bg1">
                    <a:lumMod val="95000"/>
                  </a:schemeClr>
                </a:solidFill>
                <a:latin typeface="BIZ UDPゴシック" panose="020B0400000000000000" pitchFamily="50" charset="-128"/>
                <a:ea typeface="BIZ UDPゴシック" panose="020B0400000000000000" pitchFamily="50" charset="-128"/>
              </a:rPr>
              <a:t>25</a:t>
            </a:r>
            <a:r>
              <a:rPr kumimoji="1" lang="ja-JP" altLang="en-US" dirty="0">
                <a:solidFill>
                  <a:schemeClr val="bg1">
                    <a:lumMod val="95000"/>
                  </a:schemeClr>
                </a:solidFill>
                <a:latin typeface="BIZ UDPゴシック" panose="020B0400000000000000" pitchFamily="50" charset="-128"/>
                <a:ea typeface="BIZ UDPゴシック" panose="020B0400000000000000" pitchFamily="50" charset="-128"/>
              </a:rPr>
              <a:t>年間燃料交換無し</a:t>
            </a:r>
            <a:endParaRPr kumimoji="1" lang="en-US" altLang="ja-JP" dirty="0">
              <a:solidFill>
                <a:schemeClr val="bg1">
                  <a:lumMod val="95000"/>
                </a:schemeClr>
              </a:solidFill>
              <a:latin typeface="BIZ UDPゴシック" panose="020B0400000000000000" pitchFamily="50" charset="-128"/>
              <a:ea typeface="BIZ UDPゴシック" panose="020B0400000000000000" pitchFamily="50" charset="-128"/>
            </a:endParaRPr>
          </a:p>
        </p:txBody>
      </p:sp>
      <p:sp>
        <p:nvSpPr>
          <p:cNvPr id="6216" name="テキスト ボックス 6215">
            <a:extLst>
              <a:ext uri="{FF2B5EF4-FFF2-40B4-BE49-F238E27FC236}">
                <a16:creationId xmlns:a16="http://schemas.microsoft.com/office/drawing/2014/main" id="{069C9B50-737A-7862-F5AC-A555CB3C503F}"/>
              </a:ext>
            </a:extLst>
          </p:cNvPr>
          <p:cNvSpPr txBox="1"/>
          <p:nvPr/>
        </p:nvSpPr>
        <p:spPr>
          <a:xfrm>
            <a:off x="6121891" y="877097"/>
            <a:ext cx="2828662" cy="461665"/>
          </a:xfrm>
          <a:prstGeom prst="rect">
            <a:avLst/>
          </a:prstGeom>
          <a:noFill/>
        </p:spPr>
        <p:txBody>
          <a:bodyPr wrap="square" rtlCol="0">
            <a:spAutoFit/>
          </a:bodyPr>
          <a:lstStyle/>
          <a:p>
            <a:pPr algn="ctr"/>
            <a:r>
              <a:rPr kumimoji="1" lang="ja-JP" altLang="en-US" sz="2400" b="1" dirty="0">
                <a:latin typeface="BIZ UDPゴシック" panose="020B0400000000000000" pitchFamily="50" charset="-128"/>
                <a:ea typeface="BIZ UDPゴシック" panose="020B0400000000000000" pitchFamily="50" charset="-128"/>
              </a:rPr>
              <a:t>リース契約＠</a:t>
            </a:r>
            <a:r>
              <a:rPr kumimoji="1" lang="en-US" altLang="ja-JP" sz="2400" b="1" dirty="0">
                <a:latin typeface="BIZ UDPゴシック" panose="020B0400000000000000" pitchFamily="50" charset="-128"/>
                <a:ea typeface="BIZ UDPゴシック" panose="020B0400000000000000" pitchFamily="50" charset="-128"/>
              </a:rPr>
              <a:t>25</a:t>
            </a:r>
            <a:r>
              <a:rPr kumimoji="1" lang="ja-JP" altLang="en-US" sz="2400" b="1" dirty="0">
                <a:latin typeface="BIZ UDPゴシック" panose="020B0400000000000000" pitchFamily="50" charset="-128"/>
                <a:ea typeface="BIZ UDPゴシック" panose="020B0400000000000000" pitchFamily="50" charset="-128"/>
              </a:rPr>
              <a:t>年</a:t>
            </a:r>
          </a:p>
        </p:txBody>
      </p:sp>
      <p:sp>
        <p:nvSpPr>
          <p:cNvPr id="6217" name="テキスト ボックス 6216">
            <a:extLst>
              <a:ext uri="{FF2B5EF4-FFF2-40B4-BE49-F238E27FC236}">
                <a16:creationId xmlns:a16="http://schemas.microsoft.com/office/drawing/2014/main" id="{1243A162-849F-5D39-6045-69C780CBF5AB}"/>
              </a:ext>
            </a:extLst>
          </p:cNvPr>
          <p:cNvSpPr txBox="1"/>
          <p:nvPr/>
        </p:nvSpPr>
        <p:spPr>
          <a:xfrm>
            <a:off x="6487479" y="5058145"/>
            <a:ext cx="2743200" cy="646331"/>
          </a:xfrm>
          <a:prstGeom prst="rect">
            <a:avLst/>
          </a:prstGeom>
          <a:noFill/>
        </p:spPr>
        <p:txBody>
          <a:bodyPr wrap="square" rtlCol="0">
            <a:spAutoFit/>
          </a:bodyPr>
          <a:lstStyle/>
          <a:p>
            <a:r>
              <a:rPr kumimoji="1" lang="ja-JP" altLang="en-US" dirty="0">
                <a:solidFill>
                  <a:schemeClr val="bg1">
                    <a:lumMod val="95000"/>
                  </a:schemeClr>
                </a:solidFill>
                <a:latin typeface="BIZ UDPゴシック" panose="020B0400000000000000" pitchFamily="50" charset="-128"/>
                <a:ea typeface="BIZ UDPゴシック" panose="020B0400000000000000" pitchFamily="50" charset="-128"/>
              </a:rPr>
              <a:t>核燃料搭載のママ返却</a:t>
            </a:r>
            <a:endParaRPr kumimoji="1" lang="en-US" altLang="ja-JP" dirty="0">
              <a:solidFill>
                <a:schemeClr val="bg1">
                  <a:lumMod val="95000"/>
                </a:schemeClr>
              </a:solidFill>
              <a:latin typeface="BIZ UDPゴシック" panose="020B0400000000000000" pitchFamily="50" charset="-128"/>
              <a:ea typeface="BIZ UDPゴシック" panose="020B0400000000000000" pitchFamily="50" charset="-128"/>
            </a:endParaRPr>
          </a:p>
          <a:p>
            <a:r>
              <a:rPr kumimoji="1" lang="ja-JP" altLang="en-US" dirty="0">
                <a:solidFill>
                  <a:schemeClr val="bg1">
                    <a:lumMod val="95000"/>
                  </a:schemeClr>
                </a:solidFill>
                <a:latin typeface="BIZ UDPゴシック" panose="020B0400000000000000" pitchFamily="50" charset="-128"/>
                <a:ea typeface="BIZ UDPゴシック" panose="020B0400000000000000" pitchFamily="50" charset="-128"/>
              </a:rPr>
              <a:t>原子炉モジュール全体</a:t>
            </a:r>
            <a:endParaRPr kumimoji="1" lang="en-US" altLang="ja-JP" dirty="0">
              <a:solidFill>
                <a:schemeClr val="bg1">
                  <a:lumMod val="95000"/>
                </a:schemeClr>
              </a:solidFill>
              <a:latin typeface="BIZ UDPゴシック" panose="020B0400000000000000" pitchFamily="50" charset="-128"/>
              <a:ea typeface="BIZ UDPゴシック" panose="020B0400000000000000" pitchFamily="50" charset="-128"/>
            </a:endParaRPr>
          </a:p>
        </p:txBody>
      </p:sp>
      <p:pic>
        <p:nvPicPr>
          <p:cNvPr id="6218" name="Picture 4" descr="『馬毛島基地計画 米軍再編交付金 FCLPを加算対象 防衛省』: iCute">
            <a:extLst>
              <a:ext uri="{FF2B5EF4-FFF2-40B4-BE49-F238E27FC236}">
                <a16:creationId xmlns:a16="http://schemas.microsoft.com/office/drawing/2014/main" id="{B339716B-074B-F7CC-AA72-2B1AE78FC399}"/>
              </a:ext>
            </a:extLst>
          </p:cNvPr>
          <p:cNvPicPr>
            <a:picLocks noChangeAspect="1" noChangeArrowheads="1"/>
          </p:cNvPicPr>
          <p:nvPr/>
        </p:nvPicPr>
        <p:blipFill>
          <a:blip r:embed="rId60">
            <a:extLst>
              <a:ext uri="{28A0092B-C50C-407E-A947-70E740481C1C}">
                <a14:useLocalDpi xmlns:a14="http://schemas.microsoft.com/office/drawing/2010/main" val="0"/>
              </a:ext>
            </a:extLst>
          </a:blip>
          <a:srcRect/>
          <a:stretch>
            <a:fillRect/>
          </a:stretch>
        </p:blipFill>
        <p:spPr bwMode="auto">
          <a:xfrm>
            <a:off x="9197141" y="1243090"/>
            <a:ext cx="2828663" cy="3205818"/>
          </a:xfrm>
          <a:prstGeom prst="rect">
            <a:avLst/>
          </a:prstGeom>
          <a:noFill/>
          <a:extLst>
            <a:ext uri="{909E8E84-426E-40DD-AFC4-6F175D3DCCD1}">
              <a14:hiddenFill xmlns:a14="http://schemas.microsoft.com/office/drawing/2010/main">
                <a:solidFill>
                  <a:srgbClr val="FFFFFF"/>
                </a:solidFill>
              </a14:hiddenFill>
            </a:ext>
          </a:extLst>
        </p:spPr>
      </p:pic>
      <p:sp>
        <p:nvSpPr>
          <p:cNvPr id="6219" name="テキスト ボックス 6218">
            <a:extLst>
              <a:ext uri="{FF2B5EF4-FFF2-40B4-BE49-F238E27FC236}">
                <a16:creationId xmlns:a16="http://schemas.microsoft.com/office/drawing/2014/main" id="{C05732D8-2888-997B-03E0-C41EB3975458}"/>
              </a:ext>
            </a:extLst>
          </p:cNvPr>
          <p:cNvSpPr txBox="1"/>
          <p:nvPr/>
        </p:nvSpPr>
        <p:spPr>
          <a:xfrm>
            <a:off x="9152084" y="4903355"/>
            <a:ext cx="3057035" cy="1477328"/>
          </a:xfrm>
          <a:prstGeom prst="rect">
            <a:avLst/>
          </a:prstGeom>
          <a:noFill/>
        </p:spPr>
        <p:txBody>
          <a:bodyPr wrap="square" rtlCol="0">
            <a:spAutoFit/>
          </a:bodyPr>
          <a:lstStyle/>
          <a:p>
            <a:r>
              <a:rPr lang="ja-JP" altLang="en-US" dirty="0"/>
              <a:t>浮体式原子力発電の運用</a:t>
            </a:r>
            <a:endParaRPr lang="en-US" altLang="ja-JP" dirty="0"/>
          </a:p>
          <a:p>
            <a:r>
              <a:rPr lang="ja-JP" altLang="en-US" dirty="0"/>
              <a:t>民間オペレーション教育</a:t>
            </a:r>
            <a:endParaRPr lang="en-US" altLang="ja-JP" dirty="0"/>
          </a:p>
          <a:p>
            <a:endParaRPr lang="en-US" altLang="ja-JP" dirty="0"/>
          </a:p>
          <a:p>
            <a:r>
              <a:rPr lang="ja-JP" altLang="en-US" dirty="0"/>
              <a:t>海上自衛隊の原子力潜水艦</a:t>
            </a:r>
            <a:endParaRPr lang="en-US" altLang="ja-JP" dirty="0"/>
          </a:p>
          <a:p>
            <a:r>
              <a:rPr lang="ja-JP" altLang="en-US" dirty="0"/>
              <a:t>実戦配備・運用と保守</a:t>
            </a:r>
            <a:endParaRPr lang="en-US" altLang="ja-JP" dirty="0"/>
          </a:p>
        </p:txBody>
      </p:sp>
      <p:sp>
        <p:nvSpPr>
          <p:cNvPr id="6220" name="テキスト ボックス 6219">
            <a:extLst>
              <a:ext uri="{FF2B5EF4-FFF2-40B4-BE49-F238E27FC236}">
                <a16:creationId xmlns:a16="http://schemas.microsoft.com/office/drawing/2014/main" id="{647177BC-52CE-3CE5-62EE-2E45A9F907C0}"/>
              </a:ext>
            </a:extLst>
          </p:cNvPr>
          <p:cNvSpPr txBox="1"/>
          <p:nvPr/>
        </p:nvSpPr>
        <p:spPr>
          <a:xfrm>
            <a:off x="475568" y="919924"/>
            <a:ext cx="1832516" cy="646331"/>
          </a:xfrm>
          <a:prstGeom prst="rect">
            <a:avLst/>
          </a:prstGeom>
          <a:noFill/>
        </p:spPr>
        <p:txBody>
          <a:bodyPr wrap="square" rtlCol="0">
            <a:spAutoFit/>
          </a:bodyPr>
          <a:lstStyle/>
          <a:p>
            <a:pPr algn="ctr"/>
            <a:r>
              <a:rPr kumimoji="1" lang="ja-JP" altLang="en-US" sz="3600" dirty="0"/>
              <a:t>米海軍</a:t>
            </a:r>
          </a:p>
        </p:txBody>
      </p:sp>
    </p:spTree>
    <p:extLst>
      <p:ext uri="{BB962C8B-B14F-4D97-AF65-F5344CB8AC3E}">
        <p14:creationId xmlns:p14="http://schemas.microsoft.com/office/powerpoint/2010/main" val="145687377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7" name="正方形/長方形 1">
            <a:extLst>
              <a:ext uri="{FF2B5EF4-FFF2-40B4-BE49-F238E27FC236}">
                <a16:creationId xmlns:a16="http://schemas.microsoft.com/office/drawing/2014/main" id="{5098DE72-BAC6-4742-B942-975E9DEDFB02}"/>
              </a:ext>
            </a:extLst>
          </p:cNvPr>
          <p:cNvSpPr>
            <a:spLocks noChangeArrowheads="1"/>
          </p:cNvSpPr>
          <p:nvPr/>
        </p:nvSpPr>
        <p:spPr bwMode="auto">
          <a:xfrm>
            <a:off x="2529417" y="556381"/>
            <a:ext cx="6665989" cy="2974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ctr">
              <a:spcBef>
                <a:spcPct val="0"/>
              </a:spcBef>
              <a:buFontTx/>
              <a:buNone/>
            </a:pPr>
            <a:r>
              <a:rPr lang="en-US" altLang="ja-JP" sz="1333">
                <a:latin typeface="Meiryo UI" panose="020B0604030504040204" pitchFamily="50" charset="-128"/>
                <a:ea typeface="Meiryo UI" panose="020B0604030504040204" pitchFamily="50" charset="-128"/>
              </a:rPr>
              <a:t>Small Rugged Reactor Technologies</a:t>
            </a:r>
            <a:endParaRPr lang="ja-JP" altLang="en-US" sz="1333">
              <a:latin typeface="Meiryo UI" panose="020B0604030504040204" pitchFamily="50" charset="-128"/>
              <a:ea typeface="Meiryo UI" panose="020B0604030504040204" pitchFamily="50" charset="-128"/>
            </a:endParaRPr>
          </a:p>
        </p:txBody>
      </p:sp>
      <p:pic>
        <p:nvPicPr>
          <p:cNvPr id="23560" name="図 6">
            <a:extLst>
              <a:ext uri="{FF2B5EF4-FFF2-40B4-BE49-F238E27FC236}">
                <a16:creationId xmlns:a16="http://schemas.microsoft.com/office/drawing/2014/main" id="{4FDA6870-58D6-47DA-BA20-0627B0E4E3B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355168" y="5211536"/>
            <a:ext cx="4449535" cy="15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61" name="図 7">
            <a:extLst>
              <a:ext uri="{FF2B5EF4-FFF2-40B4-BE49-F238E27FC236}">
                <a16:creationId xmlns:a16="http://schemas.microsoft.com/office/drawing/2014/main" id="{C0AA1A34-8834-4F4F-AC6A-01EC290234D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344584" y="955524"/>
            <a:ext cx="5143500" cy="3952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62" name="テキスト ボックス 8">
            <a:extLst>
              <a:ext uri="{FF2B5EF4-FFF2-40B4-BE49-F238E27FC236}">
                <a16:creationId xmlns:a16="http://schemas.microsoft.com/office/drawing/2014/main" id="{532E60F4-A6BC-4BB7-B81A-CAE25898E62C}"/>
              </a:ext>
            </a:extLst>
          </p:cNvPr>
          <p:cNvSpPr txBox="1">
            <a:spLocks noChangeArrowheads="1"/>
          </p:cNvSpPr>
          <p:nvPr/>
        </p:nvSpPr>
        <p:spPr bwMode="auto">
          <a:xfrm>
            <a:off x="4858802" y="4914082"/>
            <a:ext cx="6312203" cy="2974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r>
              <a:rPr lang="ja-JP" altLang="en-US" sz="1333" dirty="0">
                <a:latin typeface="Meiryo UI" panose="020B0604030504040204" pitchFamily="50" charset="-128"/>
                <a:ea typeface="Meiryo UI" panose="020B0604030504040204" pitchFamily="50" charset="-128"/>
              </a:rPr>
              <a:t>燃料は劣化ウラン</a:t>
            </a:r>
            <a:r>
              <a:rPr lang="en-US" altLang="ja-JP" sz="1333" dirty="0">
                <a:latin typeface="Meiryo UI" panose="020B0604030504040204" pitchFamily="50" charset="-128"/>
                <a:ea typeface="Meiryo UI" panose="020B0604030504040204" pitchFamily="50" charset="-128"/>
              </a:rPr>
              <a:t>U238</a:t>
            </a:r>
            <a:r>
              <a:rPr lang="ja-JP" altLang="en-US" sz="1333" dirty="0">
                <a:latin typeface="Meiryo UI" panose="020B0604030504040204" pitchFamily="50" charset="-128"/>
                <a:ea typeface="Meiryo UI" panose="020B0604030504040204" pitchFamily="50" charset="-128"/>
              </a:rPr>
              <a:t>に中性子を当てて２度のベータ崩壊を経てプルトニウム</a:t>
            </a:r>
            <a:r>
              <a:rPr lang="en-US" altLang="ja-JP" sz="1333" dirty="0">
                <a:latin typeface="Meiryo UI" panose="020B0604030504040204" pitchFamily="50" charset="-128"/>
                <a:ea typeface="Meiryo UI" panose="020B0604030504040204" pitchFamily="50" charset="-128"/>
              </a:rPr>
              <a:t>239</a:t>
            </a:r>
            <a:r>
              <a:rPr lang="ja-JP" altLang="en-US" sz="1333" dirty="0">
                <a:latin typeface="Meiryo UI" panose="020B0604030504040204" pitchFamily="50" charset="-128"/>
                <a:ea typeface="Meiryo UI" panose="020B0604030504040204" pitchFamily="50" charset="-128"/>
              </a:rPr>
              <a:t>になる。</a:t>
            </a:r>
          </a:p>
        </p:txBody>
      </p:sp>
      <p:sp>
        <p:nvSpPr>
          <p:cNvPr id="9" name="テキスト ボックス 8">
            <a:extLst>
              <a:ext uri="{FF2B5EF4-FFF2-40B4-BE49-F238E27FC236}">
                <a16:creationId xmlns:a16="http://schemas.microsoft.com/office/drawing/2014/main" id="{9C05A43F-3639-4673-87DE-FE6B01C329A1}"/>
              </a:ext>
            </a:extLst>
          </p:cNvPr>
          <p:cNvSpPr txBox="1"/>
          <p:nvPr/>
        </p:nvSpPr>
        <p:spPr>
          <a:xfrm>
            <a:off x="0" y="0"/>
            <a:ext cx="12192000" cy="523220"/>
          </a:xfrm>
          <a:prstGeom prst="rect">
            <a:avLst/>
          </a:prstGeom>
          <a:solidFill>
            <a:srgbClr val="052F61"/>
          </a:solidFill>
        </p:spPr>
        <p:txBody>
          <a:bodyPr wrap="square" rtlCol="0">
            <a:spAutoFit/>
          </a:bodyPr>
          <a:lstStyle/>
          <a:p>
            <a:pPr algn="ctr"/>
            <a:r>
              <a:rPr lang="ja-JP" altLang="en-US" sz="2800" b="1" dirty="0">
                <a:solidFill>
                  <a:schemeClr val="bg1"/>
                </a:solidFill>
                <a:latin typeface="Meiryo UI" panose="020B0604030504040204" pitchFamily="50" charset="-128"/>
                <a:ea typeface="Meiryo UI" panose="020B0604030504040204" pitchFamily="50" charset="-128"/>
              </a:rPr>
              <a:t>遠隔の軍事基地向けにマイクロリアクター</a:t>
            </a:r>
            <a:endParaRPr kumimoji="1" lang="ja-JP" altLang="en-US" sz="2800" b="1" dirty="0">
              <a:solidFill>
                <a:schemeClr val="bg1"/>
              </a:solidFill>
              <a:latin typeface="Meiryo UI" panose="020B0604030504040204" pitchFamily="50" charset="-128"/>
              <a:ea typeface="Meiryo UI" panose="020B0604030504040204" pitchFamily="50" charset="-128"/>
            </a:endParaRPr>
          </a:p>
        </p:txBody>
      </p:sp>
      <p:pic>
        <p:nvPicPr>
          <p:cNvPr id="10" name="Picture 4" descr="9 Best Molten Salt Reactors (MSR) and Liquid Fluoride Thorium Reactors ...">
            <a:extLst>
              <a:ext uri="{FF2B5EF4-FFF2-40B4-BE49-F238E27FC236}">
                <a16:creationId xmlns:a16="http://schemas.microsoft.com/office/drawing/2014/main" id="{81DDF9A7-5689-4144-8166-53DA71233BC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2012" y="1168535"/>
            <a:ext cx="4354809" cy="487738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5ACAF26D-17A2-7614-6846-D85F99C072F0}"/>
              </a:ext>
            </a:extLst>
          </p:cNvPr>
          <p:cNvSpPr/>
          <p:nvPr/>
        </p:nvSpPr>
        <p:spPr>
          <a:xfrm>
            <a:off x="0" y="5693"/>
            <a:ext cx="12192000" cy="467858"/>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b="1" dirty="0">
                <a:latin typeface="BIZ UDPゴシック" panose="020B0400000000000000" pitchFamily="50" charset="-128"/>
                <a:ea typeface="BIZ UDPゴシック" panose="020B0400000000000000" pitchFamily="50" charset="-128"/>
              </a:rPr>
              <a:t>SSBNX</a:t>
            </a:r>
            <a:endParaRPr kumimoji="1" lang="ja-JP" altLang="en-US" sz="2400" b="1" dirty="0">
              <a:latin typeface="BIZ UDPゴシック" panose="020B0400000000000000" pitchFamily="50" charset="-128"/>
              <a:ea typeface="BIZ UDPゴシック" panose="020B0400000000000000" pitchFamily="50" charset="-128"/>
            </a:endParaRPr>
          </a:p>
        </p:txBody>
      </p:sp>
      <p:pic>
        <p:nvPicPr>
          <p:cNvPr id="2" name="図 1">
            <a:extLst>
              <a:ext uri="{FF2B5EF4-FFF2-40B4-BE49-F238E27FC236}">
                <a16:creationId xmlns:a16="http://schemas.microsoft.com/office/drawing/2014/main" id="{94FC3137-6132-ACC0-18E3-882EF0D6E2B3}"/>
              </a:ext>
            </a:extLst>
          </p:cNvPr>
          <p:cNvPicPr>
            <a:picLocks noChangeAspect="1"/>
          </p:cNvPicPr>
          <p:nvPr/>
        </p:nvPicPr>
        <p:blipFill>
          <a:blip r:embed="rId2"/>
          <a:stretch>
            <a:fillRect/>
          </a:stretch>
        </p:blipFill>
        <p:spPr>
          <a:xfrm>
            <a:off x="408215" y="519885"/>
            <a:ext cx="11185071" cy="6291602"/>
          </a:xfrm>
          <a:prstGeom prst="rect">
            <a:avLst/>
          </a:prstGeom>
        </p:spPr>
      </p:pic>
    </p:spTree>
    <p:extLst>
      <p:ext uri="{BB962C8B-B14F-4D97-AF65-F5344CB8AC3E}">
        <p14:creationId xmlns:p14="http://schemas.microsoft.com/office/powerpoint/2010/main" val="140700209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線コネクタ 3">
            <a:extLst>
              <a:ext uri="{FF2B5EF4-FFF2-40B4-BE49-F238E27FC236}">
                <a16:creationId xmlns:a16="http://schemas.microsoft.com/office/drawing/2014/main" id="{FD01FD03-7C1C-C642-0AFC-3129E95D1C24}"/>
              </a:ext>
            </a:extLst>
          </p:cNvPr>
          <p:cNvCxnSpPr/>
          <p:nvPr/>
        </p:nvCxnSpPr>
        <p:spPr>
          <a:xfrm>
            <a:off x="0" y="3429000"/>
            <a:ext cx="12192000" cy="0"/>
          </a:xfrm>
          <a:prstGeom prst="line">
            <a:avLst/>
          </a:prstGeom>
          <a:ln w="571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7" name="楕円 6">
            <a:extLst>
              <a:ext uri="{FF2B5EF4-FFF2-40B4-BE49-F238E27FC236}">
                <a16:creationId xmlns:a16="http://schemas.microsoft.com/office/drawing/2014/main" id="{5EEE746D-305E-7D22-8408-5CDBFC5B069B}"/>
              </a:ext>
            </a:extLst>
          </p:cNvPr>
          <p:cNvSpPr/>
          <p:nvPr/>
        </p:nvSpPr>
        <p:spPr>
          <a:xfrm>
            <a:off x="1388853" y="0"/>
            <a:ext cx="9566694" cy="6858000"/>
          </a:xfrm>
          <a:prstGeom prst="ellipse">
            <a:avLst/>
          </a:prstGeom>
          <a:noFill/>
          <a:ln>
            <a:solidFill>
              <a:srgbClr val="FF0000"/>
            </a:solidFill>
            <a:prstDash val="dash"/>
          </a:ln>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 name="正方形/長方形 7">
            <a:extLst>
              <a:ext uri="{FF2B5EF4-FFF2-40B4-BE49-F238E27FC236}">
                <a16:creationId xmlns:a16="http://schemas.microsoft.com/office/drawing/2014/main" id="{7B065512-9507-F38D-2801-175833FADE9D}"/>
              </a:ext>
            </a:extLst>
          </p:cNvPr>
          <p:cNvSpPr/>
          <p:nvPr/>
        </p:nvSpPr>
        <p:spPr>
          <a:xfrm>
            <a:off x="-17255" y="3472390"/>
            <a:ext cx="12192000" cy="3376983"/>
          </a:xfrm>
          <a:prstGeom prst="rect">
            <a:avLst/>
          </a:prstGeom>
          <a:solidFill>
            <a:schemeClr val="bg1"/>
          </a:solidFill>
          <a:ln>
            <a:noFill/>
          </a:ln>
          <a:effectLst>
            <a:glow rad="1016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AutoShape 2" descr="航空ドローンの集団戦法「スウォーム攻撃」">
            <a:extLst>
              <a:ext uri="{FF2B5EF4-FFF2-40B4-BE49-F238E27FC236}">
                <a16:creationId xmlns:a16="http://schemas.microsoft.com/office/drawing/2014/main" id="{1A5D849A-E91E-250A-C2D3-C378C7594A79}"/>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6" name="正方形/長方形 5">
            <a:extLst>
              <a:ext uri="{FF2B5EF4-FFF2-40B4-BE49-F238E27FC236}">
                <a16:creationId xmlns:a16="http://schemas.microsoft.com/office/drawing/2014/main" id="{CA11B39D-12E6-8CE2-2601-5C6E1077CE05}"/>
              </a:ext>
            </a:extLst>
          </p:cNvPr>
          <p:cNvSpPr/>
          <p:nvPr/>
        </p:nvSpPr>
        <p:spPr>
          <a:xfrm>
            <a:off x="5960852" y="3429000"/>
            <a:ext cx="287547" cy="2143664"/>
          </a:xfrm>
          <a:prstGeom prst="rect">
            <a:avLst/>
          </a:prstGeom>
          <a:solidFill>
            <a:schemeClr val="accent3">
              <a:lumMod val="60000"/>
              <a:lumOff val="40000"/>
            </a:schemeClr>
          </a:solidFill>
          <a:ln w="57150">
            <a:solidFill>
              <a:schemeClr val="accent3">
                <a:lumMod val="75000"/>
              </a:schemeClr>
            </a:solidFill>
          </a:ln>
          <a:effectLst>
            <a:glow rad="228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フローチャート: 準備 9">
            <a:extLst>
              <a:ext uri="{FF2B5EF4-FFF2-40B4-BE49-F238E27FC236}">
                <a16:creationId xmlns:a16="http://schemas.microsoft.com/office/drawing/2014/main" id="{BBA9297A-1C3D-5609-6CE5-A78648E46AB0}"/>
              </a:ext>
            </a:extLst>
          </p:cNvPr>
          <p:cNvSpPr/>
          <p:nvPr/>
        </p:nvSpPr>
        <p:spPr>
          <a:xfrm>
            <a:off x="5716437" y="3240001"/>
            <a:ext cx="759125" cy="377997"/>
          </a:xfrm>
          <a:prstGeom prst="flowChartPreparat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フローチャート: 論理和 10">
            <a:extLst>
              <a:ext uri="{FF2B5EF4-FFF2-40B4-BE49-F238E27FC236}">
                <a16:creationId xmlns:a16="http://schemas.microsoft.com/office/drawing/2014/main" id="{E9F42AB0-24E4-667E-3603-1159DE4D12A9}"/>
              </a:ext>
            </a:extLst>
          </p:cNvPr>
          <p:cNvSpPr/>
          <p:nvPr/>
        </p:nvSpPr>
        <p:spPr>
          <a:xfrm rot="2729331">
            <a:off x="5903341" y="2880303"/>
            <a:ext cx="350809" cy="377997"/>
          </a:xfrm>
          <a:prstGeom prst="flowChartOr">
            <a:avLst/>
          </a:prstGeom>
          <a:solidFill>
            <a:schemeClr val="accent4">
              <a:lumMod val="60000"/>
              <a:lumOff val="40000"/>
            </a:schemeClr>
          </a:solidFill>
          <a:effectLst>
            <a:glow rad="228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a:extLst>
              <a:ext uri="{FF2B5EF4-FFF2-40B4-BE49-F238E27FC236}">
                <a16:creationId xmlns:a16="http://schemas.microsoft.com/office/drawing/2014/main" id="{518B9798-BFC6-8EE5-6E88-42AD4FD6EDAB}"/>
              </a:ext>
            </a:extLst>
          </p:cNvPr>
          <p:cNvSpPr txBox="1"/>
          <p:nvPr/>
        </p:nvSpPr>
        <p:spPr>
          <a:xfrm>
            <a:off x="5302916" y="83473"/>
            <a:ext cx="1580967" cy="584775"/>
          </a:xfrm>
          <a:prstGeom prst="rect">
            <a:avLst/>
          </a:prstGeom>
          <a:noFill/>
        </p:spPr>
        <p:txBody>
          <a:bodyPr wrap="square" rtlCol="0">
            <a:spAutoFit/>
          </a:bodyPr>
          <a:lstStyle/>
          <a:p>
            <a:pPr algn="ctr"/>
            <a:r>
              <a:rPr kumimoji="1" lang="ja-JP" altLang="en-US" sz="1600" dirty="0">
                <a:latin typeface="BIZ UDPゴシック" panose="020B0400000000000000" pitchFamily="50" charset="-128"/>
                <a:ea typeface="BIZ UDPゴシック" panose="020B0400000000000000" pitchFamily="50" charset="-128"/>
              </a:rPr>
              <a:t>偵察衛星</a:t>
            </a:r>
            <a:endParaRPr kumimoji="1" lang="en-US" altLang="ja-JP" sz="1600" dirty="0">
              <a:latin typeface="BIZ UDPゴシック" panose="020B0400000000000000" pitchFamily="50" charset="-128"/>
              <a:ea typeface="BIZ UDPゴシック" panose="020B0400000000000000" pitchFamily="50" charset="-128"/>
            </a:endParaRPr>
          </a:p>
          <a:p>
            <a:pPr algn="ctr"/>
            <a:r>
              <a:rPr lang="ja-JP" altLang="en-US" sz="1600" dirty="0">
                <a:latin typeface="BIZ UDPゴシック" panose="020B0400000000000000" pitchFamily="50" charset="-128"/>
                <a:ea typeface="BIZ UDPゴシック" panose="020B0400000000000000" pitchFamily="50" charset="-128"/>
              </a:rPr>
              <a:t>通信・測位衛星</a:t>
            </a:r>
            <a:endParaRPr kumimoji="1" lang="ja-JP" altLang="en-US" sz="1600" dirty="0">
              <a:latin typeface="BIZ UDPゴシック" panose="020B0400000000000000" pitchFamily="50" charset="-128"/>
              <a:ea typeface="BIZ UDPゴシック" panose="020B0400000000000000" pitchFamily="50" charset="-128"/>
            </a:endParaRPr>
          </a:p>
        </p:txBody>
      </p:sp>
      <p:sp>
        <p:nvSpPr>
          <p:cNvPr id="21" name="テキスト ボックス 20">
            <a:extLst>
              <a:ext uri="{FF2B5EF4-FFF2-40B4-BE49-F238E27FC236}">
                <a16:creationId xmlns:a16="http://schemas.microsoft.com/office/drawing/2014/main" id="{5301E1B0-F99C-1FF1-9525-A9C57DFF821E}"/>
              </a:ext>
            </a:extLst>
          </p:cNvPr>
          <p:cNvSpPr txBox="1"/>
          <p:nvPr/>
        </p:nvSpPr>
        <p:spPr>
          <a:xfrm rot="20669951">
            <a:off x="7278363" y="748971"/>
            <a:ext cx="1966822" cy="830997"/>
          </a:xfrm>
          <a:prstGeom prst="rect">
            <a:avLst/>
          </a:prstGeom>
          <a:noFill/>
        </p:spPr>
        <p:txBody>
          <a:bodyPr wrap="square" rtlCol="0">
            <a:spAutoFit/>
          </a:bodyPr>
          <a:lstStyle/>
          <a:p>
            <a:pPr algn="ctr"/>
            <a:r>
              <a:rPr kumimoji="1" lang="ja-JP" altLang="en-US" sz="1600" dirty="0">
                <a:latin typeface="BIZ UDPゴシック" panose="020B0400000000000000" pitchFamily="50" charset="-128"/>
                <a:ea typeface="BIZ UDPゴシック" panose="020B0400000000000000" pitchFamily="50" charset="-128"/>
              </a:rPr>
              <a:t>戦略ミサイル</a:t>
            </a:r>
            <a:endParaRPr kumimoji="1" lang="en-US" altLang="ja-JP" sz="1600" dirty="0">
              <a:latin typeface="BIZ UDPゴシック" panose="020B0400000000000000" pitchFamily="50" charset="-128"/>
              <a:ea typeface="BIZ UDPゴシック" panose="020B0400000000000000" pitchFamily="50" charset="-128"/>
            </a:endParaRPr>
          </a:p>
          <a:p>
            <a:pPr algn="ctr"/>
            <a:r>
              <a:rPr lang="ja-JP" altLang="en-US" sz="1600" dirty="0">
                <a:latin typeface="BIZ UDPゴシック" panose="020B0400000000000000" pitchFamily="50" charset="-128"/>
                <a:ea typeface="BIZ UDPゴシック" panose="020B0400000000000000" pitchFamily="50" charset="-128"/>
              </a:rPr>
              <a:t>戦術ミサイル</a:t>
            </a:r>
            <a:endParaRPr lang="en-US" altLang="ja-JP" sz="1600" dirty="0">
              <a:latin typeface="BIZ UDPゴシック" panose="020B0400000000000000" pitchFamily="50" charset="-128"/>
              <a:ea typeface="BIZ UDPゴシック" panose="020B0400000000000000" pitchFamily="50" charset="-128"/>
            </a:endParaRPr>
          </a:p>
          <a:p>
            <a:pPr algn="ctr"/>
            <a:r>
              <a:rPr kumimoji="1" lang="ja-JP" altLang="en-US" sz="1600" dirty="0">
                <a:latin typeface="BIZ UDPゴシック" panose="020B0400000000000000" pitchFamily="50" charset="-128"/>
                <a:ea typeface="BIZ UDPゴシック" panose="020B0400000000000000" pitchFamily="50" charset="-128"/>
              </a:rPr>
              <a:t>対地攻撃ミサイル</a:t>
            </a:r>
          </a:p>
        </p:txBody>
      </p:sp>
      <p:cxnSp>
        <p:nvCxnSpPr>
          <p:cNvPr id="23" name="直線矢印コネクタ 22">
            <a:extLst>
              <a:ext uri="{FF2B5EF4-FFF2-40B4-BE49-F238E27FC236}">
                <a16:creationId xmlns:a16="http://schemas.microsoft.com/office/drawing/2014/main" id="{0AEC32A1-9CD5-5B33-D768-74AA44E1568A}"/>
              </a:ext>
            </a:extLst>
          </p:cNvPr>
          <p:cNvCxnSpPr>
            <a:stCxn id="11" idx="0"/>
          </p:cNvCxnSpPr>
          <p:nvPr/>
        </p:nvCxnSpPr>
        <p:spPr>
          <a:xfrm flipV="1">
            <a:off x="6213523" y="1276709"/>
            <a:ext cx="1354327" cy="1660096"/>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線矢印コネクタ 24">
            <a:extLst>
              <a:ext uri="{FF2B5EF4-FFF2-40B4-BE49-F238E27FC236}">
                <a16:creationId xmlns:a16="http://schemas.microsoft.com/office/drawing/2014/main" id="{CF41A193-1301-CAA2-14C2-2F2C06289CD7}"/>
              </a:ext>
            </a:extLst>
          </p:cNvPr>
          <p:cNvCxnSpPr>
            <a:cxnSpLocks/>
            <a:stCxn id="11" idx="1"/>
            <a:endCxn id="15" idx="2"/>
          </p:cNvCxnSpPr>
          <p:nvPr/>
        </p:nvCxnSpPr>
        <p:spPr>
          <a:xfrm flipV="1">
            <a:off x="6087097" y="668248"/>
            <a:ext cx="6303" cy="2218917"/>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線矢印コネクタ 26">
            <a:extLst>
              <a:ext uri="{FF2B5EF4-FFF2-40B4-BE49-F238E27FC236}">
                <a16:creationId xmlns:a16="http://schemas.microsoft.com/office/drawing/2014/main" id="{E9B9D354-D437-FA28-FD09-C196694D78F0}"/>
              </a:ext>
            </a:extLst>
          </p:cNvPr>
          <p:cNvCxnSpPr>
            <a:stCxn id="11" idx="2"/>
          </p:cNvCxnSpPr>
          <p:nvPr/>
        </p:nvCxnSpPr>
        <p:spPr>
          <a:xfrm flipH="1" flipV="1">
            <a:off x="3666226" y="1618515"/>
            <a:ext cx="2289552" cy="132570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 name="テキスト ボックス 2">
            <a:extLst>
              <a:ext uri="{FF2B5EF4-FFF2-40B4-BE49-F238E27FC236}">
                <a16:creationId xmlns:a16="http://schemas.microsoft.com/office/drawing/2014/main" id="{A977921E-99E5-89C8-4D34-13E335A48534}"/>
              </a:ext>
            </a:extLst>
          </p:cNvPr>
          <p:cNvSpPr txBox="1"/>
          <p:nvPr/>
        </p:nvSpPr>
        <p:spPr>
          <a:xfrm rot="1747097">
            <a:off x="2344694" y="1156629"/>
            <a:ext cx="1653498" cy="584775"/>
          </a:xfrm>
          <a:prstGeom prst="rect">
            <a:avLst/>
          </a:prstGeom>
          <a:noFill/>
        </p:spPr>
        <p:txBody>
          <a:bodyPr wrap="square" rtlCol="0">
            <a:spAutoFit/>
          </a:bodyPr>
          <a:lstStyle/>
          <a:p>
            <a:pPr algn="ctr"/>
            <a:r>
              <a:rPr kumimoji="1" lang="ja-JP" altLang="en-US" sz="1600" dirty="0">
                <a:latin typeface="BIZ UDPゴシック" panose="020B0400000000000000" pitchFamily="50" charset="-128"/>
                <a:ea typeface="BIZ UDPゴシック" panose="020B0400000000000000" pitchFamily="50" charset="-128"/>
              </a:rPr>
              <a:t>ドローン群</a:t>
            </a:r>
            <a:endParaRPr kumimoji="1" lang="en-US" altLang="ja-JP" sz="1600" dirty="0">
              <a:latin typeface="BIZ UDPゴシック" panose="020B0400000000000000" pitchFamily="50" charset="-128"/>
              <a:ea typeface="BIZ UDPゴシック" panose="020B0400000000000000" pitchFamily="50" charset="-128"/>
            </a:endParaRPr>
          </a:p>
          <a:p>
            <a:pPr algn="ctr"/>
            <a:r>
              <a:rPr lang="ja-JP" altLang="en-US" sz="1600" dirty="0">
                <a:latin typeface="BIZ UDPゴシック" panose="020B0400000000000000" pitchFamily="50" charset="-128"/>
                <a:ea typeface="BIZ UDPゴシック" panose="020B0400000000000000" pitchFamily="50" charset="-128"/>
              </a:rPr>
              <a:t>スウォーム攻撃</a:t>
            </a:r>
            <a:endParaRPr kumimoji="1" lang="ja-JP" altLang="en-US" sz="1600" dirty="0">
              <a:latin typeface="BIZ UDPゴシック" panose="020B0400000000000000" pitchFamily="50" charset="-128"/>
              <a:ea typeface="BIZ UDPゴシック" panose="020B0400000000000000" pitchFamily="50" charset="-128"/>
            </a:endParaRPr>
          </a:p>
        </p:txBody>
      </p:sp>
      <p:sp>
        <p:nvSpPr>
          <p:cNvPr id="13" name="テキスト ボックス 12">
            <a:extLst>
              <a:ext uri="{FF2B5EF4-FFF2-40B4-BE49-F238E27FC236}">
                <a16:creationId xmlns:a16="http://schemas.microsoft.com/office/drawing/2014/main" id="{896D1AD3-578E-A204-ABC6-704645A7C6F4}"/>
              </a:ext>
            </a:extLst>
          </p:cNvPr>
          <p:cNvSpPr txBox="1"/>
          <p:nvPr/>
        </p:nvSpPr>
        <p:spPr>
          <a:xfrm rot="446435">
            <a:off x="6164087" y="3070411"/>
            <a:ext cx="2081458" cy="276999"/>
          </a:xfrm>
          <a:prstGeom prst="rect">
            <a:avLst/>
          </a:prstGeom>
          <a:noFill/>
        </p:spPr>
        <p:txBody>
          <a:bodyPr wrap="square" rtlCol="0">
            <a:spAutoFit/>
          </a:bodyPr>
          <a:lstStyle/>
          <a:p>
            <a:r>
              <a:rPr kumimoji="1" lang="ja-JP" altLang="en-US" sz="1200" dirty="0">
                <a:latin typeface="BIZ UDPゴシック" panose="020B0400000000000000" pitchFamily="50" charset="-128"/>
                <a:ea typeface="BIZ UDPゴシック" panose="020B0400000000000000" pitchFamily="50" charset="-128"/>
              </a:rPr>
              <a:t>←</a:t>
            </a:r>
            <a:r>
              <a:rPr kumimoji="1" lang="ja-JP" altLang="en-US" sz="1200" dirty="0">
                <a:solidFill>
                  <a:srgbClr val="C00000"/>
                </a:solidFill>
                <a:latin typeface="BIZ UDPゴシック" panose="020B0400000000000000" pitchFamily="50" charset="-128"/>
                <a:ea typeface="BIZ UDPゴシック" panose="020B0400000000000000" pitchFamily="50" charset="-128"/>
              </a:rPr>
              <a:t>レーザー砲のつもり</a:t>
            </a:r>
            <a:r>
              <a:rPr kumimoji="1" lang="en-US" altLang="ja-JP" sz="1200" dirty="0">
                <a:solidFill>
                  <a:srgbClr val="C00000"/>
                </a:solidFill>
                <a:latin typeface="BIZ UDPゴシック" panose="020B0400000000000000" pitchFamily="50" charset="-128"/>
                <a:ea typeface="BIZ UDPゴシック" panose="020B0400000000000000" pitchFamily="50" charset="-128"/>
              </a:rPr>
              <a:t>…</a:t>
            </a:r>
            <a:endParaRPr kumimoji="1" lang="ja-JP" altLang="en-US" sz="1200" dirty="0">
              <a:solidFill>
                <a:srgbClr val="C00000"/>
              </a:solidFill>
              <a:latin typeface="BIZ UDPゴシック" panose="020B0400000000000000" pitchFamily="50" charset="-128"/>
              <a:ea typeface="BIZ UDPゴシック" panose="020B0400000000000000" pitchFamily="50" charset="-128"/>
            </a:endParaRPr>
          </a:p>
        </p:txBody>
      </p:sp>
      <p:sp>
        <p:nvSpPr>
          <p:cNvPr id="14" name="テキスト ボックス 13">
            <a:extLst>
              <a:ext uri="{FF2B5EF4-FFF2-40B4-BE49-F238E27FC236}">
                <a16:creationId xmlns:a16="http://schemas.microsoft.com/office/drawing/2014/main" id="{DBC61492-1F65-8406-87D5-EB1476B93D2F}"/>
              </a:ext>
            </a:extLst>
          </p:cNvPr>
          <p:cNvSpPr txBox="1"/>
          <p:nvPr/>
        </p:nvSpPr>
        <p:spPr>
          <a:xfrm>
            <a:off x="7483414" y="3577742"/>
            <a:ext cx="4573468" cy="1569660"/>
          </a:xfrm>
          <a:prstGeom prst="rect">
            <a:avLst/>
          </a:prstGeom>
          <a:solidFill>
            <a:schemeClr val="accent4">
              <a:lumMod val="20000"/>
              <a:lumOff val="80000"/>
            </a:schemeClr>
          </a:solidFill>
        </p:spPr>
        <p:txBody>
          <a:bodyPr wrap="square" rtlCol="0">
            <a:spAutoFit/>
          </a:bodyPr>
          <a:lstStyle/>
          <a:p>
            <a:pPr marL="285750" indent="-285750">
              <a:buFont typeface="Wingdings" panose="05000000000000000000" pitchFamily="2" charset="2"/>
              <a:buChar char="u"/>
            </a:pPr>
            <a:r>
              <a:rPr kumimoji="1" lang="ja-JP" altLang="en-US" sz="1600" dirty="0">
                <a:solidFill>
                  <a:srgbClr val="C00000"/>
                </a:solidFill>
                <a:latin typeface="UD デジタル 教科書体 NK-B" panose="02020700000000000000" pitchFamily="18" charset="-128"/>
                <a:ea typeface="UD デジタル 教科書体 NK-B" panose="02020700000000000000" pitchFamily="18" charset="-128"/>
              </a:rPr>
              <a:t>軍事用原子炉は</a:t>
            </a:r>
            <a:r>
              <a:rPr kumimoji="1" lang="en-US" altLang="ja-JP" sz="1600" dirty="0">
                <a:solidFill>
                  <a:srgbClr val="C00000"/>
                </a:solidFill>
                <a:latin typeface="UD デジタル 教科書体 NK-B" panose="02020700000000000000" pitchFamily="18" charset="-128"/>
                <a:ea typeface="UD デジタル 教科書体 NK-B" panose="02020700000000000000" pitchFamily="18" charset="-128"/>
              </a:rPr>
              <a:t>IAEA</a:t>
            </a:r>
            <a:r>
              <a:rPr kumimoji="1" lang="ja-JP" altLang="en-US" sz="1600" dirty="0">
                <a:solidFill>
                  <a:srgbClr val="C00000"/>
                </a:solidFill>
                <a:latin typeface="UD デジタル 教科書体 NK-B" panose="02020700000000000000" pitchFamily="18" charset="-128"/>
                <a:ea typeface="UD デジタル 教科書体 NK-B" panose="02020700000000000000" pitchFamily="18" charset="-128"/>
              </a:rPr>
              <a:t>監査対象外</a:t>
            </a:r>
            <a:endParaRPr kumimoji="1" lang="en-US" altLang="ja-JP" sz="1600" dirty="0">
              <a:solidFill>
                <a:srgbClr val="C00000"/>
              </a:solidFill>
              <a:latin typeface="UD デジタル 教科書体 NK-B" panose="02020700000000000000" pitchFamily="18" charset="-128"/>
              <a:ea typeface="UD デジタル 教科書体 NK-B" panose="02020700000000000000" pitchFamily="18" charset="-128"/>
            </a:endParaRPr>
          </a:p>
          <a:p>
            <a:pPr marL="285750" indent="-285750">
              <a:buFont typeface="Wingdings" panose="05000000000000000000" pitchFamily="2" charset="2"/>
              <a:buChar char="u"/>
            </a:pPr>
            <a:r>
              <a:rPr kumimoji="1" lang="ja-JP" altLang="en-US" sz="1600" dirty="0">
                <a:solidFill>
                  <a:srgbClr val="C00000"/>
                </a:solidFill>
                <a:latin typeface="UD デジタル 教科書体 NK-B" panose="02020700000000000000" pitchFamily="18" charset="-128"/>
                <a:ea typeface="UD デジタル 教科書体 NK-B" panose="02020700000000000000" pitchFamily="18" charset="-128"/>
              </a:rPr>
              <a:t>安定運用の現役炉を燃料装填済みでリース</a:t>
            </a:r>
            <a:endParaRPr kumimoji="1" lang="en-US" altLang="ja-JP" sz="1600" dirty="0">
              <a:solidFill>
                <a:srgbClr val="C00000"/>
              </a:solidFill>
              <a:latin typeface="UD デジタル 教科書体 NK-B" panose="02020700000000000000" pitchFamily="18" charset="-128"/>
              <a:ea typeface="UD デジタル 教科書体 NK-B" panose="02020700000000000000" pitchFamily="18" charset="-128"/>
            </a:endParaRPr>
          </a:p>
          <a:p>
            <a:pPr marL="285750" indent="-285750">
              <a:buFont typeface="Wingdings" panose="05000000000000000000" pitchFamily="2" charset="2"/>
              <a:buChar char="u"/>
            </a:pPr>
            <a:r>
              <a:rPr kumimoji="1" lang="en-US" altLang="ja-JP" sz="1600" dirty="0">
                <a:solidFill>
                  <a:srgbClr val="C00000"/>
                </a:solidFill>
                <a:latin typeface="UD デジタル 教科書体 NK-B" panose="02020700000000000000" pitchFamily="18" charset="-128"/>
                <a:ea typeface="UD デジタル 教科書体 NK-B" panose="02020700000000000000" pitchFamily="18" charset="-128"/>
              </a:rPr>
              <a:t>25</a:t>
            </a:r>
            <a:r>
              <a:rPr kumimoji="1" lang="ja-JP" altLang="en-US" sz="1600" dirty="0">
                <a:solidFill>
                  <a:srgbClr val="C00000"/>
                </a:solidFill>
                <a:latin typeface="UD デジタル 教科書体 NK-B" panose="02020700000000000000" pitchFamily="18" charset="-128"/>
                <a:ea typeface="UD デジタル 教科書体 NK-B" panose="02020700000000000000" pitchFamily="18" charset="-128"/>
              </a:rPr>
              <a:t>年間燃料交換なしで発電運用</a:t>
            </a:r>
            <a:endParaRPr kumimoji="1" lang="en-US" altLang="ja-JP" sz="1600" dirty="0">
              <a:solidFill>
                <a:srgbClr val="C00000"/>
              </a:solidFill>
              <a:latin typeface="UD デジタル 教科書体 NK-B" panose="02020700000000000000" pitchFamily="18" charset="-128"/>
              <a:ea typeface="UD デジタル 教科書体 NK-B" panose="02020700000000000000" pitchFamily="18" charset="-128"/>
            </a:endParaRPr>
          </a:p>
          <a:p>
            <a:pPr marL="285750" indent="-285750">
              <a:buFont typeface="Wingdings" panose="05000000000000000000" pitchFamily="2" charset="2"/>
              <a:buChar char="u"/>
            </a:pPr>
            <a:r>
              <a:rPr lang="ja-JP" altLang="en-US" sz="1600" dirty="0">
                <a:solidFill>
                  <a:srgbClr val="C00000"/>
                </a:solidFill>
                <a:latin typeface="UD デジタル 教科書体 NK-B" panose="02020700000000000000" pitchFamily="18" charset="-128"/>
                <a:ea typeface="UD デジタル 教科書体 NK-B" panose="02020700000000000000" pitchFamily="18" charset="-128"/>
              </a:rPr>
              <a:t>軍用原子炉は地下に建設</a:t>
            </a:r>
            <a:endParaRPr lang="en-US" altLang="ja-JP" sz="1600" dirty="0">
              <a:solidFill>
                <a:srgbClr val="C00000"/>
              </a:solidFill>
              <a:latin typeface="UD デジタル 教科書体 NK-B" panose="02020700000000000000" pitchFamily="18" charset="-128"/>
              <a:ea typeface="UD デジタル 教科書体 NK-B" panose="02020700000000000000" pitchFamily="18" charset="-128"/>
            </a:endParaRPr>
          </a:p>
          <a:p>
            <a:pPr marL="285750" indent="-285750">
              <a:buFont typeface="Wingdings" panose="05000000000000000000" pitchFamily="2" charset="2"/>
              <a:buChar char="u"/>
            </a:pPr>
            <a:r>
              <a:rPr kumimoji="1" lang="ja-JP" altLang="en-US" sz="1600" dirty="0">
                <a:solidFill>
                  <a:srgbClr val="C00000"/>
                </a:solidFill>
                <a:latin typeface="UD デジタル 教科書体 NK-B" panose="02020700000000000000" pitchFamily="18" charset="-128"/>
                <a:ea typeface="UD デジタル 教科書体 NK-B" panose="02020700000000000000" pitchFamily="18" charset="-128"/>
              </a:rPr>
              <a:t>大電力を必要とするレーザー兵器、レールガンを地域防御として配備</a:t>
            </a:r>
          </a:p>
        </p:txBody>
      </p:sp>
      <p:sp>
        <p:nvSpPr>
          <p:cNvPr id="16" name="矢印: 五方向 15">
            <a:extLst>
              <a:ext uri="{FF2B5EF4-FFF2-40B4-BE49-F238E27FC236}">
                <a16:creationId xmlns:a16="http://schemas.microsoft.com/office/drawing/2014/main" id="{3311BFF6-18F4-ECAE-D884-AA2C757F8355}"/>
              </a:ext>
            </a:extLst>
          </p:cNvPr>
          <p:cNvSpPr/>
          <p:nvPr/>
        </p:nvSpPr>
        <p:spPr>
          <a:xfrm rot="10601559">
            <a:off x="9156557" y="2655442"/>
            <a:ext cx="534838" cy="129396"/>
          </a:xfrm>
          <a:prstGeom prst="homePlate">
            <a:avLst/>
          </a:prstGeom>
          <a:solidFill>
            <a:schemeClr val="accent4">
              <a:lumMod val="5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テキスト ボックス 16">
            <a:extLst>
              <a:ext uri="{FF2B5EF4-FFF2-40B4-BE49-F238E27FC236}">
                <a16:creationId xmlns:a16="http://schemas.microsoft.com/office/drawing/2014/main" id="{D78CC2DE-42B3-77D8-DEC7-FF637B6A37EF}"/>
              </a:ext>
            </a:extLst>
          </p:cNvPr>
          <p:cNvSpPr txBox="1"/>
          <p:nvPr/>
        </p:nvSpPr>
        <p:spPr>
          <a:xfrm rot="21328080">
            <a:off x="8600318" y="2287237"/>
            <a:ext cx="1440281" cy="338554"/>
          </a:xfrm>
          <a:prstGeom prst="rect">
            <a:avLst/>
          </a:prstGeom>
          <a:noFill/>
        </p:spPr>
        <p:txBody>
          <a:bodyPr wrap="square" rtlCol="0">
            <a:spAutoFit/>
          </a:bodyPr>
          <a:lstStyle/>
          <a:p>
            <a:pPr algn="ctr"/>
            <a:r>
              <a:rPr kumimoji="1" lang="ja-JP" altLang="en-US" sz="1600" dirty="0">
                <a:latin typeface="BIZ UDPゴシック" panose="020B0400000000000000" pitchFamily="50" charset="-128"/>
                <a:ea typeface="BIZ UDPゴシック" panose="020B0400000000000000" pitchFamily="50" charset="-128"/>
              </a:rPr>
              <a:t>榴弾砲弾</a:t>
            </a:r>
          </a:p>
        </p:txBody>
      </p:sp>
      <p:cxnSp>
        <p:nvCxnSpPr>
          <p:cNvPr id="26" name="直線矢印コネクタ 25">
            <a:extLst>
              <a:ext uri="{FF2B5EF4-FFF2-40B4-BE49-F238E27FC236}">
                <a16:creationId xmlns:a16="http://schemas.microsoft.com/office/drawing/2014/main" id="{882DFE16-C023-42C1-1F98-402AA9C3041E}"/>
              </a:ext>
            </a:extLst>
          </p:cNvPr>
          <p:cNvCxnSpPr>
            <a:endCxn id="16" idx="3"/>
          </p:cNvCxnSpPr>
          <p:nvPr/>
        </p:nvCxnSpPr>
        <p:spPr>
          <a:xfrm flipV="1">
            <a:off x="6213523" y="2743850"/>
            <a:ext cx="2939746" cy="19015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122" name="直線コネクタ 5121">
            <a:extLst>
              <a:ext uri="{FF2B5EF4-FFF2-40B4-BE49-F238E27FC236}">
                <a16:creationId xmlns:a16="http://schemas.microsoft.com/office/drawing/2014/main" id="{7036CDD2-A051-2FF6-CA58-87D70C17E82C}"/>
              </a:ext>
            </a:extLst>
          </p:cNvPr>
          <p:cNvCxnSpPr>
            <a:cxnSpLocks/>
          </p:cNvCxnSpPr>
          <p:nvPr/>
        </p:nvCxnSpPr>
        <p:spPr>
          <a:xfrm flipH="1" flipV="1">
            <a:off x="6087097" y="3018835"/>
            <a:ext cx="17529" cy="2484821"/>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sp>
        <p:nvSpPr>
          <p:cNvPr id="5125" name="テキスト ボックス 5124">
            <a:extLst>
              <a:ext uri="{FF2B5EF4-FFF2-40B4-BE49-F238E27FC236}">
                <a16:creationId xmlns:a16="http://schemas.microsoft.com/office/drawing/2014/main" id="{97062A7B-F064-AC56-7496-1ED3102A24DD}"/>
              </a:ext>
            </a:extLst>
          </p:cNvPr>
          <p:cNvSpPr txBox="1"/>
          <p:nvPr/>
        </p:nvSpPr>
        <p:spPr>
          <a:xfrm>
            <a:off x="4216832" y="2901703"/>
            <a:ext cx="1825957" cy="338554"/>
          </a:xfrm>
          <a:prstGeom prst="rect">
            <a:avLst/>
          </a:prstGeom>
          <a:noFill/>
        </p:spPr>
        <p:txBody>
          <a:bodyPr wrap="square" rtlCol="0">
            <a:spAutoFit/>
          </a:bodyPr>
          <a:lstStyle/>
          <a:p>
            <a:pPr algn="ctr"/>
            <a:r>
              <a:rPr kumimoji="1" lang="ja-JP" altLang="en-US" sz="1600" dirty="0">
                <a:solidFill>
                  <a:srgbClr val="C00000"/>
                </a:solidFill>
                <a:latin typeface="BIZ UDPゴシック" panose="020B0400000000000000" pitchFamily="50" charset="-128"/>
                <a:ea typeface="BIZ UDPゴシック" panose="020B0400000000000000" pitchFamily="50" charset="-128"/>
              </a:rPr>
              <a:t>大出力レーザー</a:t>
            </a:r>
          </a:p>
        </p:txBody>
      </p:sp>
      <p:sp>
        <p:nvSpPr>
          <p:cNvPr id="5126" name="テキスト ボックス 5125">
            <a:extLst>
              <a:ext uri="{FF2B5EF4-FFF2-40B4-BE49-F238E27FC236}">
                <a16:creationId xmlns:a16="http://schemas.microsoft.com/office/drawing/2014/main" id="{2044B8FA-E21D-3C7E-B12B-B7EA028BE584}"/>
              </a:ext>
            </a:extLst>
          </p:cNvPr>
          <p:cNvSpPr txBox="1"/>
          <p:nvPr/>
        </p:nvSpPr>
        <p:spPr>
          <a:xfrm>
            <a:off x="7505096" y="5190792"/>
            <a:ext cx="4551785" cy="1569660"/>
          </a:xfrm>
          <a:prstGeom prst="rect">
            <a:avLst/>
          </a:prstGeom>
          <a:solidFill>
            <a:schemeClr val="tx2">
              <a:lumMod val="20000"/>
              <a:lumOff val="80000"/>
            </a:schemeClr>
          </a:solidFill>
        </p:spPr>
        <p:txBody>
          <a:bodyPr wrap="square" rtlCol="0">
            <a:spAutoFit/>
          </a:bodyPr>
          <a:lstStyle/>
          <a:p>
            <a:pPr marL="285750" indent="-285750">
              <a:buFont typeface="Wingdings" panose="05000000000000000000" pitchFamily="2" charset="2"/>
              <a:buChar char="u"/>
            </a:pPr>
            <a:r>
              <a:rPr kumimoji="1" lang="ja-JP" altLang="en-US" sz="1600" dirty="0">
                <a:solidFill>
                  <a:srgbClr val="002060"/>
                </a:solidFill>
                <a:latin typeface="UD デジタル 教科書体 NK-B" panose="02020700000000000000" pitchFamily="18" charset="-128"/>
                <a:ea typeface="UD デジタル 教科書体 NK-B" panose="02020700000000000000" pitchFamily="18" charset="-128"/>
              </a:rPr>
              <a:t>平時は、周辺地域への無償電力の供給</a:t>
            </a:r>
            <a:endParaRPr kumimoji="1" lang="en-US" altLang="ja-JP" sz="1600" dirty="0">
              <a:solidFill>
                <a:srgbClr val="002060"/>
              </a:solidFill>
              <a:latin typeface="UD デジタル 教科書体 NK-B" panose="02020700000000000000" pitchFamily="18" charset="-128"/>
              <a:ea typeface="UD デジタル 教科書体 NK-B" panose="02020700000000000000" pitchFamily="18" charset="-128"/>
            </a:endParaRPr>
          </a:p>
          <a:p>
            <a:pPr marL="285750" indent="-285750">
              <a:buFont typeface="Wingdings" panose="05000000000000000000" pitchFamily="2" charset="2"/>
              <a:buChar char="u"/>
            </a:pPr>
            <a:r>
              <a:rPr lang="ja-JP" altLang="en-US" sz="1600" dirty="0">
                <a:solidFill>
                  <a:srgbClr val="002060"/>
                </a:solidFill>
                <a:latin typeface="UD デジタル 教科書体 NK-B" panose="02020700000000000000" pitchFamily="18" charset="-128"/>
                <a:ea typeface="UD デジタル 教科書体 NK-B" panose="02020700000000000000" pitchFamily="18" charset="-128"/>
              </a:rPr>
              <a:t>配電電圧</a:t>
            </a:r>
            <a:r>
              <a:rPr lang="en-US" altLang="ja-JP" sz="1600" dirty="0">
                <a:solidFill>
                  <a:srgbClr val="002060"/>
                </a:solidFill>
                <a:latin typeface="UD デジタル 教科書体 NK-B" panose="02020700000000000000" pitchFamily="18" charset="-128"/>
                <a:ea typeface="UD デジタル 教科書体 NK-B" panose="02020700000000000000" pitchFamily="18" charset="-128"/>
              </a:rPr>
              <a:t>230V</a:t>
            </a:r>
            <a:r>
              <a:rPr lang="ja-JP" altLang="en-US" sz="1600" dirty="0">
                <a:solidFill>
                  <a:srgbClr val="002060"/>
                </a:solidFill>
                <a:latin typeface="UD デジタル 教科書体 NK-B" panose="02020700000000000000" pitchFamily="18" charset="-128"/>
                <a:ea typeface="UD デジタル 教科書体 NK-B" panose="02020700000000000000" pitchFamily="18" charset="-128"/>
              </a:rPr>
              <a:t>で供給</a:t>
            </a:r>
            <a:endParaRPr lang="en-US" altLang="ja-JP" sz="1600" dirty="0">
              <a:solidFill>
                <a:srgbClr val="002060"/>
              </a:solidFill>
              <a:latin typeface="UD デジタル 教科書体 NK-B" panose="02020700000000000000" pitchFamily="18" charset="-128"/>
              <a:ea typeface="UD デジタル 教科書体 NK-B" panose="02020700000000000000" pitchFamily="18" charset="-128"/>
            </a:endParaRPr>
          </a:p>
          <a:p>
            <a:pPr marL="285750" indent="-285750">
              <a:buFont typeface="Wingdings" panose="05000000000000000000" pitchFamily="2" charset="2"/>
              <a:buChar char="u"/>
            </a:pPr>
            <a:r>
              <a:rPr lang="ja-JP" altLang="en-US" sz="1600" dirty="0">
                <a:solidFill>
                  <a:srgbClr val="002060"/>
                </a:solidFill>
                <a:latin typeface="UD デジタル 教科書体 NK-B" panose="02020700000000000000" pitchFamily="18" charset="-128"/>
                <a:ea typeface="UD デジタル 教科書体 NK-B" panose="02020700000000000000" pitchFamily="18" charset="-128"/>
              </a:rPr>
              <a:t>直流送電、</a:t>
            </a:r>
            <a:r>
              <a:rPr lang="en-US" altLang="ja-JP" sz="1600" dirty="0">
                <a:solidFill>
                  <a:srgbClr val="002060"/>
                </a:solidFill>
                <a:latin typeface="UD デジタル 教科書体 NK-B" panose="02020700000000000000" pitchFamily="18" charset="-128"/>
                <a:ea typeface="UD デジタル 教科書体 NK-B" panose="02020700000000000000" pitchFamily="18" charset="-128"/>
              </a:rPr>
              <a:t>USB</a:t>
            </a:r>
            <a:r>
              <a:rPr lang="ja-JP" altLang="en-US" sz="1600" dirty="0">
                <a:solidFill>
                  <a:srgbClr val="002060"/>
                </a:solidFill>
                <a:latin typeface="UD デジタル 教科書体 NK-B" panose="02020700000000000000" pitchFamily="18" charset="-128"/>
                <a:ea typeface="UD デジタル 教科書体 NK-B" panose="02020700000000000000" pitchFamily="18" charset="-128"/>
              </a:rPr>
              <a:t>タイプ</a:t>
            </a:r>
            <a:r>
              <a:rPr lang="en-US" altLang="ja-JP" sz="1600" dirty="0">
                <a:solidFill>
                  <a:srgbClr val="002060"/>
                </a:solidFill>
                <a:latin typeface="UD デジタル 教科書体 NK-B" panose="02020700000000000000" pitchFamily="18" charset="-128"/>
                <a:ea typeface="UD デジタル 教科書体 NK-B" panose="02020700000000000000" pitchFamily="18" charset="-128"/>
              </a:rPr>
              <a:t>C</a:t>
            </a:r>
            <a:endParaRPr kumimoji="1" lang="en-US" altLang="ja-JP" sz="1600" dirty="0">
              <a:solidFill>
                <a:srgbClr val="002060"/>
              </a:solidFill>
              <a:latin typeface="UD デジタル 教科書体 NK-B" panose="02020700000000000000" pitchFamily="18" charset="-128"/>
              <a:ea typeface="UD デジタル 教科書体 NK-B" panose="02020700000000000000" pitchFamily="18" charset="-128"/>
            </a:endParaRPr>
          </a:p>
          <a:p>
            <a:pPr marL="285750" indent="-285750">
              <a:buFont typeface="Wingdings" panose="05000000000000000000" pitchFamily="2" charset="2"/>
              <a:buChar char="u"/>
            </a:pPr>
            <a:r>
              <a:rPr lang="ja-JP" altLang="en-US" sz="1600" dirty="0">
                <a:solidFill>
                  <a:srgbClr val="002060"/>
                </a:solidFill>
                <a:latin typeface="UD デジタル 教科書体 NK-B" panose="02020700000000000000" pitchFamily="18" charset="-128"/>
                <a:ea typeface="UD デジタル 教科書体 NK-B" panose="02020700000000000000" pitchFamily="18" charset="-128"/>
              </a:rPr>
              <a:t>データセンター向け電力供給</a:t>
            </a:r>
            <a:endParaRPr lang="en-US" altLang="ja-JP" sz="1600" dirty="0">
              <a:solidFill>
                <a:srgbClr val="002060"/>
              </a:solidFill>
              <a:latin typeface="UD デジタル 教科書体 NK-B" panose="02020700000000000000" pitchFamily="18" charset="-128"/>
              <a:ea typeface="UD デジタル 教科書体 NK-B" panose="02020700000000000000" pitchFamily="18" charset="-128"/>
            </a:endParaRPr>
          </a:p>
          <a:p>
            <a:pPr marL="285750" indent="-285750">
              <a:buFont typeface="Wingdings" panose="05000000000000000000" pitchFamily="2" charset="2"/>
              <a:buChar char="u"/>
            </a:pPr>
            <a:r>
              <a:rPr kumimoji="1" lang="ja-JP" altLang="en-US" sz="1600" dirty="0">
                <a:solidFill>
                  <a:srgbClr val="002060"/>
                </a:solidFill>
                <a:latin typeface="UD デジタル 教科書体 NK-B" panose="02020700000000000000" pitchFamily="18" charset="-128"/>
                <a:ea typeface="UD デジタル 教科書体 NK-B" panose="02020700000000000000" pitchFamily="18" charset="-128"/>
              </a:rPr>
              <a:t>大規模機械学習、デジタル通貨マイニング</a:t>
            </a:r>
            <a:endParaRPr kumimoji="1" lang="en-US" altLang="ja-JP" sz="1600" dirty="0">
              <a:solidFill>
                <a:srgbClr val="002060"/>
              </a:solidFill>
              <a:latin typeface="UD デジタル 教科書体 NK-B" panose="02020700000000000000" pitchFamily="18" charset="-128"/>
              <a:ea typeface="UD デジタル 教科書体 NK-B" panose="02020700000000000000" pitchFamily="18" charset="-128"/>
            </a:endParaRPr>
          </a:p>
          <a:p>
            <a:pPr marL="285750" indent="-285750">
              <a:buFont typeface="Wingdings" panose="05000000000000000000" pitchFamily="2" charset="2"/>
              <a:buChar char="u"/>
            </a:pPr>
            <a:r>
              <a:rPr kumimoji="1" lang="ja-JP" altLang="en-US" sz="1600" dirty="0">
                <a:solidFill>
                  <a:srgbClr val="002060"/>
                </a:solidFill>
                <a:latin typeface="UD デジタル 教科書体 NK-B" panose="02020700000000000000" pitchFamily="18" charset="-128"/>
                <a:ea typeface="UD デジタル 教科書体 NK-B" panose="02020700000000000000" pitchFamily="18" charset="-128"/>
              </a:rPr>
              <a:t>電気分解による水素製造</a:t>
            </a:r>
            <a:endParaRPr kumimoji="1" lang="en-US" altLang="ja-JP" sz="1600" dirty="0">
              <a:solidFill>
                <a:srgbClr val="002060"/>
              </a:solidFill>
              <a:latin typeface="UD デジタル 教科書体 NK-B" panose="02020700000000000000" pitchFamily="18" charset="-128"/>
              <a:ea typeface="UD デジタル 教科書体 NK-B" panose="02020700000000000000" pitchFamily="18" charset="-128"/>
            </a:endParaRPr>
          </a:p>
        </p:txBody>
      </p:sp>
      <p:cxnSp>
        <p:nvCxnSpPr>
          <p:cNvPr id="5130" name="直線矢印コネクタ 5129">
            <a:extLst>
              <a:ext uri="{FF2B5EF4-FFF2-40B4-BE49-F238E27FC236}">
                <a16:creationId xmlns:a16="http://schemas.microsoft.com/office/drawing/2014/main" id="{C4851365-94AF-88E7-7842-12A2C3F40BCD}"/>
              </a:ext>
            </a:extLst>
          </p:cNvPr>
          <p:cNvCxnSpPr>
            <a:stCxn id="11" idx="2"/>
          </p:cNvCxnSpPr>
          <p:nvPr/>
        </p:nvCxnSpPr>
        <p:spPr>
          <a:xfrm flipH="1" flipV="1">
            <a:off x="3735238" y="1897811"/>
            <a:ext cx="2220540" cy="104640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 name="四角形: 角を丸くする 4">
            <a:extLst>
              <a:ext uri="{FF2B5EF4-FFF2-40B4-BE49-F238E27FC236}">
                <a16:creationId xmlns:a16="http://schemas.microsoft.com/office/drawing/2014/main" id="{C58B8CE5-3EC4-C975-E024-FC7C4E93D08E}"/>
              </a:ext>
            </a:extLst>
          </p:cNvPr>
          <p:cNvSpPr/>
          <p:nvPr/>
        </p:nvSpPr>
        <p:spPr>
          <a:xfrm>
            <a:off x="4953000" y="5546786"/>
            <a:ext cx="2286000" cy="897148"/>
          </a:xfrm>
          <a:prstGeom prst="roundRect">
            <a:avLst/>
          </a:prstGeom>
          <a:solidFill>
            <a:srgbClr val="C00000"/>
          </a:solidFill>
          <a:ln>
            <a:solidFill>
              <a:srgbClr val="FF0000"/>
            </a:solidFill>
          </a:ln>
          <a:effectLst>
            <a:glow rad="139700">
              <a:schemeClr val="accent2">
                <a:satMod val="175000"/>
                <a:alpha val="40000"/>
              </a:schemeClr>
            </a:glo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kumimoji="1" lang="ja-JP" altLang="en-US" dirty="0">
                <a:latin typeface="BIZ UDPゴシック" panose="020B0400000000000000" pitchFamily="50" charset="-128"/>
                <a:ea typeface="BIZ UDPゴシック" panose="020B0400000000000000" pitchFamily="50" charset="-128"/>
              </a:rPr>
              <a:t>軍事用小型原子炉</a:t>
            </a:r>
            <a:endParaRPr kumimoji="1" lang="en-US" altLang="ja-JP" dirty="0">
              <a:latin typeface="BIZ UDPゴシック" panose="020B0400000000000000" pitchFamily="50" charset="-128"/>
              <a:ea typeface="BIZ UDPゴシック" panose="020B0400000000000000" pitchFamily="50" charset="-128"/>
            </a:endParaRPr>
          </a:p>
          <a:p>
            <a:pPr algn="ctr"/>
            <a:r>
              <a:rPr kumimoji="1" lang="en-US" altLang="ja-JP" sz="2800" dirty="0">
                <a:latin typeface="Amasis MT Pro Black" panose="02040A04050005020304" pitchFamily="18" charset="0"/>
                <a:ea typeface="BIZ UDPゴシック" panose="020B0400000000000000" pitchFamily="50" charset="-128"/>
              </a:rPr>
              <a:t>S9G</a:t>
            </a:r>
            <a:endParaRPr kumimoji="1" lang="ja-JP" altLang="en-US" sz="2800" dirty="0">
              <a:latin typeface="Amasis MT Pro Black" panose="02040A04050005020304" pitchFamily="18" charset="0"/>
              <a:ea typeface="BIZ UDPゴシック" panose="020B0400000000000000" pitchFamily="50" charset="-128"/>
            </a:endParaRPr>
          </a:p>
        </p:txBody>
      </p:sp>
      <p:sp>
        <p:nvSpPr>
          <p:cNvPr id="5132" name="正方形/長方形 5131">
            <a:extLst>
              <a:ext uri="{FF2B5EF4-FFF2-40B4-BE49-F238E27FC236}">
                <a16:creationId xmlns:a16="http://schemas.microsoft.com/office/drawing/2014/main" id="{D2A746AF-0208-EC86-1DD3-FAC7C4A00785}"/>
              </a:ext>
            </a:extLst>
          </p:cNvPr>
          <p:cNvSpPr/>
          <p:nvPr/>
        </p:nvSpPr>
        <p:spPr>
          <a:xfrm rot="18754812">
            <a:off x="3856902" y="3136768"/>
            <a:ext cx="287547" cy="1293204"/>
          </a:xfrm>
          <a:prstGeom prst="rect">
            <a:avLst/>
          </a:prstGeom>
          <a:solidFill>
            <a:schemeClr val="accent3">
              <a:lumMod val="60000"/>
              <a:lumOff val="40000"/>
            </a:schemeClr>
          </a:solidFill>
          <a:ln w="57150">
            <a:solidFill>
              <a:schemeClr val="tx2">
                <a:lumMod val="50000"/>
              </a:schemeClr>
            </a:solidFill>
          </a:ln>
          <a:effectLst>
            <a:glow rad="228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33" name="フローチャート: 組合せ 5132">
            <a:extLst>
              <a:ext uri="{FF2B5EF4-FFF2-40B4-BE49-F238E27FC236}">
                <a16:creationId xmlns:a16="http://schemas.microsoft.com/office/drawing/2014/main" id="{0533A01C-1B3E-39F0-D203-A738950B3B30}"/>
              </a:ext>
            </a:extLst>
          </p:cNvPr>
          <p:cNvSpPr/>
          <p:nvPr/>
        </p:nvSpPr>
        <p:spPr>
          <a:xfrm rot="7952972">
            <a:off x="3349530" y="2911502"/>
            <a:ext cx="103517" cy="634025"/>
          </a:xfrm>
          <a:prstGeom prst="flowChartMerg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135" name="コネクタ: カギ線 5134">
            <a:extLst>
              <a:ext uri="{FF2B5EF4-FFF2-40B4-BE49-F238E27FC236}">
                <a16:creationId xmlns:a16="http://schemas.microsoft.com/office/drawing/2014/main" id="{FA54DB9A-F7AB-275A-B0EA-DB7B8915FEAA}"/>
              </a:ext>
            </a:extLst>
          </p:cNvPr>
          <p:cNvCxnSpPr>
            <a:cxnSpLocks/>
          </p:cNvCxnSpPr>
          <p:nvPr/>
        </p:nvCxnSpPr>
        <p:spPr>
          <a:xfrm rot="16200000" flipV="1">
            <a:off x="4327548" y="4354742"/>
            <a:ext cx="1202792" cy="1146787"/>
          </a:xfrm>
          <a:prstGeom prst="bentConnector3">
            <a:avLst>
              <a:gd name="adj1" fmla="val 66976"/>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139" name="直線矢印コネクタ 5138">
            <a:extLst>
              <a:ext uri="{FF2B5EF4-FFF2-40B4-BE49-F238E27FC236}">
                <a16:creationId xmlns:a16="http://schemas.microsoft.com/office/drawing/2014/main" id="{4E184943-0789-F37F-1A16-29A1AF4B407C}"/>
              </a:ext>
            </a:extLst>
          </p:cNvPr>
          <p:cNvCxnSpPr/>
          <p:nvPr/>
        </p:nvCxnSpPr>
        <p:spPr>
          <a:xfrm flipH="1" flipV="1">
            <a:off x="3646770" y="3482080"/>
            <a:ext cx="776061" cy="700797"/>
          </a:xfrm>
          <a:prstGeom prst="straightConnector1">
            <a:avLst/>
          </a:prstGeom>
          <a:ln w="12700">
            <a:solidFill>
              <a:srgbClr val="C00000"/>
            </a:solidFill>
            <a:prstDash val="dash"/>
            <a:headEnd type="diamond"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140" name="テキスト ボックス 5139">
            <a:extLst>
              <a:ext uri="{FF2B5EF4-FFF2-40B4-BE49-F238E27FC236}">
                <a16:creationId xmlns:a16="http://schemas.microsoft.com/office/drawing/2014/main" id="{CEE2516F-9820-B984-96D6-C9825574A91A}"/>
              </a:ext>
            </a:extLst>
          </p:cNvPr>
          <p:cNvSpPr txBox="1"/>
          <p:nvPr/>
        </p:nvSpPr>
        <p:spPr>
          <a:xfrm>
            <a:off x="4087138" y="3670268"/>
            <a:ext cx="1825957" cy="338554"/>
          </a:xfrm>
          <a:prstGeom prst="rect">
            <a:avLst/>
          </a:prstGeom>
          <a:noFill/>
        </p:spPr>
        <p:txBody>
          <a:bodyPr wrap="square" rtlCol="0">
            <a:spAutoFit/>
          </a:bodyPr>
          <a:lstStyle/>
          <a:p>
            <a:pPr algn="ctr"/>
            <a:r>
              <a:rPr kumimoji="1" lang="ja-JP" altLang="en-US" sz="1600" b="1" dirty="0">
                <a:solidFill>
                  <a:srgbClr val="002060"/>
                </a:solidFill>
                <a:latin typeface="BIZ UDPゴシック" panose="020B0400000000000000" pitchFamily="50" charset="-128"/>
                <a:ea typeface="BIZ UDPゴシック" panose="020B0400000000000000" pitchFamily="50" charset="-128"/>
              </a:rPr>
              <a:t>レールガン</a:t>
            </a:r>
          </a:p>
        </p:txBody>
      </p:sp>
      <p:grpSp>
        <p:nvGrpSpPr>
          <p:cNvPr id="32" name="object 9">
            <a:extLst>
              <a:ext uri="{FF2B5EF4-FFF2-40B4-BE49-F238E27FC236}">
                <a16:creationId xmlns:a16="http://schemas.microsoft.com/office/drawing/2014/main" id="{003AB810-8C2B-49B0-8B2E-29A742E9CA7A}"/>
              </a:ext>
            </a:extLst>
          </p:cNvPr>
          <p:cNvGrpSpPr/>
          <p:nvPr/>
        </p:nvGrpSpPr>
        <p:grpSpPr>
          <a:xfrm>
            <a:off x="577114" y="4583719"/>
            <a:ext cx="2964279" cy="2185251"/>
            <a:chOff x="7099300" y="2616200"/>
            <a:chExt cx="5156200" cy="3911600"/>
          </a:xfrm>
        </p:grpSpPr>
        <p:pic>
          <p:nvPicPr>
            <p:cNvPr id="33" name="object 10">
              <a:extLst>
                <a:ext uri="{FF2B5EF4-FFF2-40B4-BE49-F238E27FC236}">
                  <a16:creationId xmlns:a16="http://schemas.microsoft.com/office/drawing/2014/main" id="{AE5A9376-4F72-4BB8-8551-06EC5F2C78F6}"/>
                </a:ext>
              </a:extLst>
            </p:cNvPr>
            <p:cNvPicPr/>
            <p:nvPr/>
          </p:nvPicPr>
          <p:blipFill>
            <a:blip r:embed="rId3" cstate="print"/>
            <a:stretch>
              <a:fillRect/>
            </a:stretch>
          </p:blipFill>
          <p:spPr>
            <a:xfrm>
              <a:off x="7099300" y="2616200"/>
              <a:ext cx="5156200" cy="3911600"/>
            </a:xfrm>
            <a:prstGeom prst="rect">
              <a:avLst/>
            </a:prstGeom>
          </p:spPr>
        </p:pic>
        <p:pic>
          <p:nvPicPr>
            <p:cNvPr id="34" name="object 11">
              <a:extLst>
                <a:ext uri="{FF2B5EF4-FFF2-40B4-BE49-F238E27FC236}">
                  <a16:creationId xmlns:a16="http://schemas.microsoft.com/office/drawing/2014/main" id="{D95F29F3-C717-4615-A8F1-B51FB49C9214}"/>
                </a:ext>
              </a:extLst>
            </p:cNvPr>
            <p:cNvPicPr/>
            <p:nvPr/>
          </p:nvPicPr>
          <p:blipFill>
            <a:blip r:embed="rId4" cstate="print"/>
            <a:stretch>
              <a:fillRect/>
            </a:stretch>
          </p:blipFill>
          <p:spPr>
            <a:xfrm>
              <a:off x="7175500" y="2692400"/>
              <a:ext cx="4902200" cy="3657600"/>
            </a:xfrm>
            <a:prstGeom prst="rect">
              <a:avLst/>
            </a:prstGeom>
          </p:spPr>
        </p:pic>
      </p:grpSp>
      <p:sp>
        <p:nvSpPr>
          <p:cNvPr id="12" name="テキスト ボックス 11">
            <a:extLst>
              <a:ext uri="{FF2B5EF4-FFF2-40B4-BE49-F238E27FC236}">
                <a16:creationId xmlns:a16="http://schemas.microsoft.com/office/drawing/2014/main" id="{3945EF8F-AE4E-4E0D-A5FE-12B8B01320B7}"/>
              </a:ext>
            </a:extLst>
          </p:cNvPr>
          <p:cNvSpPr txBox="1"/>
          <p:nvPr/>
        </p:nvSpPr>
        <p:spPr>
          <a:xfrm rot="2406914">
            <a:off x="9151006" y="664915"/>
            <a:ext cx="1901927" cy="369332"/>
          </a:xfrm>
          <a:prstGeom prst="rect">
            <a:avLst/>
          </a:prstGeom>
          <a:solidFill>
            <a:srgbClr val="92D050"/>
          </a:solidFill>
        </p:spPr>
        <p:txBody>
          <a:bodyPr wrap="square" rtlCol="0" anchor="ctr">
            <a:spAutoFit/>
          </a:bodyPr>
          <a:lstStyle/>
          <a:p>
            <a:pPr algn="ctr"/>
            <a:r>
              <a:rPr kumimoji="1" lang="ja-JP" altLang="en-US" dirty="0">
                <a:solidFill>
                  <a:schemeClr val="accent2">
                    <a:lumMod val="75000"/>
                  </a:schemeClr>
                </a:solidFill>
                <a:latin typeface="BIZ UDPゴシック" panose="020B0400000000000000" pitchFamily="50" charset="-128"/>
                <a:ea typeface="BIZ UDPゴシック" panose="020B0400000000000000" pitchFamily="50" charset="-128"/>
              </a:rPr>
              <a:t>新ミサイル防衛</a:t>
            </a:r>
            <a:r>
              <a:rPr kumimoji="1" lang="ja-JP" altLang="en-US" sz="1050" dirty="0">
                <a:solidFill>
                  <a:schemeClr val="accent2">
                    <a:lumMod val="75000"/>
                  </a:schemeClr>
                </a:solidFill>
                <a:latin typeface="BIZ UDPゴシック" panose="020B0400000000000000" pitchFamily="50" charset="-128"/>
                <a:ea typeface="BIZ UDPゴシック" panose="020B0400000000000000" pitchFamily="50" charset="-128"/>
              </a:rPr>
              <a:t>？</a:t>
            </a:r>
            <a:endParaRPr kumimoji="1" lang="ja-JP" altLang="en-US" dirty="0">
              <a:solidFill>
                <a:schemeClr val="accent2">
                  <a:lumMod val="75000"/>
                </a:schemeClr>
              </a:solidFill>
              <a:latin typeface="BIZ UDPゴシック" panose="020B0400000000000000" pitchFamily="50" charset="-128"/>
              <a:ea typeface="BIZ UDPゴシック" panose="020B0400000000000000" pitchFamily="50" charset="-128"/>
            </a:endParaRPr>
          </a:p>
        </p:txBody>
      </p:sp>
      <p:cxnSp>
        <p:nvCxnSpPr>
          <p:cNvPr id="19" name="直線矢印コネクタ 18">
            <a:extLst>
              <a:ext uri="{FF2B5EF4-FFF2-40B4-BE49-F238E27FC236}">
                <a16:creationId xmlns:a16="http://schemas.microsoft.com/office/drawing/2014/main" id="{ED7BD4D6-B7E8-40DA-8B23-19C9E3C33B21}"/>
              </a:ext>
            </a:extLst>
          </p:cNvPr>
          <p:cNvCxnSpPr>
            <a:stCxn id="5133" idx="2"/>
          </p:cNvCxnSpPr>
          <p:nvPr/>
        </p:nvCxnSpPr>
        <p:spPr>
          <a:xfrm flipH="1" flipV="1">
            <a:off x="822987" y="668248"/>
            <a:ext cx="2344760" cy="2345894"/>
          </a:xfrm>
          <a:prstGeom prst="straightConnector1">
            <a:avLst/>
          </a:prstGeom>
          <a:ln>
            <a:solidFill>
              <a:srgbClr val="0070C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9" name="フローチャート: 組合せ 38">
            <a:extLst>
              <a:ext uri="{FF2B5EF4-FFF2-40B4-BE49-F238E27FC236}">
                <a16:creationId xmlns:a16="http://schemas.microsoft.com/office/drawing/2014/main" id="{06E44642-FEA9-4226-8622-398FF94AFE91}"/>
              </a:ext>
            </a:extLst>
          </p:cNvPr>
          <p:cNvSpPr/>
          <p:nvPr/>
        </p:nvSpPr>
        <p:spPr>
          <a:xfrm rot="7952972">
            <a:off x="525356" y="119291"/>
            <a:ext cx="103517" cy="634025"/>
          </a:xfrm>
          <a:prstGeom prst="flowChartMerge">
            <a:avLst/>
          </a:prstGeom>
          <a:solidFill>
            <a:srgbClr val="FF0000"/>
          </a:solidFill>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テキスト ボックス 19">
            <a:extLst>
              <a:ext uri="{FF2B5EF4-FFF2-40B4-BE49-F238E27FC236}">
                <a16:creationId xmlns:a16="http://schemas.microsoft.com/office/drawing/2014/main" id="{EE7A2B2F-4F61-4A62-96D9-93155C7E8557}"/>
              </a:ext>
            </a:extLst>
          </p:cNvPr>
          <p:cNvSpPr txBox="1"/>
          <p:nvPr/>
        </p:nvSpPr>
        <p:spPr>
          <a:xfrm>
            <a:off x="396211" y="28703"/>
            <a:ext cx="1015311" cy="338554"/>
          </a:xfrm>
          <a:prstGeom prst="rect">
            <a:avLst/>
          </a:prstGeom>
          <a:noFill/>
        </p:spPr>
        <p:txBody>
          <a:bodyPr wrap="square" rtlCol="0">
            <a:spAutoFit/>
          </a:bodyPr>
          <a:lstStyle/>
          <a:p>
            <a:pPr algn="ctr"/>
            <a:r>
              <a:rPr kumimoji="1" lang="ja-JP" altLang="en-US" sz="1600" dirty="0">
                <a:latin typeface="BIZ UDPゴシック" panose="020B0400000000000000" pitchFamily="50" charset="-128"/>
                <a:ea typeface="BIZ UDPゴシック" panose="020B0400000000000000" pitchFamily="50" charset="-128"/>
              </a:rPr>
              <a:t>成層圏</a:t>
            </a:r>
          </a:p>
        </p:txBody>
      </p:sp>
      <p:sp>
        <p:nvSpPr>
          <p:cNvPr id="22" name="テキスト ボックス 21">
            <a:extLst>
              <a:ext uri="{FF2B5EF4-FFF2-40B4-BE49-F238E27FC236}">
                <a16:creationId xmlns:a16="http://schemas.microsoft.com/office/drawing/2014/main" id="{1502E4E8-8551-4F26-A92B-573B08881159}"/>
              </a:ext>
            </a:extLst>
          </p:cNvPr>
          <p:cNvSpPr txBox="1"/>
          <p:nvPr/>
        </p:nvSpPr>
        <p:spPr>
          <a:xfrm>
            <a:off x="410785" y="3992961"/>
            <a:ext cx="3213275" cy="646331"/>
          </a:xfrm>
          <a:prstGeom prst="rect">
            <a:avLst/>
          </a:prstGeom>
          <a:noFill/>
        </p:spPr>
        <p:txBody>
          <a:bodyPr wrap="square" rtlCol="0">
            <a:spAutoFit/>
          </a:bodyPr>
          <a:lstStyle/>
          <a:p>
            <a:r>
              <a:rPr kumimoji="1" lang="ja-JP" altLang="en-US" dirty="0">
                <a:solidFill>
                  <a:srgbClr val="002060"/>
                </a:solidFill>
                <a:latin typeface="UD デジタル 教科書体 NK-B" panose="02020700000000000000" pitchFamily="18" charset="-128"/>
                <a:ea typeface="UD デジタル 教科書体 NK-B" panose="02020700000000000000" pitchFamily="18" charset="-128"/>
              </a:rPr>
              <a:t>馬毛島基地（</a:t>
            </a:r>
            <a:r>
              <a:rPr kumimoji="1" lang="ja-JP" altLang="en-US" dirty="0">
                <a:solidFill>
                  <a:schemeClr val="accent6">
                    <a:lumMod val="75000"/>
                  </a:schemeClr>
                </a:solidFill>
                <a:latin typeface="UD デジタル 教科書体 NK-B" panose="02020700000000000000" pitchFamily="18" charset="-128"/>
                <a:ea typeface="UD デジタル 教科書体 NK-B" panose="02020700000000000000" pitchFamily="18" charset="-128"/>
              </a:rPr>
              <a:t>電力</a:t>
            </a:r>
            <a:r>
              <a:rPr kumimoji="1" lang="ja-JP" altLang="en-US" dirty="0">
                <a:solidFill>
                  <a:srgbClr val="002060"/>
                </a:solidFill>
                <a:latin typeface="UD デジタル 教科書体 NK-B" panose="02020700000000000000" pitchFamily="18" charset="-128"/>
                <a:ea typeface="UD デジタル 教科書体 NK-B" panose="02020700000000000000" pitchFamily="18" charset="-128"/>
              </a:rPr>
              <a:t>＆</a:t>
            </a:r>
            <a:r>
              <a:rPr kumimoji="1" lang="ja-JP" altLang="en-US" dirty="0">
                <a:solidFill>
                  <a:srgbClr val="FF0000"/>
                </a:solidFill>
                <a:latin typeface="UD デジタル 教科書体 NK-B" panose="02020700000000000000" pitchFamily="18" charset="-128"/>
                <a:ea typeface="UD デジタル 教科書体 NK-B" panose="02020700000000000000" pitchFamily="18" charset="-128"/>
              </a:rPr>
              <a:t>淡水</a:t>
            </a:r>
            <a:r>
              <a:rPr kumimoji="1" lang="ja-JP" altLang="en-US" dirty="0">
                <a:solidFill>
                  <a:srgbClr val="002060"/>
                </a:solidFill>
                <a:latin typeface="UD デジタル 教科書体 NK-B" panose="02020700000000000000" pitchFamily="18" charset="-128"/>
                <a:ea typeface="UD デジタル 教科書体 NK-B" panose="02020700000000000000" pitchFamily="18" charset="-128"/>
              </a:rPr>
              <a:t>化）</a:t>
            </a:r>
            <a:endParaRPr kumimoji="1" lang="en-US" altLang="ja-JP" dirty="0">
              <a:solidFill>
                <a:srgbClr val="002060"/>
              </a:solidFill>
              <a:latin typeface="UD デジタル 教科書体 NK-B" panose="02020700000000000000" pitchFamily="18" charset="-128"/>
              <a:ea typeface="UD デジタル 教科書体 NK-B" panose="02020700000000000000" pitchFamily="18" charset="-128"/>
            </a:endParaRPr>
          </a:p>
          <a:p>
            <a:r>
              <a:rPr lang="ja-JP" altLang="en-US" dirty="0">
                <a:solidFill>
                  <a:srgbClr val="002060"/>
                </a:solidFill>
                <a:latin typeface="UD デジタル 教科書体 NK-B" panose="02020700000000000000" pitchFamily="18" charset="-128"/>
                <a:ea typeface="UD デジタル 教科書体 NK-B" panose="02020700000000000000" pitchFamily="18" charset="-128"/>
              </a:rPr>
              <a:t>東千歳駐屯地＆空自千歳基地</a:t>
            </a:r>
            <a:endParaRPr kumimoji="1" lang="ja-JP" altLang="en-US" dirty="0">
              <a:solidFill>
                <a:srgbClr val="002060"/>
              </a:solidFill>
              <a:latin typeface="UD デジタル 教科書体 NK-B" panose="02020700000000000000" pitchFamily="18" charset="-128"/>
              <a:ea typeface="UD デジタル 教科書体 NK-B" panose="02020700000000000000" pitchFamily="18" charset="-128"/>
            </a:endParaRPr>
          </a:p>
        </p:txBody>
      </p:sp>
      <p:sp>
        <p:nvSpPr>
          <p:cNvPr id="24" name="四角形: 角を丸くする 23">
            <a:extLst>
              <a:ext uri="{FF2B5EF4-FFF2-40B4-BE49-F238E27FC236}">
                <a16:creationId xmlns:a16="http://schemas.microsoft.com/office/drawing/2014/main" id="{B5F38683-34C5-4A3F-A655-296F7887E87C}"/>
              </a:ext>
            </a:extLst>
          </p:cNvPr>
          <p:cNvSpPr/>
          <p:nvPr/>
        </p:nvSpPr>
        <p:spPr>
          <a:xfrm>
            <a:off x="3714346" y="5272756"/>
            <a:ext cx="889501" cy="132503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200" b="1" dirty="0">
                <a:solidFill>
                  <a:srgbClr val="002060"/>
                </a:solidFill>
                <a:latin typeface="BIZ UDPゴシック" panose="020B0400000000000000" pitchFamily="50" charset="-128"/>
                <a:ea typeface="BIZ UDPゴシック" panose="020B0400000000000000" pitchFamily="50" charset="-128"/>
              </a:rPr>
              <a:t>ハイパースケールデータ</a:t>
            </a:r>
            <a:endParaRPr lang="en-US" altLang="ja-JP" sz="1200" b="1" dirty="0">
              <a:solidFill>
                <a:srgbClr val="002060"/>
              </a:solidFill>
              <a:latin typeface="BIZ UDPゴシック" panose="020B0400000000000000" pitchFamily="50" charset="-128"/>
              <a:ea typeface="BIZ UDPゴシック" panose="020B0400000000000000" pitchFamily="50" charset="-128"/>
            </a:endParaRPr>
          </a:p>
          <a:p>
            <a:pPr algn="ctr"/>
            <a:r>
              <a:rPr lang="ja-JP" altLang="en-US" sz="1200" b="1" dirty="0">
                <a:solidFill>
                  <a:srgbClr val="002060"/>
                </a:solidFill>
                <a:latin typeface="BIZ UDPゴシック" panose="020B0400000000000000" pitchFamily="50" charset="-128"/>
                <a:ea typeface="BIZ UDPゴシック" panose="020B0400000000000000" pitchFamily="50" charset="-128"/>
              </a:rPr>
              <a:t>センター</a:t>
            </a:r>
            <a:endParaRPr kumimoji="1" lang="ja-JP" altLang="en-US" sz="1200" b="1" dirty="0">
              <a:solidFill>
                <a:srgbClr val="002060"/>
              </a:solidFill>
              <a:latin typeface="BIZ UDPゴシック" panose="020B0400000000000000" pitchFamily="50" charset="-128"/>
              <a:ea typeface="BIZ UDPゴシック" panose="020B0400000000000000" pitchFamily="50" charset="-128"/>
            </a:endParaRPr>
          </a:p>
        </p:txBody>
      </p:sp>
      <p:sp>
        <p:nvSpPr>
          <p:cNvPr id="28" name="矢印: 右 27">
            <a:extLst>
              <a:ext uri="{FF2B5EF4-FFF2-40B4-BE49-F238E27FC236}">
                <a16:creationId xmlns:a16="http://schemas.microsoft.com/office/drawing/2014/main" id="{FBF35840-D20A-4E2A-AB08-5A92F62B593F}"/>
              </a:ext>
            </a:extLst>
          </p:cNvPr>
          <p:cNvSpPr/>
          <p:nvPr/>
        </p:nvSpPr>
        <p:spPr>
          <a:xfrm rot="10800000">
            <a:off x="4604183" y="5901194"/>
            <a:ext cx="329445" cy="245291"/>
          </a:xfrm>
          <a:prstGeom prst="rightArrow">
            <a:avLst/>
          </a:prstGeom>
          <a:solidFill>
            <a:srgbClr val="C0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6270676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object 9"/>
          <p:cNvGrpSpPr/>
          <p:nvPr/>
        </p:nvGrpSpPr>
        <p:grpSpPr>
          <a:xfrm>
            <a:off x="4017009" y="1160017"/>
            <a:ext cx="2067560" cy="2067560"/>
            <a:chOff x="3012757" y="870013"/>
            <a:chExt cx="1550670" cy="1550670"/>
          </a:xfrm>
          <a:solidFill>
            <a:schemeClr val="accent4">
              <a:lumMod val="50000"/>
            </a:schemeClr>
          </a:solidFill>
          <a:effectLst>
            <a:glow rad="228600">
              <a:schemeClr val="accent2">
                <a:satMod val="175000"/>
                <a:alpha val="40000"/>
              </a:schemeClr>
            </a:glow>
          </a:effectLst>
        </p:grpSpPr>
        <p:sp>
          <p:nvSpPr>
            <p:cNvPr id="10" name="object 10"/>
            <p:cNvSpPr/>
            <p:nvPr/>
          </p:nvSpPr>
          <p:spPr>
            <a:xfrm>
              <a:off x="3017520" y="874775"/>
              <a:ext cx="1541145" cy="1541145"/>
            </a:xfrm>
            <a:custGeom>
              <a:avLst/>
              <a:gdLst/>
              <a:ahLst/>
              <a:cxnLst/>
              <a:rect l="l" t="t" r="r" b="b"/>
              <a:pathLst>
                <a:path w="1541145" h="1541145">
                  <a:moveTo>
                    <a:pt x="770382" y="0"/>
                  </a:moveTo>
                  <a:lnTo>
                    <a:pt x="721661" y="1515"/>
                  </a:lnTo>
                  <a:lnTo>
                    <a:pt x="673745" y="6002"/>
                  </a:lnTo>
                  <a:lnTo>
                    <a:pt x="626726" y="13369"/>
                  </a:lnTo>
                  <a:lnTo>
                    <a:pt x="580692" y="23527"/>
                  </a:lnTo>
                  <a:lnTo>
                    <a:pt x="535734" y="36386"/>
                  </a:lnTo>
                  <a:lnTo>
                    <a:pt x="491942" y="51854"/>
                  </a:lnTo>
                  <a:lnTo>
                    <a:pt x="449407" y="69843"/>
                  </a:lnTo>
                  <a:lnTo>
                    <a:pt x="408219" y="90261"/>
                  </a:lnTo>
                  <a:lnTo>
                    <a:pt x="368467" y="113018"/>
                  </a:lnTo>
                  <a:lnTo>
                    <a:pt x="330243" y="138025"/>
                  </a:lnTo>
                  <a:lnTo>
                    <a:pt x="293637" y="165190"/>
                  </a:lnTo>
                  <a:lnTo>
                    <a:pt x="258738" y="194425"/>
                  </a:lnTo>
                  <a:lnTo>
                    <a:pt x="225637" y="225637"/>
                  </a:lnTo>
                  <a:lnTo>
                    <a:pt x="194425" y="258738"/>
                  </a:lnTo>
                  <a:lnTo>
                    <a:pt x="165190" y="293637"/>
                  </a:lnTo>
                  <a:lnTo>
                    <a:pt x="138025" y="330243"/>
                  </a:lnTo>
                  <a:lnTo>
                    <a:pt x="113018" y="368467"/>
                  </a:lnTo>
                  <a:lnTo>
                    <a:pt x="90261" y="408219"/>
                  </a:lnTo>
                  <a:lnTo>
                    <a:pt x="69843" y="449407"/>
                  </a:lnTo>
                  <a:lnTo>
                    <a:pt x="51854" y="491942"/>
                  </a:lnTo>
                  <a:lnTo>
                    <a:pt x="36386" y="535734"/>
                  </a:lnTo>
                  <a:lnTo>
                    <a:pt x="23527" y="580692"/>
                  </a:lnTo>
                  <a:lnTo>
                    <a:pt x="13369" y="626726"/>
                  </a:lnTo>
                  <a:lnTo>
                    <a:pt x="6002" y="673745"/>
                  </a:lnTo>
                  <a:lnTo>
                    <a:pt x="1515" y="721661"/>
                  </a:lnTo>
                  <a:lnTo>
                    <a:pt x="0" y="770382"/>
                  </a:lnTo>
                  <a:lnTo>
                    <a:pt x="1515" y="819102"/>
                  </a:lnTo>
                  <a:lnTo>
                    <a:pt x="6002" y="867018"/>
                  </a:lnTo>
                  <a:lnTo>
                    <a:pt x="13369" y="914037"/>
                  </a:lnTo>
                  <a:lnTo>
                    <a:pt x="23527" y="960071"/>
                  </a:lnTo>
                  <a:lnTo>
                    <a:pt x="36386" y="1005029"/>
                  </a:lnTo>
                  <a:lnTo>
                    <a:pt x="51854" y="1048821"/>
                  </a:lnTo>
                  <a:lnTo>
                    <a:pt x="69843" y="1091356"/>
                  </a:lnTo>
                  <a:lnTo>
                    <a:pt x="90261" y="1132544"/>
                  </a:lnTo>
                  <a:lnTo>
                    <a:pt x="113018" y="1172296"/>
                  </a:lnTo>
                  <a:lnTo>
                    <a:pt x="138025" y="1210520"/>
                  </a:lnTo>
                  <a:lnTo>
                    <a:pt x="165190" y="1247126"/>
                  </a:lnTo>
                  <a:lnTo>
                    <a:pt x="194425" y="1282025"/>
                  </a:lnTo>
                  <a:lnTo>
                    <a:pt x="225637" y="1315126"/>
                  </a:lnTo>
                  <a:lnTo>
                    <a:pt x="258738" y="1346338"/>
                  </a:lnTo>
                  <a:lnTo>
                    <a:pt x="293637" y="1375573"/>
                  </a:lnTo>
                  <a:lnTo>
                    <a:pt x="330243" y="1402738"/>
                  </a:lnTo>
                  <a:lnTo>
                    <a:pt x="368467" y="1427745"/>
                  </a:lnTo>
                  <a:lnTo>
                    <a:pt x="408219" y="1450502"/>
                  </a:lnTo>
                  <a:lnTo>
                    <a:pt x="449407" y="1470920"/>
                  </a:lnTo>
                  <a:lnTo>
                    <a:pt x="491942" y="1488909"/>
                  </a:lnTo>
                  <a:lnTo>
                    <a:pt x="535734" y="1504377"/>
                  </a:lnTo>
                  <a:lnTo>
                    <a:pt x="580692" y="1517236"/>
                  </a:lnTo>
                  <a:lnTo>
                    <a:pt x="626726" y="1527394"/>
                  </a:lnTo>
                  <a:lnTo>
                    <a:pt x="673745" y="1534761"/>
                  </a:lnTo>
                  <a:lnTo>
                    <a:pt x="721661" y="1539248"/>
                  </a:lnTo>
                  <a:lnTo>
                    <a:pt x="770382" y="1540764"/>
                  </a:lnTo>
                  <a:lnTo>
                    <a:pt x="819102" y="1539248"/>
                  </a:lnTo>
                  <a:lnTo>
                    <a:pt x="867018" y="1534761"/>
                  </a:lnTo>
                  <a:lnTo>
                    <a:pt x="914037" y="1527394"/>
                  </a:lnTo>
                  <a:lnTo>
                    <a:pt x="960071" y="1517236"/>
                  </a:lnTo>
                  <a:lnTo>
                    <a:pt x="1005029" y="1504377"/>
                  </a:lnTo>
                  <a:lnTo>
                    <a:pt x="1048821" y="1488909"/>
                  </a:lnTo>
                  <a:lnTo>
                    <a:pt x="1091356" y="1470920"/>
                  </a:lnTo>
                  <a:lnTo>
                    <a:pt x="1132544" y="1450502"/>
                  </a:lnTo>
                  <a:lnTo>
                    <a:pt x="1172296" y="1427745"/>
                  </a:lnTo>
                  <a:lnTo>
                    <a:pt x="1210520" y="1402738"/>
                  </a:lnTo>
                  <a:lnTo>
                    <a:pt x="1247126" y="1375573"/>
                  </a:lnTo>
                  <a:lnTo>
                    <a:pt x="1282025" y="1346338"/>
                  </a:lnTo>
                  <a:lnTo>
                    <a:pt x="1315126" y="1315126"/>
                  </a:lnTo>
                  <a:lnTo>
                    <a:pt x="1346338" y="1282025"/>
                  </a:lnTo>
                  <a:lnTo>
                    <a:pt x="1375573" y="1247126"/>
                  </a:lnTo>
                  <a:lnTo>
                    <a:pt x="1402738" y="1210520"/>
                  </a:lnTo>
                  <a:lnTo>
                    <a:pt x="1427745" y="1172296"/>
                  </a:lnTo>
                  <a:lnTo>
                    <a:pt x="1450502" y="1132544"/>
                  </a:lnTo>
                  <a:lnTo>
                    <a:pt x="1470920" y="1091356"/>
                  </a:lnTo>
                  <a:lnTo>
                    <a:pt x="1488909" y="1048821"/>
                  </a:lnTo>
                  <a:lnTo>
                    <a:pt x="1504377" y="1005029"/>
                  </a:lnTo>
                  <a:lnTo>
                    <a:pt x="1517236" y="960071"/>
                  </a:lnTo>
                  <a:lnTo>
                    <a:pt x="1527394" y="914037"/>
                  </a:lnTo>
                  <a:lnTo>
                    <a:pt x="1534761" y="867018"/>
                  </a:lnTo>
                  <a:lnTo>
                    <a:pt x="1539248" y="819102"/>
                  </a:lnTo>
                  <a:lnTo>
                    <a:pt x="1540764" y="770382"/>
                  </a:lnTo>
                  <a:lnTo>
                    <a:pt x="1539248" y="721661"/>
                  </a:lnTo>
                  <a:lnTo>
                    <a:pt x="1534761" y="673745"/>
                  </a:lnTo>
                  <a:lnTo>
                    <a:pt x="1527394" y="626726"/>
                  </a:lnTo>
                  <a:lnTo>
                    <a:pt x="1517236" y="580692"/>
                  </a:lnTo>
                  <a:lnTo>
                    <a:pt x="1504377" y="535734"/>
                  </a:lnTo>
                  <a:lnTo>
                    <a:pt x="1488909" y="491942"/>
                  </a:lnTo>
                  <a:lnTo>
                    <a:pt x="1470920" y="449407"/>
                  </a:lnTo>
                  <a:lnTo>
                    <a:pt x="1450502" y="408219"/>
                  </a:lnTo>
                  <a:lnTo>
                    <a:pt x="1427745" y="368467"/>
                  </a:lnTo>
                  <a:lnTo>
                    <a:pt x="1402738" y="330243"/>
                  </a:lnTo>
                  <a:lnTo>
                    <a:pt x="1375573" y="293637"/>
                  </a:lnTo>
                  <a:lnTo>
                    <a:pt x="1346338" y="258738"/>
                  </a:lnTo>
                  <a:lnTo>
                    <a:pt x="1315126" y="225637"/>
                  </a:lnTo>
                  <a:lnTo>
                    <a:pt x="1282025" y="194425"/>
                  </a:lnTo>
                  <a:lnTo>
                    <a:pt x="1247126" y="165190"/>
                  </a:lnTo>
                  <a:lnTo>
                    <a:pt x="1210520" y="138025"/>
                  </a:lnTo>
                  <a:lnTo>
                    <a:pt x="1172296" y="113018"/>
                  </a:lnTo>
                  <a:lnTo>
                    <a:pt x="1132544" y="90261"/>
                  </a:lnTo>
                  <a:lnTo>
                    <a:pt x="1091356" y="69843"/>
                  </a:lnTo>
                  <a:lnTo>
                    <a:pt x="1048821" y="51854"/>
                  </a:lnTo>
                  <a:lnTo>
                    <a:pt x="1005029" y="36386"/>
                  </a:lnTo>
                  <a:lnTo>
                    <a:pt x="960071" y="23527"/>
                  </a:lnTo>
                  <a:lnTo>
                    <a:pt x="914037" y="13369"/>
                  </a:lnTo>
                  <a:lnTo>
                    <a:pt x="867018" y="6002"/>
                  </a:lnTo>
                  <a:lnTo>
                    <a:pt x="819102" y="1515"/>
                  </a:lnTo>
                  <a:lnTo>
                    <a:pt x="770382" y="0"/>
                  </a:lnTo>
                  <a:close/>
                </a:path>
              </a:pathLst>
            </a:custGeom>
            <a:grpFill/>
          </p:spPr>
          <p:txBody>
            <a:bodyPr wrap="square" lIns="0" tIns="0" rIns="0" bIns="0" rtlCol="0"/>
            <a:lstStyle/>
            <a:p>
              <a:pPr defTabSz="1219170"/>
              <a:endParaRPr kumimoji="0" sz="2400" kern="0">
                <a:solidFill>
                  <a:sysClr val="windowText" lastClr="000000"/>
                </a:solidFill>
              </a:endParaRPr>
            </a:p>
          </p:txBody>
        </p:sp>
        <p:sp>
          <p:nvSpPr>
            <p:cNvPr id="11" name="object 11"/>
            <p:cNvSpPr/>
            <p:nvPr/>
          </p:nvSpPr>
          <p:spPr>
            <a:xfrm>
              <a:off x="3017520" y="874775"/>
              <a:ext cx="1541145" cy="1541145"/>
            </a:xfrm>
            <a:custGeom>
              <a:avLst/>
              <a:gdLst/>
              <a:ahLst/>
              <a:cxnLst/>
              <a:rect l="l" t="t" r="r" b="b"/>
              <a:pathLst>
                <a:path w="1541145" h="1541145">
                  <a:moveTo>
                    <a:pt x="0" y="770382"/>
                  </a:moveTo>
                  <a:lnTo>
                    <a:pt x="1515" y="721661"/>
                  </a:lnTo>
                  <a:lnTo>
                    <a:pt x="6002" y="673745"/>
                  </a:lnTo>
                  <a:lnTo>
                    <a:pt x="13369" y="626726"/>
                  </a:lnTo>
                  <a:lnTo>
                    <a:pt x="23527" y="580692"/>
                  </a:lnTo>
                  <a:lnTo>
                    <a:pt x="36386" y="535734"/>
                  </a:lnTo>
                  <a:lnTo>
                    <a:pt x="51854" y="491942"/>
                  </a:lnTo>
                  <a:lnTo>
                    <a:pt x="69843" y="449407"/>
                  </a:lnTo>
                  <a:lnTo>
                    <a:pt x="90261" y="408219"/>
                  </a:lnTo>
                  <a:lnTo>
                    <a:pt x="113018" y="368467"/>
                  </a:lnTo>
                  <a:lnTo>
                    <a:pt x="138025" y="330243"/>
                  </a:lnTo>
                  <a:lnTo>
                    <a:pt x="165190" y="293637"/>
                  </a:lnTo>
                  <a:lnTo>
                    <a:pt x="194425" y="258738"/>
                  </a:lnTo>
                  <a:lnTo>
                    <a:pt x="225637" y="225637"/>
                  </a:lnTo>
                  <a:lnTo>
                    <a:pt x="258738" y="194425"/>
                  </a:lnTo>
                  <a:lnTo>
                    <a:pt x="293637" y="165190"/>
                  </a:lnTo>
                  <a:lnTo>
                    <a:pt x="330243" y="138025"/>
                  </a:lnTo>
                  <a:lnTo>
                    <a:pt x="368467" y="113018"/>
                  </a:lnTo>
                  <a:lnTo>
                    <a:pt x="408219" y="90261"/>
                  </a:lnTo>
                  <a:lnTo>
                    <a:pt x="449407" y="69843"/>
                  </a:lnTo>
                  <a:lnTo>
                    <a:pt x="491942" y="51854"/>
                  </a:lnTo>
                  <a:lnTo>
                    <a:pt x="535734" y="36386"/>
                  </a:lnTo>
                  <a:lnTo>
                    <a:pt x="580692" y="23527"/>
                  </a:lnTo>
                  <a:lnTo>
                    <a:pt x="626726" y="13369"/>
                  </a:lnTo>
                  <a:lnTo>
                    <a:pt x="673745" y="6002"/>
                  </a:lnTo>
                  <a:lnTo>
                    <a:pt x="721661" y="1515"/>
                  </a:lnTo>
                  <a:lnTo>
                    <a:pt x="770382" y="0"/>
                  </a:lnTo>
                  <a:lnTo>
                    <a:pt x="819102" y="1515"/>
                  </a:lnTo>
                  <a:lnTo>
                    <a:pt x="867018" y="6002"/>
                  </a:lnTo>
                  <a:lnTo>
                    <a:pt x="914037" y="13369"/>
                  </a:lnTo>
                  <a:lnTo>
                    <a:pt x="960071" y="23527"/>
                  </a:lnTo>
                  <a:lnTo>
                    <a:pt x="1005029" y="36386"/>
                  </a:lnTo>
                  <a:lnTo>
                    <a:pt x="1048821" y="51854"/>
                  </a:lnTo>
                  <a:lnTo>
                    <a:pt x="1091356" y="69843"/>
                  </a:lnTo>
                  <a:lnTo>
                    <a:pt x="1132544" y="90261"/>
                  </a:lnTo>
                  <a:lnTo>
                    <a:pt x="1172296" y="113018"/>
                  </a:lnTo>
                  <a:lnTo>
                    <a:pt x="1210520" y="138025"/>
                  </a:lnTo>
                  <a:lnTo>
                    <a:pt x="1247126" y="165190"/>
                  </a:lnTo>
                  <a:lnTo>
                    <a:pt x="1282025" y="194425"/>
                  </a:lnTo>
                  <a:lnTo>
                    <a:pt x="1315126" y="225637"/>
                  </a:lnTo>
                  <a:lnTo>
                    <a:pt x="1346338" y="258738"/>
                  </a:lnTo>
                  <a:lnTo>
                    <a:pt x="1375573" y="293637"/>
                  </a:lnTo>
                  <a:lnTo>
                    <a:pt x="1402738" y="330243"/>
                  </a:lnTo>
                  <a:lnTo>
                    <a:pt x="1427745" y="368467"/>
                  </a:lnTo>
                  <a:lnTo>
                    <a:pt x="1450502" y="408219"/>
                  </a:lnTo>
                  <a:lnTo>
                    <a:pt x="1470920" y="449407"/>
                  </a:lnTo>
                  <a:lnTo>
                    <a:pt x="1488909" y="491942"/>
                  </a:lnTo>
                  <a:lnTo>
                    <a:pt x="1504377" y="535734"/>
                  </a:lnTo>
                  <a:lnTo>
                    <a:pt x="1517236" y="580692"/>
                  </a:lnTo>
                  <a:lnTo>
                    <a:pt x="1527394" y="626726"/>
                  </a:lnTo>
                  <a:lnTo>
                    <a:pt x="1534761" y="673745"/>
                  </a:lnTo>
                  <a:lnTo>
                    <a:pt x="1539248" y="721661"/>
                  </a:lnTo>
                  <a:lnTo>
                    <a:pt x="1540764" y="770382"/>
                  </a:lnTo>
                  <a:lnTo>
                    <a:pt x="1539248" y="819102"/>
                  </a:lnTo>
                  <a:lnTo>
                    <a:pt x="1534761" y="867018"/>
                  </a:lnTo>
                  <a:lnTo>
                    <a:pt x="1527394" y="914037"/>
                  </a:lnTo>
                  <a:lnTo>
                    <a:pt x="1517236" y="960071"/>
                  </a:lnTo>
                  <a:lnTo>
                    <a:pt x="1504377" y="1005029"/>
                  </a:lnTo>
                  <a:lnTo>
                    <a:pt x="1488909" y="1048821"/>
                  </a:lnTo>
                  <a:lnTo>
                    <a:pt x="1470920" y="1091356"/>
                  </a:lnTo>
                  <a:lnTo>
                    <a:pt x="1450502" y="1132544"/>
                  </a:lnTo>
                  <a:lnTo>
                    <a:pt x="1427745" y="1172296"/>
                  </a:lnTo>
                  <a:lnTo>
                    <a:pt x="1402738" y="1210520"/>
                  </a:lnTo>
                  <a:lnTo>
                    <a:pt x="1375573" y="1247126"/>
                  </a:lnTo>
                  <a:lnTo>
                    <a:pt x="1346338" y="1282025"/>
                  </a:lnTo>
                  <a:lnTo>
                    <a:pt x="1315126" y="1315126"/>
                  </a:lnTo>
                  <a:lnTo>
                    <a:pt x="1282025" y="1346338"/>
                  </a:lnTo>
                  <a:lnTo>
                    <a:pt x="1247126" y="1375573"/>
                  </a:lnTo>
                  <a:lnTo>
                    <a:pt x="1210520" y="1402738"/>
                  </a:lnTo>
                  <a:lnTo>
                    <a:pt x="1172296" y="1427745"/>
                  </a:lnTo>
                  <a:lnTo>
                    <a:pt x="1132544" y="1450502"/>
                  </a:lnTo>
                  <a:lnTo>
                    <a:pt x="1091356" y="1470920"/>
                  </a:lnTo>
                  <a:lnTo>
                    <a:pt x="1048821" y="1488909"/>
                  </a:lnTo>
                  <a:lnTo>
                    <a:pt x="1005029" y="1504377"/>
                  </a:lnTo>
                  <a:lnTo>
                    <a:pt x="960071" y="1517236"/>
                  </a:lnTo>
                  <a:lnTo>
                    <a:pt x="914037" y="1527394"/>
                  </a:lnTo>
                  <a:lnTo>
                    <a:pt x="867018" y="1534761"/>
                  </a:lnTo>
                  <a:lnTo>
                    <a:pt x="819102" y="1539248"/>
                  </a:lnTo>
                  <a:lnTo>
                    <a:pt x="770382" y="1540764"/>
                  </a:lnTo>
                  <a:lnTo>
                    <a:pt x="721661" y="1539248"/>
                  </a:lnTo>
                  <a:lnTo>
                    <a:pt x="673745" y="1534761"/>
                  </a:lnTo>
                  <a:lnTo>
                    <a:pt x="626726" y="1527394"/>
                  </a:lnTo>
                  <a:lnTo>
                    <a:pt x="580692" y="1517236"/>
                  </a:lnTo>
                  <a:lnTo>
                    <a:pt x="535734" y="1504377"/>
                  </a:lnTo>
                  <a:lnTo>
                    <a:pt x="491942" y="1488909"/>
                  </a:lnTo>
                  <a:lnTo>
                    <a:pt x="449407" y="1470920"/>
                  </a:lnTo>
                  <a:lnTo>
                    <a:pt x="408219" y="1450502"/>
                  </a:lnTo>
                  <a:lnTo>
                    <a:pt x="368467" y="1427745"/>
                  </a:lnTo>
                  <a:lnTo>
                    <a:pt x="330243" y="1402738"/>
                  </a:lnTo>
                  <a:lnTo>
                    <a:pt x="293637" y="1375573"/>
                  </a:lnTo>
                  <a:lnTo>
                    <a:pt x="258738" y="1346338"/>
                  </a:lnTo>
                  <a:lnTo>
                    <a:pt x="225637" y="1315126"/>
                  </a:lnTo>
                  <a:lnTo>
                    <a:pt x="194425" y="1282025"/>
                  </a:lnTo>
                  <a:lnTo>
                    <a:pt x="165190" y="1247126"/>
                  </a:lnTo>
                  <a:lnTo>
                    <a:pt x="138025" y="1210520"/>
                  </a:lnTo>
                  <a:lnTo>
                    <a:pt x="113018" y="1172296"/>
                  </a:lnTo>
                  <a:lnTo>
                    <a:pt x="90261" y="1132544"/>
                  </a:lnTo>
                  <a:lnTo>
                    <a:pt x="69843" y="1091356"/>
                  </a:lnTo>
                  <a:lnTo>
                    <a:pt x="51854" y="1048821"/>
                  </a:lnTo>
                  <a:lnTo>
                    <a:pt x="36386" y="1005029"/>
                  </a:lnTo>
                  <a:lnTo>
                    <a:pt x="23527" y="960071"/>
                  </a:lnTo>
                  <a:lnTo>
                    <a:pt x="13369" y="914037"/>
                  </a:lnTo>
                  <a:lnTo>
                    <a:pt x="6002" y="867018"/>
                  </a:lnTo>
                  <a:lnTo>
                    <a:pt x="1515" y="819102"/>
                  </a:lnTo>
                  <a:lnTo>
                    <a:pt x="0" y="770382"/>
                  </a:lnTo>
                  <a:close/>
                </a:path>
              </a:pathLst>
            </a:custGeom>
            <a:grpFill/>
            <a:ln w="9525">
              <a:solidFill>
                <a:srgbClr val="7DC562"/>
              </a:solidFill>
            </a:ln>
          </p:spPr>
          <p:txBody>
            <a:bodyPr wrap="square" lIns="0" tIns="0" rIns="0" bIns="0" rtlCol="0"/>
            <a:lstStyle/>
            <a:p>
              <a:pPr defTabSz="1219170"/>
              <a:endParaRPr kumimoji="0" sz="2400" kern="0">
                <a:solidFill>
                  <a:sysClr val="windowText" lastClr="000000"/>
                </a:solidFill>
              </a:endParaRPr>
            </a:p>
          </p:txBody>
        </p:sp>
      </p:grpSp>
      <p:sp>
        <p:nvSpPr>
          <p:cNvPr id="12" name="object 12"/>
          <p:cNvSpPr txBox="1"/>
          <p:nvPr/>
        </p:nvSpPr>
        <p:spPr>
          <a:xfrm>
            <a:off x="4166429" y="1772892"/>
            <a:ext cx="1734820" cy="825867"/>
          </a:xfrm>
          <a:prstGeom prst="rect">
            <a:avLst/>
          </a:prstGeom>
        </p:spPr>
        <p:txBody>
          <a:bodyPr vert="horz" wrap="square" lIns="0" tIns="17780" rIns="0" bIns="0" rtlCol="0">
            <a:spAutoFit/>
          </a:bodyPr>
          <a:lstStyle/>
          <a:p>
            <a:pPr marL="32173" algn="ctr" defTabSz="1219170">
              <a:lnSpc>
                <a:spcPts val="1707"/>
              </a:lnSpc>
              <a:spcBef>
                <a:spcPts val="140"/>
              </a:spcBef>
            </a:pPr>
            <a:r>
              <a:rPr kumimoji="0" sz="1867" kern="0" spc="-27" dirty="0">
                <a:solidFill>
                  <a:srgbClr val="FFFFFF"/>
                </a:solidFill>
                <a:latin typeface="ＭＳ Ｐゴシック"/>
                <a:cs typeface="ＭＳ Ｐゴシック"/>
              </a:rPr>
              <a:t>固有の</a:t>
            </a:r>
            <a:endParaRPr kumimoji="0" sz="1867" kern="0" dirty="0">
              <a:solidFill>
                <a:sysClr val="windowText" lastClr="000000"/>
              </a:solidFill>
              <a:latin typeface="ＭＳ Ｐゴシック"/>
              <a:cs typeface="ＭＳ Ｐゴシック"/>
            </a:endParaRPr>
          </a:p>
          <a:p>
            <a:pPr algn="ctr" defTabSz="1219170">
              <a:lnSpc>
                <a:spcPts val="4587"/>
              </a:lnSpc>
            </a:pPr>
            <a:r>
              <a:rPr kumimoji="0" sz="4267" b="1" kern="0" spc="133" dirty="0">
                <a:solidFill>
                  <a:srgbClr val="FFFFFF"/>
                </a:solidFill>
                <a:latin typeface="ＭＳ Ｐゴシック"/>
                <a:cs typeface="ＭＳ Ｐゴシック"/>
              </a:rPr>
              <a:t>安全性</a:t>
            </a:r>
            <a:endParaRPr kumimoji="0" sz="4267" kern="0" dirty="0">
              <a:solidFill>
                <a:sysClr val="windowText" lastClr="000000"/>
              </a:solidFill>
              <a:latin typeface="ＭＳ Ｐゴシック"/>
              <a:cs typeface="ＭＳ Ｐゴシック"/>
            </a:endParaRPr>
          </a:p>
        </p:txBody>
      </p:sp>
      <p:grpSp>
        <p:nvGrpSpPr>
          <p:cNvPr id="13" name="object 13"/>
          <p:cNvGrpSpPr/>
          <p:nvPr/>
        </p:nvGrpSpPr>
        <p:grpSpPr>
          <a:xfrm>
            <a:off x="725170" y="1160017"/>
            <a:ext cx="2065020" cy="2067560"/>
            <a:chOff x="543877" y="870013"/>
            <a:chExt cx="1548765" cy="1550670"/>
          </a:xfrm>
          <a:solidFill>
            <a:srgbClr val="C00000"/>
          </a:solidFill>
          <a:effectLst>
            <a:glow rad="228600">
              <a:schemeClr val="accent1">
                <a:satMod val="175000"/>
                <a:alpha val="40000"/>
              </a:schemeClr>
            </a:glow>
          </a:effectLst>
        </p:grpSpPr>
        <p:sp>
          <p:nvSpPr>
            <p:cNvPr id="14" name="object 14"/>
            <p:cNvSpPr/>
            <p:nvPr/>
          </p:nvSpPr>
          <p:spPr>
            <a:xfrm>
              <a:off x="548640" y="874775"/>
              <a:ext cx="1539240" cy="1541145"/>
            </a:xfrm>
            <a:custGeom>
              <a:avLst/>
              <a:gdLst/>
              <a:ahLst/>
              <a:cxnLst/>
              <a:rect l="l" t="t" r="r" b="b"/>
              <a:pathLst>
                <a:path w="1539239" h="1541145">
                  <a:moveTo>
                    <a:pt x="769620" y="0"/>
                  </a:moveTo>
                  <a:lnTo>
                    <a:pt x="720948" y="1515"/>
                  </a:lnTo>
                  <a:lnTo>
                    <a:pt x="673081" y="6002"/>
                  </a:lnTo>
                  <a:lnTo>
                    <a:pt x="626109" y="13369"/>
                  </a:lnTo>
                  <a:lnTo>
                    <a:pt x="580121" y="23527"/>
                  </a:lnTo>
                  <a:lnTo>
                    <a:pt x="535208" y="36386"/>
                  </a:lnTo>
                  <a:lnTo>
                    <a:pt x="491460" y="51854"/>
                  </a:lnTo>
                  <a:lnTo>
                    <a:pt x="448967" y="69843"/>
                  </a:lnTo>
                  <a:lnTo>
                    <a:pt x="407820" y="90261"/>
                  </a:lnTo>
                  <a:lnTo>
                    <a:pt x="368108" y="113018"/>
                  </a:lnTo>
                  <a:lnTo>
                    <a:pt x="329922" y="138025"/>
                  </a:lnTo>
                  <a:lnTo>
                    <a:pt x="293351" y="165190"/>
                  </a:lnTo>
                  <a:lnTo>
                    <a:pt x="258487" y="194425"/>
                  </a:lnTo>
                  <a:lnTo>
                    <a:pt x="225418" y="225637"/>
                  </a:lnTo>
                  <a:lnTo>
                    <a:pt x="194236" y="258738"/>
                  </a:lnTo>
                  <a:lnTo>
                    <a:pt x="165030" y="293637"/>
                  </a:lnTo>
                  <a:lnTo>
                    <a:pt x="137891" y="330243"/>
                  </a:lnTo>
                  <a:lnTo>
                    <a:pt x="112909" y="368467"/>
                  </a:lnTo>
                  <a:lnTo>
                    <a:pt x="90174" y="408219"/>
                  </a:lnTo>
                  <a:lnTo>
                    <a:pt x="69775" y="449407"/>
                  </a:lnTo>
                  <a:lnTo>
                    <a:pt x="51804" y="491942"/>
                  </a:lnTo>
                  <a:lnTo>
                    <a:pt x="36351" y="535734"/>
                  </a:lnTo>
                  <a:lnTo>
                    <a:pt x="23505" y="580692"/>
                  </a:lnTo>
                  <a:lnTo>
                    <a:pt x="13356" y="626726"/>
                  </a:lnTo>
                  <a:lnTo>
                    <a:pt x="5996" y="673745"/>
                  </a:lnTo>
                  <a:lnTo>
                    <a:pt x="1514" y="721661"/>
                  </a:lnTo>
                  <a:lnTo>
                    <a:pt x="0" y="770382"/>
                  </a:lnTo>
                  <a:lnTo>
                    <a:pt x="1514" y="819102"/>
                  </a:lnTo>
                  <a:lnTo>
                    <a:pt x="5996" y="867018"/>
                  </a:lnTo>
                  <a:lnTo>
                    <a:pt x="13356" y="914037"/>
                  </a:lnTo>
                  <a:lnTo>
                    <a:pt x="23505" y="960071"/>
                  </a:lnTo>
                  <a:lnTo>
                    <a:pt x="36351" y="1005029"/>
                  </a:lnTo>
                  <a:lnTo>
                    <a:pt x="51804" y="1048821"/>
                  </a:lnTo>
                  <a:lnTo>
                    <a:pt x="69775" y="1091356"/>
                  </a:lnTo>
                  <a:lnTo>
                    <a:pt x="90174" y="1132544"/>
                  </a:lnTo>
                  <a:lnTo>
                    <a:pt x="112909" y="1172296"/>
                  </a:lnTo>
                  <a:lnTo>
                    <a:pt x="137891" y="1210520"/>
                  </a:lnTo>
                  <a:lnTo>
                    <a:pt x="165030" y="1247126"/>
                  </a:lnTo>
                  <a:lnTo>
                    <a:pt x="194236" y="1282025"/>
                  </a:lnTo>
                  <a:lnTo>
                    <a:pt x="225418" y="1315126"/>
                  </a:lnTo>
                  <a:lnTo>
                    <a:pt x="258487" y="1346338"/>
                  </a:lnTo>
                  <a:lnTo>
                    <a:pt x="293351" y="1375573"/>
                  </a:lnTo>
                  <a:lnTo>
                    <a:pt x="329922" y="1402738"/>
                  </a:lnTo>
                  <a:lnTo>
                    <a:pt x="368108" y="1427745"/>
                  </a:lnTo>
                  <a:lnTo>
                    <a:pt x="407820" y="1450502"/>
                  </a:lnTo>
                  <a:lnTo>
                    <a:pt x="448967" y="1470920"/>
                  </a:lnTo>
                  <a:lnTo>
                    <a:pt x="491460" y="1488909"/>
                  </a:lnTo>
                  <a:lnTo>
                    <a:pt x="535208" y="1504377"/>
                  </a:lnTo>
                  <a:lnTo>
                    <a:pt x="580121" y="1517236"/>
                  </a:lnTo>
                  <a:lnTo>
                    <a:pt x="626109" y="1527394"/>
                  </a:lnTo>
                  <a:lnTo>
                    <a:pt x="673081" y="1534761"/>
                  </a:lnTo>
                  <a:lnTo>
                    <a:pt x="720948" y="1539248"/>
                  </a:lnTo>
                  <a:lnTo>
                    <a:pt x="769620" y="1540764"/>
                  </a:lnTo>
                  <a:lnTo>
                    <a:pt x="818291" y="1539248"/>
                  </a:lnTo>
                  <a:lnTo>
                    <a:pt x="866158" y="1534761"/>
                  </a:lnTo>
                  <a:lnTo>
                    <a:pt x="913130" y="1527394"/>
                  </a:lnTo>
                  <a:lnTo>
                    <a:pt x="959118" y="1517236"/>
                  </a:lnTo>
                  <a:lnTo>
                    <a:pt x="1004031" y="1504377"/>
                  </a:lnTo>
                  <a:lnTo>
                    <a:pt x="1047779" y="1488909"/>
                  </a:lnTo>
                  <a:lnTo>
                    <a:pt x="1090272" y="1470920"/>
                  </a:lnTo>
                  <a:lnTo>
                    <a:pt x="1131419" y="1450502"/>
                  </a:lnTo>
                  <a:lnTo>
                    <a:pt x="1171131" y="1427745"/>
                  </a:lnTo>
                  <a:lnTo>
                    <a:pt x="1209317" y="1402738"/>
                  </a:lnTo>
                  <a:lnTo>
                    <a:pt x="1245888" y="1375573"/>
                  </a:lnTo>
                  <a:lnTo>
                    <a:pt x="1280752" y="1346338"/>
                  </a:lnTo>
                  <a:lnTo>
                    <a:pt x="1313821" y="1315126"/>
                  </a:lnTo>
                  <a:lnTo>
                    <a:pt x="1345003" y="1282025"/>
                  </a:lnTo>
                  <a:lnTo>
                    <a:pt x="1374209" y="1247126"/>
                  </a:lnTo>
                  <a:lnTo>
                    <a:pt x="1401348" y="1210520"/>
                  </a:lnTo>
                  <a:lnTo>
                    <a:pt x="1426330" y="1172296"/>
                  </a:lnTo>
                  <a:lnTo>
                    <a:pt x="1449065" y="1132544"/>
                  </a:lnTo>
                  <a:lnTo>
                    <a:pt x="1469464" y="1091356"/>
                  </a:lnTo>
                  <a:lnTo>
                    <a:pt x="1487435" y="1048821"/>
                  </a:lnTo>
                  <a:lnTo>
                    <a:pt x="1502888" y="1005029"/>
                  </a:lnTo>
                  <a:lnTo>
                    <a:pt x="1515734" y="960071"/>
                  </a:lnTo>
                  <a:lnTo>
                    <a:pt x="1525883" y="914037"/>
                  </a:lnTo>
                  <a:lnTo>
                    <a:pt x="1533243" y="867018"/>
                  </a:lnTo>
                  <a:lnTo>
                    <a:pt x="1537725" y="819102"/>
                  </a:lnTo>
                  <a:lnTo>
                    <a:pt x="1539240" y="770382"/>
                  </a:lnTo>
                  <a:lnTo>
                    <a:pt x="1537725" y="721661"/>
                  </a:lnTo>
                  <a:lnTo>
                    <a:pt x="1533243" y="673745"/>
                  </a:lnTo>
                  <a:lnTo>
                    <a:pt x="1525883" y="626726"/>
                  </a:lnTo>
                  <a:lnTo>
                    <a:pt x="1515734" y="580692"/>
                  </a:lnTo>
                  <a:lnTo>
                    <a:pt x="1502888" y="535734"/>
                  </a:lnTo>
                  <a:lnTo>
                    <a:pt x="1487435" y="491942"/>
                  </a:lnTo>
                  <a:lnTo>
                    <a:pt x="1469464" y="449407"/>
                  </a:lnTo>
                  <a:lnTo>
                    <a:pt x="1449065" y="408219"/>
                  </a:lnTo>
                  <a:lnTo>
                    <a:pt x="1426330" y="368467"/>
                  </a:lnTo>
                  <a:lnTo>
                    <a:pt x="1401348" y="330243"/>
                  </a:lnTo>
                  <a:lnTo>
                    <a:pt x="1374209" y="293637"/>
                  </a:lnTo>
                  <a:lnTo>
                    <a:pt x="1345003" y="258738"/>
                  </a:lnTo>
                  <a:lnTo>
                    <a:pt x="1313821" y="225637"/>
                  </a:lnTo>
                  <a:lnTo>
                    <a:pt x="1280752" y="194425"/>
                  </a:lnTo>
                  <a:lnTo>
                    <a:pt x="1245888" y="165190"/>
                  </a:lnTo>
                  <a:lnTo>
                    <a:pt x="1209317" y="138025"/>
                  </a:lnTo>
                  <a:lnTo>
                    <a:pt x="1171131" y="113018"/>
                  </a:lnTo>
                  <a:lnTo>
                    <a:pt x="1131419" y="90261"/>
                  </a:lnTo>
                  <a:lnTo>
                    <a:pt x="1090272" y="69843"/>
                  </a:lnTo>
                  <a:lnTo>
                    <a:pt x="1047779" y="51854"/>
                  </a:lnTo>
                  <a:lnTo>
                    <a:pt x="1004031" y="36386"/>
                  </a:lnTo>
                  <a:lnTo>
                    <a:pt x="959118" y="23527"/>
                  </a:lnTo>
                  <a:lnTo>
                    <a:pt x="913130" y="13369"/>
                  </a:lnTo>
                  <a:lnTo>
                    <a:pt x="866158" y="6002"/>
                  </a:lnTo>
                  <a:lnTo>
                    <a:pt x="818291" y="1515"/>
                  </a:lnTo>
                  <a:lnTo>
                    <a:pt x="769620" y="0"/>
                  </a:lnTo>
                  <a:close/>
                </a:path>
              </a:pathLst>
            </a:custGeom>
            <a:grpFill/>
          </p:spPr>
          <p:txBody>
            <a:bodyPr wrap="square" lIns="0" tIns="0" rIns="0" bIns="0" rtlCol="0"/>
            <a:lstStyle/>
            <a:p>
              <a:pPr defTabSz="1219170"/>
              <a:endParaRPr kumimoji="0" sz="2400" kern="0">
                <a:solidFill>
                  <a:sysClr val="windowText" lastClr="000000"/>
                </a:solidFill>
              </a:endParaRPr>
            </a:p>
          </p:txBody>
        </p:sp>
        <p:sp>
          <p:nvSpPr>
            <p:cNvPr id="15" name="object 15"/>
            <p:cNvSpPr/>
            <p:nvPr/>
          </p:nvSpPr>
          <p:spPr>
            <a:xfrm>
              <a:off x="548640" y="874775"/>
              <a:ext cx="1539240" cy="1541145"/>
            </a:xfrm>
            <a:custGeom>
              <a:avLst/>
              <a:gdLst/>
              <a:ahLst/>
              <a:cxnLst/>
              <a:rect l="l" t="t" r="r" b="b"/>
              <a:pathLst>
                <a:path w="1539239" h="1541145">
                  <a:moveTo>
                    <a:pt x="0" y="770382"/>
                  </a:moveTo>
                  <a:lnTo>
                    <a:pt x="1514" y="721661"/>
                  </a:lnTo>
                  <a:lnTo>
                    <a:pt x="5996" y="673745"/>
                  </a:lnTo>
                  <a:lnTo>
                    <a:pt x="13356" y="626726"/>
                  </a:lnTo>
                  <a:lnTo>
                    <a:pt x="23505" y="580692"/>
                  </a:lnTo>
                  <a:lnTo>
                    <a:pt x="36351" y="535734"/>
                  </a:lnTo>
                  <a:lnTo>
                    <a:pt x="51804" y="491942"/>
                  </a:lnTo>
                  <a:lnTo>
                    <a:pt x="69775" y="449407"/>
                  </a:lnTo>
                  <a:lnTo>
                    <a:pt x="90174" y="408219"/>
                  </a:lnTo>
                  <a:lnTo>
                    <a:pt x="112909" y="368467"/>
                  </a:lnTo>
                  <a:lnTo>
                    <a:pt x="137891" y="330243"/>
                  </a:lnTo>
                  <a:lnTo>
                    <a:pt x="165030" y="293637"/>
                  </a:lnTo>
                  <a:lnTo>
                    <a:pt x="194236" y="258738"/>
                  </a:lnTo>
                  <a:lnTo>
                    <a:pt x="225418" y="225637"/>
                  </a:lnTo>
                  <a:lnTo>
                    <a:pt x="258487" y="194425"/>
                  </a:lnTo>
                  <a:lnTo>
                    <a:pt x="293351" y="165190"/>
                  </a:lnTo>
                  <a:lnTo>
                    <a:pt x="329922" y="138025"/>
                  </a:lnTo>
                  <a:lnTo>
                    <a:pt x="368108" y="113018"/>
                  </a:lnTo>
                  <a:lnTo>
                    <a:pt x="407820" y="90261"/>
                  </a:lnTo>
                  <a:lnTo>
                    <a:pt x="448967" y="69843"/>
                  </a:lnTo>
                  <a:lnTo>
                    <a:pt x="491460" y="51854"/>
                  </a:lnTo>
                  <a:lnTo>
                    <a:pt x="535208" y="36386"/>
                  </a:lnTo>
                  <a:lnTo>
                    <a:pt x="580121" y="23527"/>
                  </a:lnTo>
                  <a:lnTo>
                    <a:pt x="626109" y="13369"/>
                  </a:lnTo>
                  <a:lnTo>
                    <a:pt x="673081" y="6002"/>
                  </a:lnTo>
                  <a:lnTo>
                    <a:pt x="720948" y="1515"/>
                  </a:lnTo>
                  <a:lnTo>
                    <a:pt x="769620" y="0"/>
                  </a:lnTo>
                  <a:lnTo>
                    <a:pt x="818291" y="1515"/>
                  </a:lnTo>
                  <a:lnTo>
                    <a:pt x="866158" y="6002"/>
                  </a:lnTo>
                  <a:lnTo>
                    <a:pt x="913130" y="13369"/>
                  </a:lnTo>
                  <a:lnTo>
                    <a:pt x="959118" y="23527"/>
                  </a:lnTo>
                  <a:lnTo>
                    <a:pt x="1004031" y="36386"/>
                  </a:lnTo>
                  <a:lnTo>
                    <a:pt x="1047779" y="51854"/>
                  </a:lnTo>
                  <a:lnTo>
                    <a:pt x="1090272" y="69843"/>
                  </a:lnTo>
                  <a:lnTo>
                    <a:pt x="1131419" y="90261"/>
                  </a:lnTo>
                  <a:lnTo>
                    <a:pt x="1171131" y="113018"/>
                  </a:lnTo>
                  <a:lnTo>
                    <a:pt x="1209317" y="138025"/>
                  </a:lnTo>
                  <a:lnTo>
                    <a:pt x="1245888" y="165190"/>
                  </a:lnTo>
                  <a:lnTo>
                    <a:pt x="1280752" y="194425"/>
                  </a:lnTo>
                  <a:lnTo>
                    <a:pt x="1313821" y="225637"/>
                  </a:lnTo>
                  <a:lnTo>
                    <a:pt x="1345003" y="258738"/>
                  </a:lnTo>
                  <a:lnTo>
                    <a:pt x="1374209" y="293637"/>
                  </a:lnTo>
                  <a:lnTo>
                    <a:pt x="1401348" y="330243"/>
                  </a:lnTo>
                  <a:lnTo>
                    <a:pt x="1426330" y="368467"/>
                  </a:lnTo>
                  <a:lnTo>
                    <a:pt x="1449065" y="408219"/>
                  </a:lnTo>
                  <a:lnTo>
                    <a:pt x="1469464" y="449407"/>
                  </a:lnTo>
                  <a:lnTo>
                    <a:pt x="1487435" y="491942"/>
                  </a:lnTo>
                  <a:lnTo>
                    <a:pt x="1502888" y="535734"/>
                  </a:lnTo>
                  <a:lnTo>
                    <a:pt x="1515734" y="580692"/>
                  </a:lnTo>
                  <a:lnTo>
                    <a:pt x="1525883" y="626726"/>
                  </a:lnTo>
                  <a:lnTo>
                    <a:pt x="1533243" y="673745"/>
                  </a:lnTo>
                  <a:lnTo>
                    <a:pt x="1537725" y="721661"/>
                  </a:lnTo>
                  <a:lnTo>
                    <a:pt x="1539240" y="770382"/>
                  </a:lnTo>
                  <a:lnTo>
                    <a:pt x="1537725" y="819102"/>
                  </a:lnTo>
                  <a:lnTo>
                    <a:pt x="1533243" y="867018"/>
                  </a:lnTo>
                  <a:lnTo>
                    <a:pt x="1525883" y="914037"/>
                  </a:lnTo>
                  <a:lnTo>
                    <a:pt x="1515734" y="960071"/>
                  </a:lnTo>
                  <a:lnTo>
                    <a:pt x="1502888" y="1005029"/>
                  </a:lnTo>
                  <a:lnTo>
                    <a:pt x="1487435" y="1048821"/>
                  </a:lnTo>
                  <a:lnTo>
                    <a:pt x="1469464" y="1091356"/>
                  </a:lnTo>
                  <a:lnTo>
                    <a:pt x="1449065" y="1132544"/>
                  </a:lnTo>
                  <a:lnTo>
                    <a:pt x="1426330" y="1172296"/>
                  </a:lnTo>
                  <a:lnTo>
                    <a:pt x="1401348" y="1210520"/>
                  </a:lnTo>
                  <a:lnTo>
                    <a:pt x="1374209" y="1247126"/>
                  </a:lnTo>
                  <a:lnTo>
                    <a:pt x="1345003" y="1282025"/>
                  </a:lnTo>
                  <a:lnTo>
                    <a:pt x="1313821" y="1315126"/>
                  </a:lnTo>
                  <a:lnTo>
                    <a:pt x="1280752" y="1346338"/>
                  </a:lnTo>
                  <a:lnTo>
                    <a:pt x="1245888" y="1375573"/>
                  </a:lnTo>
                  <a:lnTo>
                    <a:pt x="1209317" y="1402738"/>
                  </a:lnTo>
                  <a:lnTo>
                    <a:pt x="1171131" y="1427745"/>
                  </a:lnTo>
                  <a:lnTo>
                    <a:pt x="1131419" y="1450502"/>
                  </a:lnTo>
                  <a:lnTo>
                    <a:pt x="1090272" y="1470920"/>
                  </a:lnTo>
                  <a:lnTo>
                    <a:pt x="1047779" y="1488909"/>
                  </a:lnTo>
                  <a:lnTo>
                    <a:pt x="1004031" y="1504377"/>
                  </a:lnTo>
                  <a:lnTo>
                    <a:pt x="959118" y="1517236"/>
                  </a:lnTo>
                  <a:lnTo>
                    <a:pt x="913130" y="1527394"/>
                  </a:lnTo>
                  <a:lnTo>
                    <a:pt x="866158" y="1534761"/>
                  </a:lnTo>
                  <a:lnTo>
                    <a:pt x="818291" y="1539248"/>
                  </a:lnTo>
                  <a:lnTo>
                    <a:pt x="769620" y="1540764"/>
                  </a:lnTo>
                  <a:lnTo>
                    <a:pt x="720948" y="1539248"/>
                  </a:lnTo>
                  <a:lnTo>
                    <a:pt x="673081" y="1534761"/>
                  </a:lnTo>
                  <a:lnTo>
                    <a:pt x="626109" y="1527394"/>
                  </a:lnTo>
                  <a:lnTo>
                    <a:pt x="580121" y="1517236"/>
                  </a:lnTo>
                  <a:lnTo>
                    <a:pt x="535208" y="1504377"/>
                  </a:lnTo>
                  <a:lnTo>
                    <a:pt x="491460" y="1488909"/>
                  </a:lnTo>
                  <a:lnTo>
                    <a:pt x="448967" y="1470920"/>
                  </a:lnTo>
                  <a:lnTo>
                    <a:pt x="407820" y="1450502"/>
                  </a:lnTo>
                  <a:lnTo>
                    <a:pt x="368108" y="1427745"/>
                  </a:lnTo>
                  <a:lnTo>
                    <a:pt x="329922" y="1402738"/>
                  </a:lnTo>
                  <a:lnTo>
                    <a:pt x="293351" y="1375573"/>
                  </a:lnTo>
                  <a:lnTo>
                    <a:pt x="258487" y="1346338"/>
                  </a:lnTo>
                  <a:lnTo>
                    <a:pt x="225418" y="1315126"/>
                  </a:lnTo>
                  <a:lnTo>
                    <a:pt x="194236" y="1282025"/>
                  </a:lnTo>
                  <a:lnTo>
                    <a:pt x="165030" y="1247126"/>
                  </a:lnTo>
                  <a:lnTo>
                    <a:pt x="137891" y="1210520"/>
                  </a:lnTo>
                  <a:lnTo>
                    <a:pt x="112909" y="1172296"/>
                  </a:lnTo>
                  <a:lnTo>
                    <a:pt x="90174" y="1132544"/>
                  </a:lnTo>
                  <a:lnTo>
                    <a:pt x="69775" y="1091356"/>
                  </a:lnTo>
                  <a:lnTo>
                    <a:pt x="51804" y="1048821"/>
                  </a:lnTo>
                  <a:lnTo>
                    <a:pt x="36351" y="1005029"/>
                  </a:lnTo>
                  <a:lnTo>
                    <a:pt x="23505" y="960071"/>
                  </a:lnTo>
                  <a:lnTo>
                    <a:pt x="13356" y="914037"/>
                  </a:lnTo>
                  <a:lnTo>
                    <a:pt x="5996" y="867018"/>
                  </a:lnTo>
                  <a:lnTo>
                    <a:pt x="1514" y="819102"/>
                  </a:lnTo>
                  <a:lnTo>
                    <a:pt x="0" y="770382"/>
                  </a:lnTo>
                  <a:close/>
                </a:path>
              </a:pathLst>
            </a:custGeom>
            <a:grpFill/>
            <a:ln w="9525">
              <a:solidFill>
                <a:srgbClr val="7DC562"/>
              </a:solidFill>
            </a:ln>
          </p:spPr>
          <p:txBody>
            <a:bodyPr wrap="square" lIns="0" tIns="0" rIns="0" bIns="0" rtlCol="0"/>
            <a:lstStyle/>
            <a:p>
              <a:pPr defTabSz="1219170"/>
              <a:endParaRPr kumimoji="0" sz="2400" kern="0">
                <a:solidFill>
                  <a:sysClr val="windowText" lastClr="000000"/>
                </a:solidFill>
              </a:endParaRPr>
            </a:p>
          </p:txBody>
        </p:sp>
      </p:grpSp>
      <p:sp>
        <p:nvSpPr>
          <p:cNvPr id="16" name="object 16"/>
          <p:cNvSpPr txBox="1"/>
          <p:nvPr/>
        </p:nvSpPr>
        <p:spPr>
          <a:xfrm>
            <a:off x="1265426" y="1862683"/>
            <a:ext cx="984673" cy="590697"/>
          </a:xfrm>
          <a:prstGeom prst="rect">
            <a:avLst/>
          </a:prstGeom>
        </p:spPr>
        <p:txBody>
          <a:bodyPr vert="horz" wrap="square" lIns="0" tIns="16087" rIns="0" bIns="0" rtlCol="0">
            <a:spAutoFit/>
          </a:bodyPr>
          <a:lstStyle/>
          <a:p>
            <a:pPr marL="16933" defTabSz="1219170">
              <a:spcBef>
                <a:spcPts val="127"/>
              </a:spcBef>
            </a:pPr>
            <a:r>
              <a:rPr kumimoji="0" sz="3733" b="1" kern="0" spc="-53" dirty="0">
                <a:solidFill>
                  <a:srgbClr val="FFFFFF"/>
                </a:solidFill>
                <a:latin typeface="ＭＳ Ｐゴシック"/>
                <a:cs typeface="ＭＳ Ｐゴシック"/>
              </a:rPr>
              <a:t>小型</a:t>
            </a:r>
            <a:endParaRPr kumimoji="0" sz="3733" kern="0">
              <a:solidFill>
                <a:sysClr val="windowText" lastClr="000000"/>
              </a:solidFill>
              <a:latin typeface="ＭＳ Ｐゴシック"/>
              <a:cs typeface="ＭＳ Ｐゴシック"/>
            </a:endParaRPr>
          </a:p>
        </p:txBody>
      </p:sp>
      <p:grpSp>
        <p:nvGrpSpPr>
          <p:cNvPr id="17" name="object 17"/>
          <p:cNvGrpSpPr/>
          <p:nvPr/>
        </p:nvGrpSpPr>
        <p:grpSpPr>
          <a:xfrm>
            <a:off x="2966466" y="1763530"/>
            <a:ext cx="795020" cy="795020"/>
            <a:chOff x="2224849" y="1322647"/>
            <a:chExt cx="596265" cy="596265"/>
          </a:xfrm>
        </p:grpSpPr>
        <p:sp>
          <p:nvSpPr>
            <p:cNvPr id="18" name="object 18"/>
            <p:cNvSpPr/>
            <p:nvPr/>
          </p:nvSpPr>
          <p:spPr>
            <a:xfrm>
              <a:off x="2229612" y="1327187"/>
              <a:ext cx="586740" cy="586740"/>
            </a:xfrm>
            <a:custGeom>
              <a:avLst/>
              <a:gdLst/>
              <a:ahLst/>
              <a:cxnLst/>
              <a:rect l="l" t="t" r="r" b="b"/>
              <a:pathLst>
                <a:path w="586739" h="586739">
                  <a:moveTo>
                    <a:pt x="586740" y="259080"/>
                  </a:moveTo>
                  <a:lnTo>
                    <a:pt x="327888" y="259080"/>
                  </a:lnTo>
                  <a:lnTo>
                    <a:pt x="327888" y="0"/>
                  </a:lnTo>
                  <a:lnTo>
                    <a:pt x="258851" y="0"/>
                  </a:lnTo>
                  <a:lnTo>
                    <a:pt x="258851" y="259080"/>
                  </a:lnTo>
                  <a:lnTo>
                    <a:pt x="0" y="259080"/>
                  </a:lnTo>
                  <a:lnTo>
                    <a:pt x="0" y="327660"/>
                  </a:lnTo>
                  <a:lnTo>
                    <a:pt x="258851" y="327660"/>
                  </a:lnTo>
                  <a:lnTo>
                    <a:pt x="258851" y="586740"/>
                  </a:lnTo>
                  <a:lnTo>
                    <a:pt x="327888" y="586740"/>
                  </a:lnTo>
                  <a:lnTo>
                    <a:pt x="327888" y="327660"/>
                  </a:lnTo>
                  <a:lnTo>
                    <a:pt x="586740" y="327660"/>
                  </a:lnTo>
                  <a:lnTo>
                    <a:pt x="586740" y="259080"/>
                  </a:lnTo>
                  <a:close/>
                </a:path>
              </a:pathLst>
            </a:custGeom>
            <a:solidFill>
              <a:srgbClr val="7DC562"/>
            </a:solidFill>
          </p:spPr>
          <p:txBody>
            <a:bodyPr wrap="square" lIns="0" tIns="0" rIns="0" bIns="0" rtlCol="0"/>
            <a:lstStyle/>
            <a:p>
              <a:pPr defTabSz="1219170"/>
              <a:endParaRPr kumimoji="0" sz="2400" kern="0">
                <a:solidFill>
                  <a:sysClr val="windowText" lastClr="000000"/>
                </a:solidFill>
              </a:endParaRPr>
            </a:p>
          </p:txBody>
        </p:sp>
        <p:sp>
          <p:nvSpPr>
            <p:cNvPr id="19" name="object 19"/>
            <p:cNvSpPr/>
            <p:nvPr/>
          </p:nvSpPr>
          <p:spPr>
            <a:xfrm>
              <a:off x="2229611" y="1327410"/>
              <a:ext cx="586740" cy="586740"/>
            </a:xfrm>
            <a:custGeom>
              <a:avLst/>
              <a:gdLst/>
              <a:ahLst/>
              <a:cxnLst/>
              <a:rect l="l" t="t" r="r" b="b"/>
              <a:pathLst>
                <a:path w="586739" h="586739">
                  <a:moveTo>
                    <a:pt x="0" y="258851"/>
                  </a:moveTo>
                  <a:lnTo>
                    <a:pt x="258851" y="258851"/>
                  </a:lnTo>
                  <a:lnTo>
                    <a:pt x="258851" y="0"/>
                  </a:lnTo>
                  <a:lnTo>
                    <a:pt x="327888" y="0"/>
                  </a:lnTo>
                  <a:lnTo>
                    <a:pt x="327888" y="258851"/>
                  </a:lnTo>
                  <a:lnTo>
                    <a:pt x="586740" y="258851"/>
                  </a:lnTo>
                  <a:lnTo>
                    <a:pt x="586740" y="327875"/>
                  </a:lnTo>
                  <a:lnTo>
                    <a:pt x="327888" y="327875"/>
                  </a:lnTo>
                  <a:lnTo>
                    <a:pt x="327888" y="586727"/>
                  </a:lnTo>
                  <a:lnTo>
                    <a:pt x="258851" y="586727"/>
                  </a:lnTo>
                  <a:lnTo>
                    <a:pt x="258851" y="327875"/>
                  </a:lnTo>
                  <a:lnTo>
                    <a:pt x="0" y="327875"/>
                  </a:lnTo>
                  <a:lnTo>
                    <a:pt x="0" y="258851"/>
                  </a:lnTo>
                  <a:close/>
                </a:path>
              </a:pathLst>
            </a:custGeom>
            <a:ln w="9525">
              <a:solidFill>
                <a:srgbClr val="7DC562"/>
              </a:solidFill>
            </a:ln>
          </p:spPr>
          <p:txBody>
            <a:bodyPr wrap="square" lIns="0" tIns="0" rIns="0" bIns="0" rtlCol="0"/>
            <a:lstStyle/>
            <a:p>
              <a:pPr defTabSz="1219170"/>
              <a:endParaRPr kumimoji="0" sz="2400" kern="0">
                <a:solidFill>
                  <a:sysClr val="windowText" lastClr="000000"/>
                </a:solidFill>
              </a:endParaRPr>
            </a:p>
          </p:txBody>
        </p:sp>
      </p:grpSp>
      <p:sp>
        <p:nvSpPr>
          <p:cNvPr id="20" name="object 20"/>
          <p:cNvSpPr txBox="1"/>
          <p:nvPr/>
        </p:nvSpPr>
        <p:spPr>
          <a:xfrm>
            <a:off x="7073582" y="1446155"/>
            <a:ext cx="4923357" cy="1495281"/>
          </a:xfrm>
          <a:prstGeom prst="rect">
            <a:avLst/>
          </a:prstGeom>
        </p:spPr>
        <p:txBody>
          <a:bodyPr vert="horz" wrap="square" lIns="0" tIns="17780" rIns="0" bIns="0" rtlCol="0">
            <a:spAutoFit/>
          </a:bodyPr>
          <a:lstStyle/>
          <a:p>
            <a:pPr marL="16933" algn="ctr" defTabSz="1219170">
              <a:spcBef>
                <a:spcPts val="140"/>
              </a:spcBef>
            </a:pPr>
            <a:r>
              <a:rPr kumimoji="0" sz="9600" b="1" kern="0" spc="-53" dirty="0" err="1">
                <a:solidFill>
                  <a:schemeClr val="accent2">
                    <a:lumMod val="75000"/>
                  </a:schemeClr>
                </a:solidFill>
                <a:latin typeface="ＭＳ Ｐゴシック"/>
                <a:cs typeface="ＭＳ Ｐゴシック"/>
              </a:rPr>
              <a:t>シンプル</a:t>
            </a:r>
            <a:endParaRPr kumimoji="0" sz="9600" kern="0" dirty="0">
              <a:solidFill>
                <a:schemeClr val="accent2">
                  <a:lumMod val="75000"/>
                </a:schemeClr>
              </a:solidFill>
              <a:latin typeface="ＭＳ Ｐゴシック"/>
              <a:cs typeface="ＭＳ Ｐゴシック"/>
            </a:endParaRPr>
          </a:p>
        </p:txBody>
      </p:sp>
      <p:sp>
        <p:nvSpPr>
          <p:cNvPr id="21" name="object 21"/>
          <p:cNvSpPr txBox="1"/>
          <p:nvPr/>
        </p:nvSpPr>
        <p:spPr>
          <a:xfrm>
            <a:off x="6360541" y="1350529"/>
            <a:ext cx="825500" cy="1659300"/>
          </a:xfrm>
          <a:prstGeom prst="rect">
            <a:avLst/>
          </a:prstGeom>
        </p:spPr>
        <p:txBody>
          <a:bodyPr vert="horz" wrap="square" lIns="0" tIns="17780" rIns="0" bIns="0" rtlCol="0">
            <a:spAutoFit/>
          </a:bodyPr>
          <a:lstStyle/>
          <a:p>
            <a:pPr marL="16933" defTabSz="1219170">
              <a:spcBef>
                <a:spcPts val="140"/>
              </a:spcBef>
            </a:pPr>
            <a:r>
              <a:rPr kumimoji="0" sz="10666" kern="0" dirty="0">
                <a:solidFill>
                  <a:srgbClr val="7DC562"/>
                </a:solidFill>
                <a:latin typeface="Arial"/>
                <a:cs typeface="Arial"/>
              </a:rPr>
              <a:t>=</a:t>
            </a:r>
            <a:endParaRPr kumimoji="0" sz="10666" kern="0">
              <a:solidFill>
                <a:sysClr val="windowText" lastClr="000000"/>
              </a:solidFill>
              <a:latin typeface="Arial"/>
              <a:cs typeface="Arial"/>
            </a:endParaRPr>
          </a:p>
        </p:txBody>
      </p:sp>
      <p:grpSp>
        <p:nvGrpSpPr>
          <p:cNvPr id="22" name="object 22"/>
          <p:cNvGrpSpPr/>
          <p:nvPr/>
        </p:nvGrpSpPr>
        <p:grpSpPr>
          <a:xfrm>
            <a:off x="9169029" y="3736934"/>
            <a:ext cx="2356273" cy="880533"/>
            <a:chOff x="6801421" y="2570798"/>
            <a:chExt cx="1767205" cy="660400"/>
          </a:xfrm>
        </p:grpSpPr>
        <p:sp>
          <p:nvSpPr>
            <p:cNvPr id="23" name="object 23"/>
            <p:cNvSpPr/>
            <p:nvPr/>
          </p:nvSpPr>
          <p:spPr>
            <a:xfrm>
              <a:off x="6806183" y="2575561"/>
              <a:ext cx="1757680" cy="650875"/>
            </a:xfrm>
            <a:custGeom>
              <a:avLst/>
              <a:gdLst/>
              <a:ahLst/>
              <a:cxnLst/>
              <a:rect l="l" t="t" r="r" b="b"/>
              <a:pathLst>
                <a:path w="1757679" h="650875">
                  <a:moveTo>
                    <a:pt x="1431798" y="0"/>
                  </a:moveTo>
                  <a:lnTo>
                    <a:pt x="325374" y="0"/>
                  </a:lnTo>
                  <a:lnTo>
                    <a:pt x="277291" y="3527"/>
                  </a:lnTo>
                  <a:lnTo>
                    <a:pt x="231399" y="13775"/>
                  </a:lnTo>
                  <a:lnTo>
                    <a:pt x="188201" y="30240"/>
                  </a:lnTo>
                  <a:lnTo>
                    <a:pt x="148201" y="52418"/>
                  </a:lnTo>
                  <a:lnTo>
                    <a:pt x="111902" y="79806"/>
                  </a:lnTo>
                  <a:lnTo>
                    <a:pt x="79806" y="111902"/>
                  </a:lnTo>
                  <a:lnTo>
                    <a:pt x="52418" y="148201"/>
                  </a:lnTo>
                  <a:lnTo>
                    <a:pt x="30240" y="188201"/>
                  </a:lnTo>
                  <a:lnTo>
                    <a:pt x="13775" y="231399"/>
                  </a:lnTo>
                  <a:lnTo>
                    <a:pt x="3527" y="277291"/>
                  </a:lnTo>
                  <a:lnTo>
                    <a:pt x="0" y="325374"/>
                  </a:lnTo>
                  <a:lnTo>
                    <a:pt x="3528" y="373456"/>
                  </a:lnTo>
                  <a:lnTo>
                    <a:pt x="13777" y="419348"/>
                  </a:lnTo>
                  <a:lnTo>
                    <a:pt x="30243" y="462546"/>
                  </a:lnTo>
                  <a:lnTo>
                    <a:pt x="52422" y="502546"/>
                  </a:lnTo>
                  <a:lnTo>
                    <a:pt x="79811" y="538845"/>
                  </a:lnTo>
                  <a:lnTo>
                    <a:pt x="111908" y="570941"/>
                  </a:lnTo>
                  <a:lnTo>
                    <a:pt x="148207" y="598329"/>
                  </a:lnTo>
                  <a:lnTo>
                    <a:pt x="188207" y="620507"/>
                  </a:lnTo>
                  <a:lnTo>
                    <a:pt x="231404" y="636972"/>
                  </a:lnTo>
                  <a:lnTo>
                    <a:pt x="277295" y="647220"/>
                  </a:lnTo>
                  <a:lnTo>
                    <a:pt x="325374" y="650748"/>
                  </a:lnTo>
                  <a:lnTo>
                    <a:pt x="1431798" y="650748"/>
                  </a:lnTo>
                  <a:lnTo>
                    <a:pt x="1479881" y="647219"/>
                  </a:lnTo>
                  <a:lnTo>
                    <a:pt x="1525775" y="636971"/>
                  </a:lnTo>
                  <a:lnTo>
                    <a:pt x="1568973" y="620505"/>
                  </a:lnTo>
                  <a:lnTo>
                    <a:pt x="1608974" y="598326"/>
                  </a:lnTo>
                  <a:lnTo>
                    <a:pt x="1645273" y="570936"/>
                  </a:lnTo>
                  <a:lnTo>
                    <a:pt x="1677369" y="538840"/>
                  </a:lnTo>
                  <a:lnTo>
                    <a:pt x="1704756" y="502540"/>
                  </a:lnTo>
                  <a:lnTo>
                    <a:pt x="1726933" y="462540"/>
                  </a:lnTo>
                  <a:lnTo>
                    <a:pt x="1743397" y="419343"/>
                  </a:lnTo>
                  <a:lnTo>
                    <a:pt x="1753644" y="373453"/>
                  </a:lnTo>
                  <a:lnTo>
                    <a:pt x="1757172" y="325374"/>
                  </a:lnTo>
                  <a:lnTo>
                    <a:pt x="1753644" y="277291"/>
                  </a:lnTo>
                  <a:lnTo>
                    <a:pt x="1743396" y="231399"/>
                  </a:lnTo>
                  <a:lnTo>
                    <a:pt x="1726931" y="188201"/>
                  </a:lnTo>
                  <a:lnTo>
                    <a:pt x="1704753" y="148201"/>
                  </a:lnTo>
                  <a:lnTo>
                    <a:pt x="1677365" y="111902"/>
                  </a:lnTo>
                  <a:lnTo>
                    <a:pt x="1645269" y="79806"/>
                  </a:lnTo>
                  <a:lnTo>
                    <a:pt x="1608970" y="52418"/>
                  </a:lnTo>
                  <a:lnTo>
                    <a:pt x="1568970" y="30240"/>
                  </a:lnTo>
                  <a:lnTo>
                    <a:pt x="1525772" y="13775"/>
                  </a:lnTo>
                  <a:lnTo>
                    <a:pt x="1479880" y="3527"/>
                  </a:lnTo>
                  <a:lnTo>
                    <a:pt x="1431798" y="0"/>
                  </a:lnTo>
                  <a:close/>
                </a:path>
              </a:pathLst>
            </a:custGeom>
            <a:solidFill>
              <a:srgbClr val="169CD5"/>
            </a:solidFill>
          </p:spPr>
          <p:txBody>
            <a:bodyPr wrap="square" lIns="0" tIns="0" rIns="0" bIns="0" rtlCol="0"/>
            <a:lstStyle/>
            <a:p>
              <a:pPr defTabSz="1219170"/>
              <a:endParaRPr kumimoji="0" sz="2400" kern="0">
                <a:solidFill>
                  <a:sysClr val="windowText" lastClr="000000"/>
                </a:solidFill>
              </a:endParaRPr>
            </a:p>
          </p:txBody>
        </p:sp>
        <p:sp>
          <p:nvSpPr>
            <p:cNvPr id="24" name="object 24"/>
            <p:cNvSpPr/>
            <p:nvPr/>
          </p:nvSpPr>
          <p:spPr>
            <a:xfrm>
              <a:off x="6806183" y="2575561"/>
              <a:ext cx="1757680" cy="650875"/>
            </a:xfrm>
            <a:custGeom>
              <a:avLst/>
              <a:gdLst/>
              <a:ahLst/>
              <a:cxnLst/>
              <a:rect l="l" t="t" r="r" b="b"/>
              <a:pathLst>
                <a:path w="1757679" h="650875">
                  <a:moveTo>
                    <a:pt x="0" y="325374"/>
                  </a:moveTo>
                  <a:lnTo>
                    <a:pt x="3527" y="277291"/>
                  </a:lnTo>
                  <a:lnTo>
                    <a:pt x="13775" y="231399"/>
                  </a:lnTo>
                  <a:lnTo>
                    <a:pt x="30240" y="188201"/>
                  </a:lnTo>
                  <a:lnTo>
                    <a:pt x="52418" y="148201"/>
                  </a:lnTo>
                  <a:lnTo>
                    <a:pt x="79806" y="111902"/>
                  </a:lnTo>
                  <a:lnTo>
                    <a:pt x="111902" y="79806"/>
                  </a:lnTo>
                  <a:lnTo>
                    <a:pt x="148201" y="52418"/>
                  </a:lnTo>
                  <a:lnTo>
                    <a:pt x="188201" y="30240"/>
                  </a:lnTo>
                  <a:lnTo>
                    <a:pt x="231399" y="13775"/>
                  </a:lnTo>
                  <a:lnTo>
                    <a:pt x="277291" y="3527"/>
                  </a:lnTo>
                  <a:lnTo>
                    <a:pt x="325374" y="0"/>
                  </a:lnTo>
                  <a:lnTo>
                    <a:pt x="1431798" y="0"/>
                  </a:lnTo>
                  <a:lnTo>
                    <a:pt x="1479880" y="3527"/>
                  </a:lnTo>
                  <a:lnTo>
                    <a:pt x="1525772" y="13775"/>
                  </a:lnTo>
                  <a:lnTo>
                    <a:pt x="1568970" y="30240"/>
                  </a:lnTo>
                  <a:lnTo>
                    <a:pt x="1608970" y="52418"/>
                  </a:lnTo>
                  <a:lnTo>
                    <a:pt x="1645269" y="79806"/>
                  </a:lnTo>
                  <a:lnTo>
                    <a:pt x="1677365" y="111902"/>
                  </a:lnTo>
                  <a:lnTo>
                    <a:pt x="1704753" y="148201"/>
                  </a:lnTo>
                  <a:lnTo>
                    <a:pt x="1726931" y="188201"/>
                  </a:lnTo>
                  <a:lnTo>
                    <a:pt x="1743396" y="231399"/>
                  </a:lnTo>
                  <a:lnTo>
                    <a:pt x="1753644" y="277291"/>
                  </a:lnTo>
                  <a:lnTo>
                    <a:pt x="1757172" y="325374"/>
                  </a:lnTo>
                  <a:lnTo>
                    <a:pt x="1753644" y="373456"/>
                  </a:lnTo>
                  <a:lnTo>
                    <a:pt x="1743396" y="419348"/>
                  </a:lnTo>
                  <a:lnTo>
                    <a:pt x="1726931" y="462546"/>
                  </a:lnTo>
                  <a:lnTo>
                    <a:pt x="1704753" y="502546"/>
                  </a:lnTo>
                  <a:lnTo>
                    <a:pt x="1677365" y="538845"/>
                  </a:lnTo>
                  <a:lnTo>
                    <a:pt x="1645269" y="570941"/>
                  </a:lnTo>
                  <a:lnTo>
                    <a:pt x="1608970" y="598329"/>
                  </a:lnTo>
                  <a:lnTo>
                    <a:pt x="1568970" y="620507"/>
                  </a:lnTo>
                  <a:lnTo>
                    <a:pt x="1525772" y="636972"/>
                  </a:lnTo>
                  <a:lnTo>
                    <a:pt x="1479880" y="647220"/>
                  </a:lnTo>
                  <a:lnTo>
                    <a:pt x="1431798" y="650748"/>
                  </a:lnTo>
                  <a:lnTo>
                    <a:pt x="325374" y="650748"/>
                  </a:lnTo>
                  <a:lnTo>
                    <a:pt x="277291" y="647219"/>
                  </a:lnTo>
                  <a:lnTo>
                    <a:pt x="231399" y="636971"/>
                  </a:lnTo>
                  <a:lnTo>
                    <a:pt x="188201" y="620505"/>
                  </a:lnTo>
                  <a:lnTo>
                    <a:pt x="148201" y="598326"/>
                  </a:lnTo>
                  <a:lnTo>
                    <a:pt x="111902" y="570936"/>
                  </a:lnTo>
                  <a:lnTo>
                    <a:pt x="79806" y="538840"/>
                  </a:lnTo>
                  <a:lnTo>
                    <a:pt x="52418" y="502540"/>
                  </a:lnTo>
                  <a:lnTo>
                    <a:pt x="30240" y="462540"/>
                  </a:lnTo>
                  <a:lnTo>
                    <a:pt x="13775" y="419343"/>
                  </a:lnTo>
                  <a:lnTo>
                    <a:pt x="3527" y="373453"/>
                  </a:lnTo>
                  <a:lnTo>
                    <a:pt x="0" y="325374"/>
                  </a:lnTo>
                  <a:close/>
                </a:path>
              </a:pathLst>
            </a:custGeom>
            <a:ln w="9525">
              <a:solidFill>
                <a:srgbClr val="1F6DB7"/>
              </a:solidFill>
            </a:ln>
          </p:spPr>
          <p:txBody>
            <a:bodyPr wrap="square" lIns="0" tIns="0" rIns="0" bIns="0" rtlCol="0"/>
            <a:lstStyle/>
            <a:p>
              <a:pPr defTabSz="1219170"/>
              <a:endParaRPr kumimoji="0" sz="2400" kern="0">
                <a:solidFill>
                  <a:sysClr val="windowText" lastClr="000000"/>
                </a:solidFill>
              </a:endParaRPr>
            </a:p>
          </p:txBody>
        </p:sp>
      </p:grpSp>
      <p:sp>
        <p:nvSpPr>
          <p:cNvPr id="25" name="object 25"/>
          <p:cNvSpPr txBox="1"/>
          <p:nvPr/>
        </p:nvSpPr>
        <p:spPr>
          <a:xfrm>
            <a:off x="9535261" y="3881337"/>
            <a:ext cx="1621367" cy="571095"/>
          </a:xfrm>
          <a:prstGeom prst="rect">
            <a:avLst/>
          </a:prstGeom>
        </p:spPr>
        <p:txBody>
          <a:bodyPr vert="horz" wrap="square" lIns="0" tIns="77892" rIns="0" bIns="0" rtlCol="0">
            <a:spAutoFit/>
          </a:bodyPr>
          <a:lstStyle/>
          <a:p>
            <a:pPr marL="16933" marR="6773" indent="325112" defTabSz="1219170">
              <a:lnSpc>
                <a:spcPct val="80000"/>
              </a:lnSpc>
              <a:spcBef>
                <a:spcPts val="612"/>
              </a:spcBef>
            </a:pPr>
            <a:r>
              <a:rPr kumimoji="0" sz="2000" kern="0" spc="-20" dirty="0">
                <a:solidFill>
                  <a:srgbClr val="FFFFFF"/>
                </a:solidFill>
                <a:latin typeface="ＭＳ Ｐゴシック"/>
                <a:cs typeface="ＭＳ Ｐゴシック"/>
              </a:rPr>
              <a:t>向上した</a:t>
            </a:r>
            <a:r>
              <a:rPr kumimoji="0" sz="2000" kern="0" spc="667" dirty="0">
                <a:solidFill>
                  <a:srgbClr val="FFFFFF"/>
                </a:solidFill>
                <a:latin typeface="ＭＳ Ｐゴシック"/>
                <a:cs typeface="ＭＳ Ｐゴシック"/>
              </a:rPr>
              <a:t> </a:t>
            </a:r>
            <a:r>
              <a:rPr kumimoji="0" sz="2000" kern="0" spc="-27" dirty="0">
                <a:solidFill>
                  <a:srgbClr val="FFFFFF"/>
                </a:solidFill>
                <a:latin typeface="ＭＳ Ｐゴシック"/>
                <a:cs typeface="ＭＳ Ｐゴシック"/>
              </a:rPr>
              <a:t>パフォーマンス</a:t>
            </a:r>
            <a:endParaRPr kumimoji="0" sz="2000" kern="0">
              <a:solidFill>
                <a:sysClr val="windowText" lastClr="000000"/>
              </a:solidFill>
              <a:latin typeface="ＭＳ Ｐゴシック"/>
              <a:cs typeface="ＭＳ Ｐゴシック"/>
            </a:endParaRPr>
          </a:p>
        </p:txBody>
      </p:sp>
      <p:grpSp>
        <p:nvGrpSpPr>
          <p:cNvPr id="26" name="object 26"/>
          <p:cNvGrpSpPr/>
          <p:nvPr/>
        </p:nvGrpSpPr>
        <p:grpSpPr>
          <a:xfrm>
            <a:off x="3469269" y="3736934"/>
            <a:ext cx="2357967" cy="880533"/>
            <a:chOff x="2526601" y="2570798"/>
            <a:chExt cx="1768475" cy="660400"/>
          </a:xfrm>
        </p:grpSpPr>
        <p:sp>
          <p:nvSpPr>
            <p:cNvPr id="27" name="object 27"/>
            <p:cNvSpPr/>
            <p:nvPr/>
          </p:nvSpPr>
          <p:spPr>
            <a:xfrm>
              <a:off x="2531364" y="2575561"/>
              <a:ext cx="1758950" cy="650875"/>
            </a:xfrm>
            <a:custGeom>
              <a:avLst/>
              <a:gdLst/>
              <a:ahLst/>
              <a:cxnLst/>
              <a:rect l="l" t="t" r="r" b="b"/>
              <a:pathLst>
                <a:path w="1758950" h="650875">
                  <a:moveTo>
                    <a:pt x="1433322" y="0"/>
                  </a:moveTo>
                  <a:lnTo>
                    <a:pt x="325374" y="0"/>
                  </a:lnTo>
                  <a:lnTo>
                    <a:pt x="277291" y="3527"/>
                  </a:lnTo>
                  <a:lnTo>
                    <a:pt x="231399" y="13775"/>
                  </a:lnTo>
                  <a:lnTo>
                    <a:pt x="188201" y="30240"/>
                  </a:lnTo>
                  <a:lnTo>
                    <a:pt x="148201" y="52418"/>
                  </a:lnTo>
                  <a:lnTo>
                    <a:pt x="111902" y="79806"/>
                  </a:lnTo>
                  <a:lnTo>
                    <a:pt x="79806" y="111902"/>
                  </a:lnTo>
                  <a:lnTo>
                    <a:pt x="52418" y="148201"/>
                  </a:lnTo>
                  <a:lnTo>
                    <a:pt x="30240" y="188201"/>
                  </a:lnTo>
                  <a:lnTo>
                    <a:pt x="13775" y="231399"/>
                  </a:lnTo>
                  <a:lnTo>
                    <a:pt x="3527" y="277291"/>
                  </a:lnTo>
                  <a:lnTo>
                    <a:pt x="0" y="325374"/>
                  </a:lnTo>
                  <a:lnTo>
                    <a:pt x="3528" y="373456"/>
                  </a:lnTo>
                  <a:lnTo>
                    <a:pt x="13777" y="419348"/>
                  </a:lnTo>
                  <a:lnTo>
                    <a:pt x="30243" y="462546"/>
                  </a:lnTo>
                  <a:lnTo>
                    <a:pt x="52422" y="502546"/>
                  </a:lnTo>
                  <a:lnTo>
                    <a:pt x="79811" y="538845"/>
                  </a:lnTo>
                  <a:lnTo>
                    <a:pt x="111908" y="570941"/>
                  </a:lnTo>
                  <a:lnTo>
                    <a:pt x="148207" y="598329"/>
                  </a:lnTo>
                  <a:lnTo>
                    <a:pt x="188207" y="620507"/>
                  </a:lnTo>
                  <a:lnTo>
                    <a:pt x="231404" y="636972"/>
                  </a:lnTo>
                  <a:lnTo>
                    <a:pt x="277295" y="647220"/>
                  </a:lnTo>
                  <a:lnTo>
                    <a:pt x="325374" y="650748"/>
                  </a:lnTo>
                  <a:lnTo>
                    <a:pt x="1433322" y="650748"/>
                  </a:lnTo>
                  <a:lnTo>
                    <a:pt x="1481405" y="647219"/>
                  </a:lnTo>
                  <a:lnTo>
                    <a:pt x="1527299" y="636971"/>
                  </a:lnTo>
                  <a:lnTo>
                    <a:pt x="1570497" y="620505"/>
                  </a:lnTo>
                  <a:lnTo>
                    <a:pt x="1610498" y="598326"/>
                  </a:lnTo>
                  <a:lnTo>
                    <a:pt x="1646797" y="570936"/>
                  </a:lnTo>
                  <a:lnTo>
                    <a:pt x="1678893" y="538840"/>
                  </a:lnTo>
                  <a:lnTo>
                    <a:pt x="1706280" y="502540"/>
                  </a:lnTo>
                  <a:lnTo>
                    <a:pt x="1728457" y="462540"/>
                  </a:lnTo>
                  <a:lnTo>
                    <a:pt x="1744921" y="419343"/>
                  </a:lnTo>
                  <a:lnTo>
                    <a:pt x="1755168" y="373453"/>
                  </a:lnTo>
                  <a:lnTo>
                    <a:pt x="1758695" y="325374"/>
                  </a:lnTo>
                  <a:lnTo>
                    <a:pt x="1755168" y="277291"/>
                  </a:lnTo>
                  <a:lnTo>
                    <a:pt x="1744920" y="231399"/>
                  </a:lnTo>
                  <a:lnTo>
                    <a:pt x="1728455" y="188201"/>
                  </a:lnTo>
                  <a:lnTo>
                    <a:pt x="1706277" y="148201"/>
                  </a:lnTo>
                  <a:lnTo>
                    <a:pt x="1678889" y="111902"/>
                  </a:lnTo>
                  <a:lnTo>
                    <a:pt x="1646793" y="79806"/>
                  </a:lnTo>
                  <a:lnTo>
                    <a:pt x="1610494" y="52418"/>
                  </a:lnTo>
                  <a:lnTo>
                    <a:pt x="1570494" y="30240"/>
                  </a:lnTo>
                  <a:lnTo>
                    <a:pt x="1527296" y="13775"/>
                  </a:lnTo>
                  <a:lnTo>
                    <a:pt x="1481404" y="3527"/>
                  </a:lnTo>
                  <a:lnTo>
                    <a:pt x="1433322" y="0"/>
                  </a:lnTo>
                  <a:close/>
                </a:path>
              </a:pathLst>
            </a:custGeom>
            <a:solidFill>
              <a:srgbClr val="169CD5"/>
            </a:solidFill>
          </p:spPr>
          <p:txBody>
            <a:bodyPr wrap="square" lIns="0" tIns="0" rIns="0" bIns="0" rtlCol="0"/>
            <a:lstStyle/>
            <a:p>
              <a:pPr defTabSz="1219170"/>
              <a:endParaRPr kumimoji="0" sz="2400" kern="0">
                <a:solidFill>
                  <a:sysClr val="windowText" lastClr="000000"/>
                </a:solidFill>
              </a:endParaRPr>
            </a:p>
          </p:txBody>
        </p:sp>
        <p:sp>
          <p:nvSpPr>
            <p:cNvPr id="28" name="object 28"/>
            <p:cNvSpPr/>
            <p:nvPr/>
          </p:nvSpPr>
          <p:spPr>
            <a:xfrm>
              <a:off x="2531364" y="2575561"/>
              <a:ext cx="1758950" cy="650875"/>
            </a:xfrm>
            <a:custGeom>
              <a:avLst/>
              <a:gdLst/>
              <a:ahLst/>
              <a:cxnLst/>
              <a:rect l="l" t="t" r="r" b="b"/>
              <a:pathLst>
                <a:path w="1758950" h="650875">
                  <a:moveTo>
                    <a:pt x="0" y="325374"/>
                  </a:moveTo>
                  <a:lnTo>
                    <a:pt x="3527" y="277291"/>
                  </a:lnTo>
                  <a:lnTo>
                    <a:pt x="13775" y="231399"/>
                  </a:lnTo>
                  <a:lnTo>
                    <a:pt x="30240" y="188201"/>
                  </a:lnTo>
                  <a:lnTo>
                    <a:pt x="52418" y="148201"/>
                  </a:lnTo>
                  <a:lnTo>
                    <a:pt x="79806" y="111902"/>
                  </a:lnTo>
                  <a:lnTo>
                    <a:pt x="111902" y="79806"/>
                  </a:lnTo>
                  <a:lnTo>
                    <a:pt x="148201" y="52418"/>
                  </a:lnTo>
                  <a:lnTo>
                    <a:pt x="188201" y="30240"/>
                  </a:lnTo>
                  <a:lnTo>
                    <a:pt x="231399" y="13775"/>
                  </a:lnTo>
                  <a:lnTo>
                    <a:pt x="277291" y="3527"/>
                  </a:lnTo>
                  <a:lnTo>
                    <a:pt x="325374" y="0"/>
                  </a:lnTo>
                  <a:lnTo>
                    <a:pt x="1433322" y="0"/>
                  </a:lnTo>
                  <a:lnTo>
                    <a:pt x="1481404" y="3527"/>
                  </a:lnTo>
                  <a:lnTo>
                    <a:pt x="1527296" y="13775"/>
                  </a:lnTo>
                  <a:lnTo>
                    <a:pt x="1570494" y="30240"/>
                  </a:lnTo>
                  <a:lnTo>
                    <a:pt x="1610494" y="52418"/>
                  </a:lnTo>
                  <a:lnTo>
                    <a:pt x="1646793" y="79806"/>
                  </a:lnTo>
                  <a:lnTo>
                    <a:pt x="1678889" y="111902"/>
                  </a:lnTo>
                  <a:lnTo>
                    <a:pt x="1706277" y="148201"/>
                  </a:lnTo>
                  <a:lnTo>
                    <a:pt x="1728455" y="188201"/>
                  </a:lnTo>
                  <a:lnTo>
                    <a:pt x="1744920" y="231399"/>
                  </a:lnTo>
                  <a:lnTo>
                    <a:pt x="1755168" y="277291"/>
                  </a:lnTo>
                  <a:lnTo>
                    <a:pt x="1758695" y="325374"/>
                  </a:lnTo>
                  <a:lnTo>
                    <a:pt x="1755168" y="373456"/>
                  </a:lnTo>
                  <a:lnTo>
                    <a:pt x="1744920" y="419348"/>
                  </a:lnTo>
                  <a:lnTo>
                    <a:pt x="1728455" y="462546"/>
                  </a:lnTo>
                  <a:lnTo>
                    <a:pt x="1706277" y="502546"/>
                  </a:lnTo>
                  <a:lnTo>
                    <a:pt x="1678889" y="538845"/>
                  </a:lnTo>
                  <a:lnTo>
                    <a:pt x="1646793" y="570941"/>
                  </a:lnTo>
                  <a:lnTo>
                    <a:pt x="1610494" y="598329"/>
                  </a:lnTo>
                  <a:lnTo>
                    <a:pt x="1570494" y="620507"/>
                  </a:lnTo>
                  <a:lnTo>
                    <a:pt x="1527296" y="636972"/>
                  </a:lnTo>
                  <a:lnTo>
                    <a:pt x="1481404" y="647220"/>
                  </a:lnTo>
                  <a:lnTo>
                    <a:pt x="1433322" y="650748"/>
                  </a:lnTo>
                  <a:lnTo>
                    <a:pt x="325374" y="650748"/>
                  </a:lnTo>
                  <a:lnTo>
                    <a:pt x="277291" y="647219"/>
                  </a:lnTo>
                  <a:lnTo>
                    <a:pt x="231399" y="636971"/>
                  </a:lnTo>
                  <a:lnTo>
                    <a:pt x="188201" y="620505"/>
                  </a:lnTo>
                  <a:lnTo>
                    <a:pt x="148201" y="598326"/>
                  </a:lnTo>
                  <a:lnTo>
                    <a:pt x="111902" y="570936"/>
                  </a:lnTo>
                  <a:lnTo>
                    <a:pt x="79806" y="538840"/>
                  </a:lnTo>
                  <a:lnTo>
                    <a:pt x="52418" y="502540"/>
                  </a:lnTo>
                  <a:lnTo>
                    <a:pt x="30240" y="462540"/>
                  </a:lnTo>
                  <a:lnTo>
                    <a:pt x="13775" y="419343"/>
                  </a:lnTo>
                  <a:lnTo>
                    <a:pt x="3527" y="373453"/>
                  </a:lnTo>
                  <a:lnTo>
                    <a:pt x="0" y="325374"/>
                  </a:lnTo>
                  <a:close/>
                </a:path>
              </a:pathLst>
            </a:custGeom>
            <a:ln w="9525">
              <a:solidFill>
                <a:srgbClr val="1F6DB7"/>
              </a:solidFill>
            </a:ln>
          </p:spPr>
          <p:txBody>
            <a:bodyPr wrap="square" lIns="0" tIns="0" rIns="0" bIns="0" rtlCol="0"/>
            <a:lstStyle/>
            <a:p>
              <a:pPr defTabSz="1219170"/>
              <a:endParaRPr kumimoji="0" sz="2400" kern="0">
                <a:solidFill>
                  <a:sysClr val="windowText" lastClr="000000"/>
                </a:solidFill>
              </a:endParaRPr>
            </a:p>
          </p:txBody>
        </p:sp>
      </p:grpSp>
      <p:sp>
        <p:nvSpPr>
          <p:cNvPr id="29" name="object 29"/>
          <p:cNvSpPr txBox="1"/>
          <p:nvPr/>
        </p:nvSpPr>
        <p:spPr>
          <a:xfrm>
            <a:off x="4135513" y="3911817"/>
            <a:ext cx="1025313" cy="571095"/>
          </a:xfrm>
          <a:prstGeom prst="rect">
            <a:avLst/>
          </a:prstGeom>
        </p:spPr>
        <p:txBody>
          <a:bodyPr vert="horz" wrap="square" lIns="0" tIns="77892" rIns="0" bIns="0" rtlCol="0">
            <a:spAutoFit/>
          </a:bodyPr>
          <a:lstStyle/>
          <a:p>
            <a:pPr marL="16933" marR="6773" indent="125304" defTabSz="1219170">
              <a:lnSpc>
                <a:spcPct val="80000"/>
              </a:lnSpc>
              <a:spcBef>
                <a:spcPts val="612"/>
              </a:spcBef>
            </a:pPr>
            <a:r>
              <a:rPr kumimoji="0" sz="2000" kern="0" spc="-27" dirty="0">
                <a:solidFill>
                  <a:srgbClr val="FFFFFF"/>
                </a:solidFill>
                <a:latin typeface="ＭＳ Ｐゴシック"/>
                <a:cs typeface="ＭＳ Ｐゴシック"/>
              </a:rPr>
              <a:t>工場で</a:t>
            </a:r>
            <a:r>
              <a:rPr kumimoji="0" sz="2000" kern="0" spc="-20" dirty="0">
                <a:solidFill>
                  <a:srgbClr val="FFFFFF"/>
                </a:solidFill>
                <a:latin typeface="ＭＳ Ｐゴシック"/>
                <a:cs typeface="ＭＳ Ｐゴシック"/>
              </a:rPr>
              <a:t>組み立て</a:t>
            </a:r>
            <a:endParaRPr kumimoji="0" sz="2000" kern="0">
              <a:solidFill>
                <a:sysClr val="windowText" lastClr="000000"/>
              </a:solidFill>
              <a:latin typeface="ＭＳ Ｐゴシック"/>
              <a:cs typeface="ＭＳ Ｐゴシック"/>
            </a:endParaRPr>
          </a:p>
        </p:txBody>
      </p:sp>
      <p:sp>
        <p:nvSpPr>
          <p:cNvPr id="30" name="object 30"/>
          <p:cNvSpPr txBox="1"/>
          <p:nvPr/>
        </p:nvSpPr>
        <p:spPr>
          <a:xfrm>
            <a:off x="3581461" y="4813792"/>
            <a:ext cx="2430780" cy="894326"/>
          </a:xfrm>
          <a:prstGeom prst="rect">
            <a:avLst/>
          </a:prstGeom>
        </p:spPr>
        <p:txBody>
          <a:bodyPr vert="horz" wrap="square" lIns="0" tIns="16933" rIns="0" bIns="0" rtlCol="0">
            <a:spAutoFit/>
          </a:bodyPr>
          <a:lstStyle/>
          <a:p>
            <a:pPr marL="243834" indent="-227748" defTabSz="1219170">
              <a:spcBef>
                <a:spcPts val="133"/>
              </a:spcBef>
              <a:buFont typeface="Arial"/>
              <a:buChar char="•"/>
              <a:tabLst>
                <a:tab pos="244681" algn="l"/>
              </a:tabLst>
            </a:pPr>
            <a:r>
              <a:rPr kumimoji="0" sz="1867" kern="0" dirty="0">
                <a:solidFill>
                  <a:srgbClr val="67757C"/>
                </a:solidFill>
                <a:latin typeface="ＭＳ Ｐゴシック"/>
                <a:cs typeface="ＭＳ Ｐゴシック"/>
              </a:rPr>
              <a:t>機器の</a:t>
            </a:r>
            <a:r>
              <a:rPr kumimoji="0" sz="1867" kern="0" spc="-13" dirty="0">
                <a:solidFill>
                  <a:srgbClr val="67757C"/>
                </a:solidFill>
                <a:latin typeface="Arial"/>
                <a:cs typeface="Arial"/>
              </a:rPr>
              <a:t>60-</a:t>
            </a:r>
            <a:r>
              <a:rPr kumimoji="0" sz="1867" kern="0" spc="-33" dirty="0">
                <a:solidFill>
                  <a:srgbClr val="67757C"/>
                </a:solidFill>
                <a:latin typeface="Arial"/>
                <a:cs typeface="Arial"/>
              </a:rPr>
              <a:t>80</a:t>
            </a:r>
            <a:r>
              <a:rPr kumimoji="0" sz="1867" kern="0" spc="-33" dirty="0">
                <a:solidFill>
                  <a:srgbClr val="67757C"/>
                </a:solidFill>
                <a:latin typeface="ＭＳ Ｐゴシック"/>
                <a:cs typeface="ＭＳ Ｐゴシック"/>
              </a:rPr>
              <a:t>％</a:t>
            </a:r>
            <a:endParaRPr kumimoji="0" sz="1867" kern="0" dirty="0">
              <a:solidFill>
                <a:sysClr val="windowText" lastClr="000000"/>
              </a:solidFill>
              <a:latin typeface="ＭＳ Ｐゴシック"/>
              <a:cs typeface="ＭＳ Ｐゴシック"/>
            </a:endParaRPr>
          </a:p>
          <a:p>
            <a:pPr marL="243834" marR="6773" indent="-227748" defTabSz="1219170">
              <a:lnSpc>
                <a:spcPts val="2160"/>
              </a:lnSpc>
              <a:spcBef>
                <a:spcPts val="220"/>
              </a:spcBef>
              <a:buFont typeface="Arial"/>
              <a:buChar char="•"/>
              <a:tabLst>
                <a:tab pos="244681" algn="l"/>
              </a:tabLst>
            </a:pPr>
            <a:r>
              <a:rPr kumimoji="0" sz="1867" kern="0" spc="-20" dirty="0">
                <a:solidFill>
                  <a:srgbClr val="67757C"/>
                </a:solidFill>
                <a:latin typeface="ＭＳ Ｐゴシック"/>
                <a:cs typeface="ＭＳ Ｐゴシック"/>
              </a:rPr>
              <a:t>米国のサプライチェー</a:t>
            </a:r>
            <a:r>
              <a:rPr kumimoji="0" sz="1867" kern="0" spc="-27" dirty="0">
                <a:solidFill>
                  <a:srgbClr val="67757C"/>
                </a:solidFill>
                <a:latin typeface="ＭＳ Ｐゴシック"/>
                <a:cs typeface="ＭＳ Ｐゴシック"/>
              </a:rPr>
              <a:t>ンの成長</a:t>
            </a:r>
            <a:endParaRPr kumimoji="0" sz="1867" kern="0" dirty="0">
              <a:solidFill>
                <a:sysClr val="windowText" lastClr="000000"/>
              </a:solidFill>
              <a:latin typeface="ＭＳ Ｐゴシック"/>
              <a:cs typeface="ＭＳ Ｐゴシック"/>
            </a:endParaRPr>
          </a:p>
        </p:txBody>
      </p:sp>
      <p:grpSp>
        <p:nvGrpSpPr>
          <p:cNvPr id="31" name="object 31"/>
          <p:cNvGrpSpPr/>
          <p:nvPr/>
        </p:nvGrpSpPr>
        <p:grpSpPr>
          <a:xfrm>
            <a:off x="6320165" y="3736934"/>
            <a:ext cx="2356273" cy="880533"/>
            <a:chOff x="4664773" y="2570798"/>
            <a:chExt cx="1767205" cy="660400"/>
          </a:xfrm>
        </p:grpSpPr>
        <p:sp>
          <p:nvSpPr>
            <p:cNvPr id="32" name="object 32"/>
            <p:cNvSpPr/>
            <p:nvPr/>
          </p:nvSpPr>
          <p:spPr>
            <a:xfrm>
              <a:off x="4669535" y="2575561"/>
              <a:ext cx="1757680" cy="650875"/>
            </a:xfrm>
            <a:custGeom>
              <a:avLst/>
              <a:gdLst/>
              <a:ahLst/>
              <a:cxnLst/>
              <a:rect l="l" t="t" r="r" b="b"/>
              <a:pathLst>
                <a:path w="1757679" h="650875">
                  <a:moveTo>
                    <a:pt x="1431798" y="0"/>
                  </a:moveTo>
                  <a:lnTo>
                    <a:pt x="325374" y="0"/>
                  </a:lnTo>
                  <a:lnTo>
                    <a:pt x="277291" y="3527"/>
                  </a:lnTo>
                  <a:lnTo>
                    <a:pt x="231399" y="13775"/>
                  </a:lnTo>
                  <a:lnTo>
                    <a:pt x="188201" y="30240"/>
                  </a:lnTo>
                  <a:lnTo>
                    <a:pt x="148201" y="52418"/>
                  </a:lnTo>
                  <a:lnTo>
                    <a:pt x="111902" y="79806"/>
                  </a:lnTo>
                  <a:lnTo>
                    <a:pt x="79806" y="111902"/>
                  </a:lnTo>
                  <a:lnTo>
                    <a:pt x="52418" y="148201"/>
                  </a:lnTo>
                  <a:lnTo>
                    <a:pt x="30240" y="188201"/>
                  </a:lnTo>
                  <a:lnTo>
                    <a:pt x="13775" y="231399"/>
                  </a:lnTo>
                  <a:lnTo>
                    <a:pt x="3527" y="277291"/>
                  </a:lnTo>
                  <a:lnTo>
                    <a:pt x="0" y="325374"/>
                  </a:lnTo>
                  <a:lnTo>
                    <a:pt x="3528" y="373456"/>
                  </a:lnTo>
                  <a:lnTo>
                    <a:pt x="13777" y="419348"/>
                  </a:lnTo>
                  <a:lnTo>
                    <a:pt x="30243" y="462546"/>
                  </a:lnTo>
                  <a:lnTo>
                    <a:pt x="52422" y="502546"/>
                  </a:lnTo>
                  <a:lnTo>
                    <a:pt x="79811" y="538845"/>
                  </a:lnTo>
                  <a:lnTo>
                    <a:pt x="111908" y="570941"/>
                  </a:lnTo>
                  <a:lnTo>
                    <a:pt x="148207" y="598329"/>
                  </a:lnTo>
                  <a:lnTo>
                    <a:pt x="188207" y="620507"/>
                  </a:lnTo>
                  <a:lnTo>
                    <a:pt x="231404" y="636972"/>
                  </a:lnTo>
                  <a:lnTo>
                    <a:pt x="277295" y="647220"/>
                  </a:lnTo>
                  <a:lnTo>
                    <a:pt x="325374" y="650748"/>
                  </a:lnTo>
                  <a:lnTo>
                    <a:pt x="1431798" y="650748"/>
                  </a:lnTo>
                  <a:lnTo>
                    <a:pt x="1479881" y="647219"/>
                  </a:lnTo>
                  <a:lnTo>
                    <a:pt x="1525775" y="636971"/>
                  </a:lnTo>
                  <a:lnTo>
                    <a:pt x="1568973" y="620505"/>
                  </a:lnTo>
                  <a:lnTo>
                    <a:pt x="1608974" y="598326"/>
                  </a:lnTo>
                  <a:lnTo>
                    <a:pt x="1645273" y="570936"/>
                  </a:lnTo>
                  <a:lnTo>
                    <a:pt x="1677369" y="538840"/>
                  </a:lnTo>
                  <a:lnTo>
                    <a:pt x="1704756" y="502540"/>
                  </a:lnTo>
                  <a:lnTo>
                    <a:pt x="1726933" y="462540"/>
                  </a:lnTo>
                  <a:lnTo>
                    <a:pt x="1743397" y="419343"/>
                  </a:lnTo>
                  <a:lnTo>
                    <a:pt x="1753644" y="373453"/>
                  </a:lnTo>
                  <a:lnTo>
                    <a:pt x="1757172" y="325374"/>
                  </a:lnTo>
                  <a:lnTo>
                    <a:pt x="1753644" y="277291"/>
                  </a:lnTo>
                  <a:lnTo>
                    <a:pt x="1743396" y="231399"/>
                  </a:lnTo>
                  <a:lnTo>
                    <a:pt x="1726931" y="188201"/>
                  </a:lnTo>
                  <a:lnTo>
                    <a:pt x="1704753" y="148201"/>
                  </a:lnTo>
                  <a:lnTo>
                    <a:pt x="1677365" y="111902"/>
                  </a:lnTo>
                  <a:lnTo>
                    <a:pt x="1645269" y="79806"/>
                  </a:lnTo>
                  <a:lnTo>
                    <a:pt x="1608970" y="52418"/>
                  </a:lnTo>
                  <a:lnTo>
                    <a:pt x="1568970" y="30240"/>
                  </a:lnTo>
                  <a:lnTo>
                    <a:pt x="1525772" y="13775"/>
                  </a:lnTo>
                  <a:lnTo>
                    <a:pt x="1479880" y="3527"/>
                  </a:lnTo>
                  <a:lnTo>
                    <a:pt x="1431798" y="0"/>
                  </a:lnTo>
                  <a:close/>
                </a:path>
              </a:pathLst>
            </a:custGeom>
            <a:solidFill>
              <a:srgbClr val="169CD5"/>
            </a:solidFill>
          </p:spPr>
          <p:txBody>
            <a:bodyPr wrap="square" lIns="0" tIns="0" rIns="0" bIns="0" rtlCol="0"/>
            <a:lstStyle/>
            <a:p>
              <a:pPr defTabSz="1219170"/>
              <a:endParaRPr kumimoji="0" sz="2400" kern="0">
                <a:solidFill>
                  <a:sysClr val="windowText" lastClr="000000"/>
                </a:solidFill>
              </a:endParaRPr>
            </a:p>
          </p:txBody>
        </p:sp>
        <p:sp>
          <p:nvSpPr>
            <p:cNvPr id="33" name="object 33"/>
            <p:cNvSpPr/>
            <p:nvPr/>
          </p:nvSpPr>
          <p:spPr>
            <a:xfrm>
              <a:off x="4669535" y="2575561"/>
              <a:ext cx="1757680" cy="650875"/>
            </a:xfrm>
            <a:custGeom>
              <a:avLst/>
              <a:gdLst/>
              <a:ahLst/>
              <a:cxnLst/>
              <a:rect l="l" t="t" r="r" b="b"/>
              <a:pathLst>
                <a:path w="1757679" h="650875">
                  <a:moveTo>
                    <a:pt x="0" y="325374"/>
                  </a:moveTo>
                  <a:lnTo>
                    <a:pt x="3527" y="277291"/>
                  </a:lnTo>
                  <a:lnTo>
                    <a:pt x="13775" y="231399"/>
                  </a:lnTo>
                  <a:lnTo>
                    <a:pt x="30240" y="188201"/>
                  </a:lnTo>
                  <a:lnTo>
                    <a:pt x="52418" y="148201"/>
                  </a:lnTo>
                  <a:lnTo>
                    <a:pt x="79806" y="111902"/>
                  </a:lnTo>
                  <a:lnTo>
                    <a:pt x="111902" y="79806"/>
                  </a:lnTo>
                  <a:lnTo>
                    <a:pt x="148201" y="52418"/>
                  </a:lnTo>
                  <a:lnTo>
                    <a:pt x="188201" y="30240"/>
                  </a:lnTo>
                  <a:lnTo>
                    <a:pt x="231399" y="13775"/>
                  </a:lnTo>
                  <a:lnTo>
                    <a:pt x="277291" y="3527"/>
                  </a:lnTo>
                  <a:lnTo>
                    <a:pt x="325374" y="0"/>
                  </a:lnTo>
                  <a:lnTo>
                    <a:pt x="1431798" y="0"/>
                  </a:lnTo>
                  <a:lnTo>
                    <a:pt x="1479880" y="3527"/>
                  </a:lnTo>
                  <a:lnTo>
                    <a:pt x="1525772" y="13775"/>
                  </a:lnTo>
                  <a:lnTo>
                    <a:pt x="1568970" y="30240"/>
                  </a:lnTo>
                  <a:lnTo>
                    <a:pt x="1608970" y="52418"/>
                  </a:lnTo>
                  <a:lnTo>
                    <a:pt x="1645269" y="79806"/>
                  </a:lnTo>
                  <a:lnTo>
                    <a:pt x="1677365" y="111902"/>
                  </a:lnTo>
                  <a:lnTo>
                    <a:pt x="1704753" y="148201"/>
                  </a:lnTo>
                  <a:lnTo>
                    <a:pt x="1726931" y="188201"/>
                  </a:lnTo>
                  <a:lnTo>
                    <a:pt x="1743396" y="231399"/>
                  </a:lnTo>
                  <a:lnTo>
                    <a:pt x="1753644" y="277291"/>
                  </a:lnTo>
                  <a:lnTo>
                    <a:pt x="1757172" y="325374"/>
                  </a:lnTo>
                  <a:lnTo>
                    <a:pt x="1753644" y="373456"/>
                  </a:lnTo>
                  <a:lnTo>
                    <a:pt x="1743396" y="419348"/>
                  </a:lnTo>
                  <a:lnTo>
                    <a:pt x="1726931" y="462546"/>
                  </a:lnTo>
                  <a:lnTo>
                    <a:pt x="1704753" y="502546"/>
                  </a:lnTo>
                  <a:lnTo>
                    <a:pt x="1677365" y="538845"/>
                  </a:lnTo>
                  <a:lnTo>
                    <a:pt x="1645269" y="570941"/>
                  </a:lnTo>
                  <a:lnTo>
                    <a:pt x="1608970" y="598329"/>
                  </a:lnTo>
                  <a:lnTo>
                    <a:pt x="1568970" y="620507"/>
                  </a:lnTo>
                  <a:lnTo>
                    <a:pt x="1525772" y="636972"/>
                  </a:lnTo>
                  <a:lnTo>
                    <a:pt x="1479880" y="647220"/>
                  </a:lnTo>
                  <a:lnTo>
                    <a:pt x="1431798" y="650748"/>
                  </a:lnTo>
                  <a:lnTo>
                    <a:pt x="325374" y="650748"/>
                  </a:lnTo>
                  <a:lnTo>
                    <a:pt x="277291" y="647219"/>
                  </a:lnTo>
                  <a:lnTo>
                    <a:pt x="231399" y="636971"/>
                  </a:lnTo>
                  <a:lnTo>
                    <a:pt x="188201" y="620505"/>
                  </a:lnTo>
                  <a:lnTo>
                    <a:pt x="148201" y="598326"/>
                  </a:lnTo>
                  <a:lnTo>
                    <a:pt x="111902" y="570936"/>
                  </a:lnTo>
                  <a:lnTo>
                    <a:pt x="79806" y="538840"/>
                  </a:lnTo>
                  <a:lnTo>
                    <a:pt x="52418" y="502540"/>
                  </a:lnTo>
                  <a:lnTo>
                    <a:pt x="30240" y="462540"/>
                  </a:lnTo>
                  <a:lnTo>
                    <a:pt x="13775" y="419343"/>
                  </a:lnTo>
                  <a:lnTo>
                    <a:pt x="3527" y="373453"/>
                  </a:lnTo>
                  <a:lnTo>
                    <a:pt x="0" y="325374"/>
                  </a:lnTo>
                  <a:close/>
                </a:path>
              </a:pathLst>
            </a:custGeom>
            <a:ln w="9525">
              <a:solidFill>
                <a:srgbClr val="1F6DB7"/>
              </a:solidFill>
            </a:ln>
          </p:spPr>
          <p:txBody>
            <a:bodyPr wrap="square" lIns="0" tIns="0" rIns="0" bIns="0" rtlCol="0"/>
            <a:lstStyle/>
            <a:p>
              <a:pPr defTabSz="1219170"/>
              <a:endParaRPr kumimoji="0" sz="2400" kern="0">
                <a:solidFill>
                  <a:sysClr val="windowText" lastClr="000000"/>
                </a:solidFill>
              </a:endParaRPr>
            </a:p>
          </p:txBody>
        </p:sp>
      </p:grpSp>
      <p:sp>
        <p:nvSpPr>
          <p:cNvPr id="34" name="object 34"/>
          <p:cNvSpPr txBox="1"/>
          <p:nvPr/>
        </p:nvSpPr>
        <p:spPr>
          <a:xfrm>
            <a:off x="6907545" y="3881337"/>
            <a:ext cx="1180253" cy="571095"/>
          </a:xfrm>
          <a:prstGeom prst="rect">
            <a:avLst/>
          </a:prstGeom>
        </p:spPr>
        <p:txBody>
          <a:bodyPr vert="horz" wrap="square" lIns="0" tIns="77892" rIns="0" bIns="0" rtlCol="0">
            <a:spAutoFit/>
          </a:bodyPr>
          <a:lstStyle/>
          <a:p>
            <a:pPr marL="335272" marR="6773" indent="-319185" defTabSz="1219170">
              <a:lnSpc>
                <a:spcPct val="80000"/>
              </a:lnSpc>
              <a:spcBef>
                <a:spcPts val="612"/>
              </a:spcBef>
            </a:pPr>
            <a:r>
              <a:rPr kumimoji="0" sz="2000" kern="0" spc="-20" dirty="0">
                <a:solidFill>
                  <a:srgbClr val="FFFFFF"/>
                </a:solidFill>
                <a:latin typeface="ＭＳ Ｐゴシック"/>
                <a:cs typeface="ＭＳ Ｐゴシック"/>
              </a:rPr>
              <a:t>より迅速な</a:t>
            </a:r>
            <a:r>
              <a:rPr kumimoji="0" sz="2000" kern="0" spc="-33" dirty="0">
                <a:solidFill>
                  <a:srgbClr val="FFFFFF"/>
                </a:solidFill>
                <a:latin typeface="ＭＳ Ｐゴシック"/>
                <a:cs typeface="ＭＳ Ｐゴシック"/>
              </a:rPr>
              <a:t>建設</a:t>
            </a:r>
            <a:endParaRPr kumimoji="0" sz="2000" kern="0">
              <a:solidFill>
                <a:sysClr val="windowText" lastClr="000000"/>
              </a:solidFill>
              <a:latin typeface="ＭＳ Ｐゴシック"/>
              <a:cs typeface="ＭＳ Ｐゴシック"/>
            </a:endParaRPr>
          </a:p>
        </p:txBody>
      </p:sp>
      <p:sp>
        <p:nvSpPr>
          <p:cNvPr id="35" name="object 35"/>
          <p:cNvSpPr txBox="1"/>
          <p:nvPr/>
        </p:nvSpPr>
        <p:spPr>
          <a:xfrm>
            <a:off x="6351572" y="4813792"/>
            <a:ext cx="2655147" cy="879066"/>
          </a:xfrm>
          <a:prstGeom prst="rect">
            <a:avLst/>
          </a:prstGeom>
        </p:spPr>
        <p:txBody>
          <a:bodyPr vert="horz" wrap="square" lIns="0" tIns="16933" rIns="0" bIns="0" rtlCol="0">
            <a:spAutoFit/>
          </a:bodyPr>
          <a:lstStyle/>
          <a:p>
            <a:pPr marL="243834" indent="-227748" defTabSz="1219170">
              <a:spcBef>
                <a:spcPts val="133"/>
              </a:spcBef>
              <a:buFont typeface="Arial"/>
              <a:buChar char="•"/>
              <a:tabLst>
                <a:tab pos="244681" algn="l"/>
              </a:tabLst>
            </a:pPr>
            <a:r>
              <a:rPr kumimoji="0" sz="1867" kern="0" spc="-27" dirty="0">
                <a:solidFill>
                  <a:srgbClr val="67757C"/>
                </a:solidFill>
                <a:latin typeface="ＭＳ Ｐゴシック"/>
                <a:cs typeface="ＭＳ Ｐゴシック"/>
              </a:rPr>
              <a:t>より小さな構造</a:t>
            </a:r>
            <a:endParaRPr kumimoji="0" sz="1867" kern="0" dirty="0">
              <a:solidFill>
                <a:sysClr val="windowText" lastClr="000000"/>
              </a:solidFill>
              <a:latin typeface="ＭＳ Ｐゴシック"/>
              <a:cs typeface="ＭＳ Ｐゴシック"/>
            </a:endParaRPr>
          </a:p>
          <a:p>
            <a:pPr marL="243834" indent="-227748" defTabSz="1219170">
              <a:spcBef>
                <a:spcPts val="7"/>
              </a:spcBef>
              <a:buFont typeface="Arial"/>
              <a:buChar char="•"/>
              <a:tabLst>
                <a:tab pos="244681" algn="l"/>
              </a:tabLst>
            </a:pPr>
            <a:r>
              <a:rPr kumimoji="0" sz="1867" kern="0" spc="-20" dirty="0">
                <a:solidFill>
                  <a:srgbClr val="67757C"/>
                </a:solidFill>
                <a:latin typeface="ＭＳ Ｐゴシック"/>
                <a:cs typeface="ＭＳ Ｐゴシック"/>
              </a:rPr>
              <a:t>アセンブリ化と現地工事</a:t>
            </a:r>
            <a:endParaRPr kumimoji="0" sz="1867" kern="0" dirty="0">
              <a:solidFill>
                <a:sysClr val="windowText" lastClr="000000"/>
              </a:solidFill>
              <a:latin typeface="ＭＳ Ｐゴシック"/>
              <a:cs typeface="ＭＳ Ｐゴシック"/>
            </a:endParaRPr>
          </a:p>
          <a:p>
            <a:pPr marL="243834" indent="-227748" defTabSz="1219170">
              <a:buFont typeface="Arial"/>
              <a:buChar char="•"/>
              <a:tabLst>
                <a:tab pos="244681" algn="l"/>
              </a:tabLst>
            </a:pPr>
            <a:r>
              <a:rPr kumimoji="0" sz="1867" kern="0" spc="-13" dirty="0">
                <a:solidFill>
                  <a:srgbClr val="67757C"/>
                </a:solidFill>
                <a:latin typeface="ＭＳ Ｐゴシック"/>
                <a:cs typeface="ＭＳ Ｐゴシック"/>
              </a:rPr>
              <a:t>最新の建設工法</a:t>
            </a:r>
            <a:endParaRPr kumimoji="0" sz="1867" kern="0" dirty="0">
              <a:solidFill>
                <a:sysClr val="windowText" lastClr="000000"/>
              </a:solidFill>
              <a:latin typeface="ＭＳ Ｐゴシック"/>
              <a:cs typeface="ＭＳ Ｐゴシック"/>
            </a:endParaRPr>
          </a:p>
        </p:txBody>
      </p:sp>
      <p:grpSp>
        <p:nvGrpSpPr>
          <p:cNvPr id="36" name="object 36"/>
          <p:cNvGrpSpPr/>
          <p:nvPr/>
        </p:nvGrpSpPr>
        <p:grpSpPr>
          <a:xfrm>
            <a:off x="620405" y="3745061"/>
            <a:ext cx="2357967" cy="872913"/>
            <a:chOff x="389953" y="2576893"/>
            <a:chExt cx="1768475" cy="654685"/>
          </a:xfrm>
        </p:grpSpPr>
        <p:sp>
          <p:nvSpPr>
            <p:cNvPr id="37" name="object 37"/>
            <p:cNvSpPr/>
            <p:nvPr/>
          </p:nvSpPr>
          <p:spPr>
            <a:xfrm>
              <a:off x="394715" y="2581655"/>
              <a:ext cx="1758950" cy="645160"/>
            </a:xfrm>
            <a:custGeom>
              <a:avLst/>
              <a:gdLst/>
              <a:ahLst/>
              <a:cxnLst/>
              <a:rect l="l" t="t" r="r" b="b"/>
              <a:pathLst>
                <a:path w="1758950" h="645160">
                  <a:moveTo>
                    <a:pt x="1436370" y="0"/>
                  </a:moveTo>
                  <a:lnTo>
                    <a:pt x="322326" y="0"/>
                  </a:lnTo>
                  <a:lnTo>
                    <a:pt x="274694" y="3494"/>
                  </a:lnTo>
                  <a:lnTo>
                    <a:pt x="229233" y="13646"/>
                  </a:lnTo>
                  <a:lnTo>
                    <a:pt x="186441" y="29957"/>
                  </a:lnTo>
                  <a:lnTo>
                    <a:pt x="146816" y="51928"/>
                  </a:lnTo>
                  <a:lnTo>
                    <a:pt x="110856" y="79061"/>
                  </a:lnTo>
                  <a:lnTo>
                    <a:pt x="79061" y="110856"/>
                  </a:lnTo>
                  <a:lnTo>
                    <a:pt x="51928" y="146816"/>
                  </a:lnTo>
                  <a:lnTo>
                    <a:pt x="29957" y="186441"/>
                  </a:lnTo>
                  <a:lnTo>
                    <a:pt x="13646" y="229233"/>
                  </a:lnTo>
                  <a:lnTo>
                    <a:pt x="3494" y="274694"/>
                  </a:lnTo>
                  <a:lnTo>
                    <a:pt x="0" y="322325"/>
                  </a:lnTo>
                  <a:lnTo>
                    <a:pt x="3494" y="369957"/>
                  </a:lnTo>
                  <a:lnTo>
                    <a:pt x="13646" y="415418"/>
                  </a:lnTo>
                  <a:lnTo>
                    <a:pt x="29957" y="458210"/>
                  </a:lnTo>
                  <a:lnTo>
                    <a:pt x="51928" y="497835"/>
                  </a:lnTo>
                  <a:lnTo>
                    <a:pt x="79061" y="533795"/>
                  </a:lnTo>
                  <a:lnTo>
                    <a:pt x="110856" y="565590"/>
                  </a:lnTo>
                  <a:lnTo>
                    <a:pt x="146816" y="592723"/>
                  </a:lnTo>
                  <a:lnTo>
                    <a:pt x="186441" y="614694"/>
                  </a:lnTo>
                  <a:lnTo>
                    <a:pt x="229233" y="631005"/>
                  </a:lnTo>
                  <a:lnTo>
                    <a:pt x="274694" y="641157"/>
                  </a:lnTo>
                  <a:lnTo>
                    <a:pt x="322326" y="644651"/>
                  </a:lnTo>
                  <a:lnTo>
                    <a:pt x="1436370" y="644651"/>
                  </a:lnTo>
                  <a:lnTo>
                    <a:pt x="1484001" y="641157"/>
                  </a:lnTo>
                  <a:lnTo>
                    <a:pt x="1529462" y="631005"/>
                  </a:lnTo>
                  <a:lnTo>
                    <a:pt x="1572254" y="614694"/>
                  </a:lnTo>
                  <a:lnTo>
                    <a:pt x="1611879" y="592723"/>
                  </a:lnTo>
                  <a:lnTo>
                    <a:pt x="1647839" y="565590"/>
                  </a:lnTo>
                  <a:lnTo>
                    <a:pt x="1679634" y="533795"/>
                  </a:lnTo>
                  <a:lnTo>
                    <a:pt x="1706767" y="497835"/>
                  </a:lnTo>
                  <a:lnTo>
                    <a:pt x="1728738" y="458210"/>
                  </a:lnTo>
                  <a:lnTo>
                    <a:pt x="1745049" y="415418"/>
                  </a:lnTo>
                  <a:lnTo>
                    <a:pt x="1755201" y="369957"/>
                  </a:lnTo>
                  <a:lnTo>
                    <a:pt x="1758695" y="322325"/>
                  </a:lnTo>
                  <a:lnTo>
                    <a:pt x="1755201" y="274694"/>
                  </a:lnTo>
                  <a:lnTo>
                    <a:pt x="1745049" y="229233"/>
                  </a:lnTo>
                  <a:lnTo>
                    <a:pt x="1728738" y="186441"/>
                  </a:lnTo>
                  <a:lnTo>
                    <a:pt x="1706767" y="146816"/>
                  </a:lnTo>
                  <a:lnTo>
                    <a:pt x="1679634" y="110856"/>
                  </a:lnTo>
                  <a:lnTo>
                    <a:pt x="1647839" y="79061"/>
                  </a:lnTo>
                  <a:lnTo>
                    <a:pt x="1611879" y="51928"/>
                  </a:lnTo>
                  <a:lnTo>
                    <a:pt x="1572254" y="29957"/>
                  </a:lnTo>
                  <a:lnTo>
                    <a:pt x="1529462" y="13646"/>
                  </a:lnTo>
                  <a:lnTo>
                    <a:pt x="1484001" y="3494"/>
                  </a:lnTo>
                  <a:lnTo>
                    <a:pt x="1436370" y="0"/>
                  </a:lnTo>
                  <a:close/>
                </a:path>
              </a:pathLst>
            </a:custGeom>
            <a:solidFill>
              <a:srgbClr val="169CD5"/>
            </a:solidFill>
          </p:spPr>
          <p:txBody>
            <a:bodyPr wrap="square" lIns="0" tIns="0" rIns="0" bIns="0" rtlCol="0"/>
            <a:lstStyle/>
            <a:p>
              <a:pPr defTabSz="1219170"/>
              <a:endParaRPr kumimoji="0" sz="2400" kern="0">
                <a:solidFill>
                  <a:sysClr val="windowText" lastClr="000000"/>
                </a:solidFill>
              </a:endParaRPr>
            </a:p>
          </p:txBody>
        </p:sp>
        <p:sp>
          <p:nvSpPr>
            <p:cNvPr id="38" name="object 38"/>
            <p:cNvSpPr/>
            <p:nvPr/>
          </p:nvSpPr>
          <p:spPr>
            <a:xfrm>
              <a:off x="394715" y="2581655"/>
              <a:ext cx="1758950" cy="645160"/>
            </a:xfrm>
            <a:custGeom>
              <a:avLst/>
              <a:gdLst/>
              <a:ahLst/>
              <a:cxnLst/>
              <a:rect l="l" t="t" r="r" b="b"/>
              <a:pathLst>
                <a:path w="1758950" h="645160">
                  <a:moveTo>
                    <a:pt x="0" y="322325"/>
                  </a:moveTo>
                  <a:lnTo>
                    <a:pt x="3494" y="274694"/>
                  </a:lnTo>
                  <a:lnTo>
                    <a:pt x="13646" y="229233"/>
                  </a:lnTo>
                  <a:lnTo>
                    <a:pt x="29957" y="186441"/>
                  </a:lnTo>
                  <a:lnTo>
                    <a:pt x="51928" y="146816"/>
                  </a:lnTo>
                  <a:lnTo>
                    <a:pt x="79061" y="110856"/>
                  </a:lnTo>
                  <a:lnTo>
                    <a:pt x="110856" y="79061"/>
                  </a:lnTo>
                  <a:lnTo>
                    <a:pt x="146816" y="51928"/>
                  </a:lnTo>
                  <a:lnTo>
                    <a:pt x="186441" y="29957"/>
                  </a:lnTo>
                  <a:lnTo>
                    <a:pt x="229233" y="13646"/>
                  </a:lnTo>
                  <a:lnTo>
                    <a:pt x="274694" y="3494"/>
                  </a:lnTo>
                  <a:lnTo>
                    <a:pt x="322326" y="0"/>
                  </a:lnTo>
                  <a:lnTo>
                    <a:pt x="1436370" y="0"/>
                  </a:lnTo>
                  <a:lnTo>
                    <a:pt x="1484001" y="3494"/>
                  </a:lnTo>
                  <a:lnTo>
                    <a:pt x="1529462" y="13646"/>
                  </a:lnTo>
                  <a:lnTo>
                    <a:pt x="1572254" y="29957"/>
                  </a:lnTo>
                  <a:lnTo>
                    <a:pt x="1611879" y="51928"/>
                  </a:lnTo>
                  <a:lnTo>
                    <a:pt x="1647839" y="79061"/>
                  </a:lnTo>
                  <a:lnTo>
                    <a:pt x="1679634" y="110856"/>
                  </a:lnTo>
                  <a:lnTo>
                    <a:pt x="1706767" y="146816"/>
                  </a:lnTo>
                  <a:lnTo>
                    <a:pt x="1728738" y="186441"/>
                  </a:lnTo>
                  <a:lnTo>
                    <a:pt x="1745049" y="229233"/>
                  </a:lnTo>
                  <a:lnTo>
                    <a:pt x="1755201" y="274694"/>
                  </a:lnTo>
                  <a:lnTo>
                    <a:pt x="1758695" y="322325"/>
                  </a:lnTo>
                  <a:lnTo>
                    <a:pt x="1755201" y="369957"/>
                  </a:lnTo>
                  <a:lnTo>
                    <a:pt x="1745049" y="415418"/>
                  </a:lnTo>
                  <a:lnTo>
                    <a:pt x="1728738" y="458210"/>
                  </a:lnTo>
                  <a:lnTo>
                    <a:pt x="1706767" y="497835"/>
                  </a:lnTo>
                  <a:lnTo>
                    <a:pt x="1679634" y="533795"/>
                  </a:lnTo>
                  <a:lnTo>
                    <a:pt x="1647839" y="565590"/>
                  </a:lnTo>
                  <a:lnTo>
                    <a:pt x="1611879" y="592723"/>
                  </a:lnTo>
                  <a:lnTo>
                    <a:pt x="1572254" y="614694"/>
                  </a:lnTo>
                  <a:lnTo>
                    <a:pt x="1529462" y="631005"/>
                  </a:lnTo>
                  <a:lnTo>
                    <a:pt x="1484001" y="641157"/>
                  </a:lnTo>
                  <a:lnTo>
                    <a:pt x="1436370" y="644651"/>
                  </a:lnTo>
                  <a:lnTo>
                    <a:pt x="322326" y="644651"/>
                  </a:lnTo>
                  <a:lnTo>
                    <a:pt x="274694" y="641157"/>
                  </a:lnTo>
                  <a:lnTo>
                    <a:pt x="229233" y="631005"/>
                  </a:lnTo>
                  <a:lnTo>
                    <a:pt x="186441" y="614694"/>
                  </a:lnTo>
                  <a:lnTo>
                    <a:pt x="146816" y="592723"/>
                  </a:lnTo>
                  <a:lnTo>
                    <a:pt x="110856" y="565590"/>
                  </a:lnTo>
                  <a:lnTo>
                    <a:pt x="79061" y="533795"/>
                  </a:lnTo>
                  <a:lnTo>
                    <a:pt x="51928" y="497835"/>
                  </a:lnTo>
                  <a:lnTo>
                    <a:pt x="29957" y="458210"/>
                  </a:lnTo>
                  <a:lnTo>
                    <a:pt x="13646" y="415418"/>
                  </a:lnTo>
                  <a:lnTo>
                    <a:pt x="3494" y="369957"/>
                  </a:lnTo>
                  <a:lnTo>
                    <a:pt x="0" y="322325"/>
                  </a:lnTo>
                  <a:close/>
                </a:path>
              </a:pathLst>
            </a:custGeom>
            <a:ln w="9525">
              <a:solidFill>
                <a:srgbClr val="1F6DB7"/>
              </a:solidFill>
            </a:ln>
          </p:spPr>
          <p:txBody>
            <a:bodyPr wrap="square" lIns="0" tIns="0" rIns="0" bIns="0" rtlCol="0"/>
            <a:lstStyle/>
            <a:p>
              <a:pPr defTabSz="1219170"/>
              <a:endParaRPr kumimoji="0" sz="2400" kern="0">
                <a:solidFill>
                  <a:sysClr val="windowText" lastClr="000000"/>
                </a:solidFill>
              </a:endParaRPr>
            </a:p>
          </p:txBody>
        </p:sp>
      </p:grpSp>
      <p:sp>
        <p:nvSpPr>
          <p:cNvPr id="39" name="object 39"/>
          <p:cNvSpPr txBox="1"/>
          <p:nvPr/>
        </p:nvSpPr>
        <p:spPr>
          <a:xfrm>
            <a:off x="1195798" y="3911817"/>
            <a:ext cx="1588043" cy="563402"/>
          </a:xfrm>
          <a:prstGeom prst="rect">
            <a:avLst/>
          </a:prstGeom>
        </p:spPr>
        <p:txBody>
          <a:bodyPr vert="horz" wrap="square" lIns="0" tIns="75353" rIns="0" bIns="0" rtlCol="0">
            <a:spAutoFit/>
          </a:bodyPr>
          <a:lstStyle/>
          <a:p>
            <a:pPr marL="16933" marR="6773" indent="239601" defTabSz="1219170">
              <a:lnSpc>
                <a:spcPts val="1920"/>
              </a:lnSpc>
              <a:spcBef>
                <a:spcPts val="593"/>
              </a:spcBef>
            </a:pPr>
            <a:r>
              <a:rPr kumimoji="0" sz="2000" kern="0" spc="-27" dirty="0" err="1">
                <a:solidFill>
                  <a:srgbClr val="FFFFFF"/>
                </a:solidFill>
                <a:latin typeface="ＭＳ Ｐゴシック"/>
                <a:cs typeface="ＭＳ Ｐゴシック"/>
              </a:rPr>
              <a:t>すぐに</a:t>
            </a:r>
            <a:r>
              <a:rPr kumimoji="0" sz="2000" kern="0" spc="-20" dirty="0" err="1">
                <a:solidFill>
                  <a:srgbClr val="FFFFFF"/>
                </a:solidFill>
                <a:latin typeface="ＭＳ Ｐゴシック"/>
                <a:cs typeface="ＭＳ Ｐゴシック"/>
              </a:rPr>
              <a:t>利用できる</a:t>
            </a:r>
            <a:r>
              <a:rPr kumimoji="0" sz="2000" kern="0" spc="-33" dirty="0" err="1">
                <a:solidFill>
                  <a:srgbClr val="FFFFFF"/>
                </a:solidFill>
                <a:latin typeface="ＭＳ Ｐゴシック"/>
                <a:cs typeface="ＭＳ Ｐゴシック"/>
              </a:rPr>
              <a:t>機器</a:t>
            </a:r>
            <a:endParaRPr kumimoji="0" sz="2000" kern="0" dirty="0">
              <a:solidFill>
                <a:sysClr val="windowText" lastClr="000000"/>
              </a:solidFill>
              <a:latin typeface="ＭＳ Ｐゴシック"/>
              <a:cs typeface="ＭＳ Ｐゴシック"/>
            </a:endParaRPr>
          </a:p>
        </p:txBody>
      </p:sp>
      <p:sp>
        <p:nvSpPr>
          <p:cNvPr id="40" name="object 40"/>
          <p:cNvSpPr txBox="1"/>
          <p:nvPr/>
        </p:nvSpPr>
        <p:spPr>
          <a:xfrm>
            <a:off x="728608" y="4815102"/>
            <a:ext cx="1742440" cy="879066"/>
          </a:xfrm>
          <a:prstGeom prst="rect">
            <a:avLst/>
          </a:prstGeom>
        </p:spPr>
        <p:txBody>
          <a:bodyPr vert="horz" wrap="square" lIns="0" tIns="16933" rIns="0" bIns="0" rtlCol="0">
            <a:spAutoFit/>
          </a:bodyPr>
          <a:lstStyle/>
          <a:p>
            <a:pPr marL="243834" indent="-227748" defTabSz="1219170">
              <a:spcBef>
                <a:spcPts val="133"/>
              </a:spcBef>
              <a:buFont typeface="Arial"/>
              <a:buChar char="•"/>
              <a:tabLst>
                <a:tab pos="244681" algn="l"/>
              </a:tabLst>
            </a:pPr>
            <a:r>
              <a:rPr kumimoji="0" sz="1867" kern="0" spc="-13" dirty="0">
                <a:solidFill>
                  <a:srgbClr val="67757C"/>
                </a:solidFill>
                <a:latin typeface="ＭＳ Ｐゴシック"/>
                <a:cs typeface="ＭＳ Ｐゴシック"/>
              </a:rPr>
              <a:t>既製の機器</a:t>
            </a:r>
            <a:endParaRPr kumimoji="0" sz="1867" kern="0" dirty="0">
              <a:solidFill>
                <a:sysClr val="windowText" lastClr="000000"/>
              </a:solidFill>
              <a:latin typeface="ＭＳ Ｐゴシック"/>
              <a:cs typeface="ＭＳ Ｐゴシック"/>
            </a:endParaRPr>
          </a:p>
          <a:p>
            <a:pPr marL="240447" marR="6773" indent="-223514" defTabSz="1219170">
              <a:spcBef>
                <a:spcPts val="7"/>
              </a:spcBef>
              <a:buFont typeface="Arial"/>
              <a:buChar char="•"/>
              <a:tabLst>
                <a:tab pos="244681" algn="l"/>
              </a:tabLst>
            </a:pPr>
            <a:r>
              <a:rPr kumimoji="0" sz="1867" kern="0" spc="-13" dirty="0">
                <a:solidFill>
                  <a:srgbClr val="67757C"/>
                </a:solidFill>
                <a:latin typeface="ＭＳ Ｐゴシック"/>
                <a:cs typeface="ＭＳ Ｐゴシック"/>
              </a:rPr>
              <a:t>実証済みの</a:t>
            </a:r>
            <a:r>
              <a:rPr kumimoji="0" sz="1867" kern="0" spc="667" dirty="0">
                <a:solidFill>
                  <a:srgbClr val="67757C"/>
                </a:solidFill>
                <a:latin typeface="ＭＳ Ｐゴシック"/>
                <a:cs typeface="ＭＳ Ｐゴシック"/>
              </a:rPr>
              <a:t> </a:t>
            </a:r>
            <a:r>
              <a:rPr kumimoji="0" sz="1867" kern="0" spc="-27" dirty="0">
                <a:solidFill>
                  <a:srgbClr val="67757C"/>
                </a:solidFill>
                <a:latin typeface="ＭＳ Ｐゴシック"/>
                <a:cs typeface="ＭＳ Ｐゴシック"/>
              </a:rPr>
              <a:t>パフォーマンス</a:t>
            </a:r>
            <a:endParaRPr kumimoji="0" sz="1867" kern="0" dirty="0">
              <a:solidFill>
                <a:sysClr val="windowText" lastClr="000000"/>
              </a:solidFill>
              <a:latin typeface="ＭＳ Ｐゴシック"/>
              <a:cs typeface="ＭＳ Ｐゴシック"/>
            </a:endParaRPr>
          </a:p>
        </p:txBody>
      </p:sp>
      <p:sp>
        <p:nvSpPr>
          <p:cNvPr id="41" name="object 41"/>
          <p:cNvSpPr txBox="1"/>
          <p:nvPr/>
        </p:nvSpPr>
        <p:spPr>
          <a:xfrm>
            <a:off x="9279954" y="4813791"/>
            <a:ext cx="2430780" cy="1484231"/>
          </a:xfrm>
          <a:prstGeom prst="rect">
            <a:avLst/>
          </a:prstGeom>
        </p:spPr>
        <p:txBody>
          <a:bodyPr vert="horz" wrap="square" lIns="0" tIns="16933" rIns="0" bIns="0" rtlCol="0">
            <a:spAutoFit/>
          </a:bodyPr>
          <a:lstStyle/>
          <a:p>
            <a:pPr marL="243834" indent="-227748" defTabSz="1219170">
              <a:spcBef>
                <a:spcPts val="133"/>
              </a:spcBef>
              <a:buFont typeface="Arial"/>
              <a:buChar char="•"/>
              <a:tabLst>
                <a:tab pos="244681" algn="l"/>
              </a:tabLst>
            </a:pPr>
            <a:r>
              <a:rPr kumimoji="0" sz="1867" kern="0" spc="-27" dirty="0">
                <a:solidFill>
                  <a:srgbClr val="67757C"/>
                </a:solidFill>
                <a:latin typeface="ＭＳ Ｐゴシック"/>
                <a:cs typeface="ＭＳ Ｐゴシック"/>
              </a:rPr>
              <a:t>より高い熱効率</a:t>
            </a:r>
            <a:endParaRPr kumimoji="0" sz="1867" kern="0" dirty="0">
              <a:solidFill>
                <a:sysClr val="windowText" lastClr="000000"/>
              </a:solidFill>
              <a:latin typeface="ＭＳ Ｐゴシック"/>
              <a:cs typeface="ＭＳ Ｐゴシック"/>
            </a:endParaRPr>
          </a:p>
          <a:p>
            <a:pPr marL="243834" marR="74505" indent="-227748" defTabSz="1219170">
              <a:lnSpc>
                <a:spcPts val="2160"/>
              </a:lnSpc>
              <a:spcBef>
                <a:spcPts val="220"/>
              </a:spcBef>
              <a:buFont typeface="Arial"/>
              <a:buChar char="•"/>
              <a:tabLst>
                <a:tab pos="244681" algn="l"/>
              </a:tabLst>
            </a:pPr>
            <a:r>
              <a:rPr kumimoji="0" sz="1867" kern="0" spc="-13" dirty="0">
                <a:solidFill>
                  <a:srgbClr val="67757C"/>
                </a:solidFill>
                <a:latin typeface="ＭＳ Ｐゴシック"/>
                <a:cs typeface="ＭＳ Ｐゴシック"/>
              </a:rPr>
              <a:t>設計と建設のベスト</a:t>
            </a:r>
            <a:r>
              <a:rPr kumimoji="0" sz="1867" kern="0" spc="-27" dirty="0">
                <a:solidFill>
                  <a:srgbClr val="67757C"/>
                </a:solidFill>
                <a:latin typeface="ＭＳ Ｐゴシック"/>
                <a:cs typeface="ＭＳ Ｐゴシック"/>
              </a:rPr>
              <a:t>プラクティス</a:t>
            </a:r>
            <a:endParaRPr kumimoji="0" sz="1867" kern="0" dirty="0">
              <a:solidFill>
                <a:sysClr val="windowText" lastClr="000000"/>
              </a:solidFill>
              <a:latin typeface="ＭＳ Ｐゴシック"/>
              <a:cs typeface="ＭＳ Ｐゴシック"/>
            </a:endParaRPr>
          </a:p>
          <a:p>
            <a:pPr marL="243834" marR="6773" indent="-227748" defTabSz="1219170">
              <a:lnSpc>
                <a:spcPts val="2160"/>
              </a:lnSpc>
              <a:spcBef>
                <a:spcPts val="160"/>
              </a:spcBef>
              <a:buFont typeface="Arial"/>
              <a:buChar char="•"/>
              <a:tabLst>
                <a:tab pos="244681" algn="l"/>
              </a:tabLst>
            </a:pPr>
            <a:r>
              <a:rPr kumimoji="0" sz="1867" kern="0" spc="-20" dirty="0">
                <a:solidFill>
                  <a:srgbClr val="67757C"/>
                </a:solidFill>
                <a:latin typeface="ＭＳ Ｐゴシック"/>
                <a:cs typeface="ＭＳ Ｐゴシック"/>
              </a:rPr>
              <a:t>オペレーショナル・エ</a:t>
            </a:r>
            <a:r>
              <a:rPr kumimoji="0" sz="1867" kern="0" spc="-27" dirty="0">
                <a:solidFill>
                  <a:srgbClr val="67757C"/>
                </a:solidFill>
                <a:latin typeface="ＭＳ Ｐゴシック"/>
                <a:cs typeface="ＭＳ Ｐゴシック"/>
              </a:rPr>
              <a:t>クセレンス</a:t>
            </a:r>
            <a:endParaRPr kumimoji="0" sz="1867" kern="0" dirty="0">
              <a:solidFill>
                <a:sysClr val="windowText" lastClr="000000"/>
              </a:solidFill>
              <a:latin typeface="ＭＳ Ｐゴシック"/>
              <a:cs typeface="ＭＳ Ｐゴシック"/>
            </a:endParaRPr>
          </a:p>
        </p:txBody>
      </p:sp>
      <p:sp>
        <p:nvSpPr>
          <p:cNvPr id="44" name="テキスト ボックス 43">
            <a:extLst>
              <a:ext uri="{FF2B5EF4-FFF2-40B4-BE49-F238E27FC236}">
                <a16:creationId xmlns:a16="http://schemas.microsoft.com/office/drawing/2014/main" id="{BE0BEF57-3492-39DA-DA70-5EE03B3973C5}"/>
              </a:ext>
            </a:extLst>
          </p:cNvPr>
          <p:cNvSpPr txBox="1"/>
          <p:nvPr/>
        </p:nvSpPr>
        <p:spPr>
          <a:xfrm>
            <a:off x="0" y="0"/>
            <a:ext cx="12192000" cy="523220"/>
          </a:xfrm>
          <a:prstGeom prst="rect">
            <a:avLst/>
          </a:prstGeom>
          <a:solidFill>
            <a:srgbClr val="052F61"/>
          </a:solidFill>
        </p:spPr>
        <p:txBody>
          <a:bodyPr wrap="square" rtlCol="0">
            <a:spAutoFit/>
          </a:bodyPr>
          <a:lstStyle/>
          <a:p>
            <a:pPr algn="ctr"/>
            <a:r>
              <a:rPr kumimoji="1" lang="ja-JP" altLang="en-US" sz="2800" b="1" dirty="0">
                <a:solidFill>
                  <a:schemeClr val="bg1"/>
                </a:solidFill>
                <a:latin typeface="Meiryo UI" panose="020B0604030504040204" pitchFamily="50" charset="-128"/>
                <a:ea typeface="Meiryo UI" panose="020B0604030504040204" pitchFamily="50" charset="-128"/>
              </a:rPr>
              <a:t>小型炉の経済性</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388859" y="2113788"/>
            <a:ext cx="9446260" cy="2261235"/>
            <a:chOff x="1388859" y="2113788"/>
            <a:chExt cx="9446260" cy="2261235"/>
          </a:xfrm>
        </p:grpSpPr>
        <p:sp>
          <p:nvSpPr>
            <p:cNvPr id="3" name="object 3"/>
            <p:cNvSpPr/>
            <p:nvPr/>
          </p:nvSpPr>
          <p:spPr>
            <a:xfrm>
              <a:off x="1388859" y="2149474"/>
              <a:ext cx="9446260" cy="2225040"/>
            </a:xfrm>
            <a:custGeom>
              <a:avLst/>
              <a:gdLst/>
              <a:ahLst/>
              <a:cxnLst/>
              <a:rect l="l" t="t" r="r" b="b"/>
              <a:pathLst>
                <a:path w="9446260" h="2225040">
                  <a:moveTo>
                    <a:pt x="7084428" y="0"/>
                  </a:moveTo>
                  <a:lnTo>
                    <a:pt x="4722952" y="0"/>
                  </a:lnTo>
                  <a:lnTo>
                    <a:pt x="2361476" y="0"/>
                  </a:lnTo>
                  <a:lnTo>
                    <a:pt x="0" y="0"/>
                  </a:lnTo>
                  <a:lnTo>
                    <a:pt x="0" y="2225040"/>
                  </a:lnTo>
                  <a:lnTo>
                    <a:pt x="2361476" y="2225040"/>
                  </a:lnTo>
                  <a:lnTo>
                    <a:pt x="4722952" y="2225040"/>
                  </a:lnTo>
                  <a:lnTo>
                    <a:pt x="7084428" y="2225040"/>
                  </a:lnTo>
                  <a:lnTo>
                    <a:pt x="7084428" y="0"/>
                  </a:lnTo>
                  <a:close/>
                </a:path>
                <a:path w="9446260" h="2225040">
                  <a:moveTo>
                    <a:pt x="9445917" y="0"/>
                  </a:moveTo>
                  <a:lnTo>
                    <a:pt x="7084441" y="0"/>
                  </a:lnTo>
                  <a:lnTo>
                    <a:pt x="7084441" y="2225040"/>
                  </a:lnTo>
                  <a:lnTo>
                    <a:pt x="9445917" y="2225040"/>
                  </a:lnTo>
                  <a:lnTo>
                    <a:pt x="9445917" y="0"/>
                  </a:lnTo>
                  <a:close/>
                </a:path>
              </a:pathLst>
            </a:custGeom>
            <a:solidFill>
              <a:srgbClr val="D2DEEE"/>
            </a:solidFill>
          </p:spPr>
          <p:txBody>
            <a:bodyPr wrap="square" lIns="0" tIns="0" rIns="0" bIns="0" rtlCol="0"/>
            <a:lstStyle/>
            <a:p>
              <a:endParaRPr/>
            </a:p>
          </p:txBody>
        </p:sp>
        <p:pic>
          <p:nvPicPr>
            <p:cNvPr id="4" name="object 4"/>
            <p:cNvPicPr/>
            <p:nvPr/>
          </p:nvPicPr>
          <p:blipFill>
            <a:blip r:embed="rId2" cstate="print"/>
            <a:stretch>
              <a:fillRect/>
            </a:stretch>
          </p:blipFill>
          <p:spPr>
            <a:xfrm>
              <a:off x="6261354" y="2235707"/>
              <a:ext cx="1921001" cy="1986533"/>
            </a:xfrm>
            <a:prstGeom prst="rect">
              <a:avLst/>
            </a:prstGeom>
          </p:spPr>
        </p:pic>
        <p:pic>
          <p:nvPicPr>
            <p:cNvPr id="5" name="object 5"/>
            <p:cNvPicPr/>
            <p:nvPr/>
          </p:nvPicPr>
          <p:blipFill>
            <a:blip r:embed="rId3" cstate="print"/>
            <a:stretch>
              <a:fillRect/>
            </a:stretch>
          </p:blipFill>
          <p:spPr>
            <a:xfrm>
              <a:off x="8688323" y="2381250"/>
              <a:ext cx="1921763" cy="1840991"/>
            </a:xfrm>
            <a:prstGeom prst="rect">
              <a:avLst/>
            </a:prstGeom>
          </p:spPr>
        </p:pic>
        <p:pic>
          <p:nvPicPr>
            <p:cNvPr id="6" name="object 6"/>
            <p:cNvPicPr/>
            <p:nvPr/>
          </p:nvPicPr>
          <p:blipFill>
            <a:blip r:embed="rId4" cstate="print"/>
            <a:stretch>
              <a:fillRect/>
            </a:stretch>
          </p:blipFill>
          <p:spPr>
            <a:xfrm>
              <a:off x="1594104" y="3228594"/>
              <a:ext cx="2024633" cy="1037831"/>
            </a:xfrm>
            <a:prstGeom prst="rect">
              <a:avLst/>
            </a:prstGeom>
          </p:spPr>
        </p:pic>
        <p:pic>
          <p:nvPicPr>
            <p:cNvPr id="7" name="object 7"/>
            <p:cNvPicPr/>
            <p:nvPr/>
          </p:nvPicPr>
          <p:blipFill>
            <a:blip r:embed="rId5" cstate="print"/>
            <a:stretch>
              <a:fillRect/>
            </a:stretch>
          </p:blipFill>
          <p:spPr>
            <a:xfrm>
              <a:off x="2029968" y="2113788"/>
              <a:ext cx="1152143" cy="1360169"/>
            </a:xfrm>
            <a:prstGeom prst="rect">
              <a:avLst/>
            </a:prstGeom>
          </p:spPr>
        </p:pic>
        <p:pic>
          <p:nvPicPr>
            <p:cNvPr id="8" name="object 8"/>
            <p:cNvPicPr/>
            <p:nvPr/>
          </p:nvPicPr>
          <p:blipFill>
            <a:blip r:embed="rId6" cstate="print"/>
            <a:stretch>
              <a:fillRect/>
            </a:stretch>
          </p:blipFill>
          <p:spPr>
            <a:xfrm>
              <a:off x="4150614" y="2204465"/>
              <a:ext cx="1591817" cy="2078735"/>
            </a:xfrm>
            <a:prstGeom prst="rect">
              <a:avLst/>
            </a:prstGeom>
          </p:spPr>
        </p:pic>
      </p:grpSp>
      <p:graphicFrame>
        <p:nvGraphicFramePr>
          <p:cNvPr id="9" name="object 9"/>
          <p:cNvGraphicFramePr>
            <a:graphicFrameLocks noGrp="1"/>
          </p:cNvGraphicFramePr>
          <p:nvPr/>
        </p:nvGraphicFramePr>
        <p:xfrm>
          <a:off x="1382502" y="1484650"/>
          <a:ext cx="9446259" cy="5229860"/>
        </p:xfrm>
        <a:graphic>
          <a:graphicData uri="http://schemas.openxmlformats.org/drawingml/2006/table">
            <a:tbl>
              <a:tblPr firstRow="1" bandRow="1">
                <a:tableStyleId>{2D5ABB26-0587-4C30-8999-92F81FD0307C}</a:tableStyleId>
              </a:tblPr>
              <a:tblGrid>
                <a:gridCol w="2361565">
                  <a:extLst>
                    <a:ext uri="{9D8B030D-6E8A-4147-A177-3AD203B41FA5}">
                      <a16:colId xmlns:a16="http://schemas.microsoft.com/office/drawing/2014/main" val="20000"/>
                    </a:ext>
                  </a:extLst>
                </a:gridCol>
                <a:gridCol w="2361565">
                  <a:extLst>
                    <a:ext uri="{9D8B030D-6E8A-4147-A177-3AD203B41FA5}">
                      <a16:colId xmlns:a16="http://schemas.microsoft.com/office/drawing/2014/main" val="20001"/>
                    </a:ext>
                  </a:extLst>
                </a:gridCol>
                <a:gridCol w="2361564">
                  <a:extLst>
                    <a:ext uri="{9D8B030D-6E8A-4147-A177-3AD203B41FA5}">
                      <a16:colId xmlns:a16="http://schemas.microsoft.com/office/drawing/2014/main" val="20002"/>
                    </a:ext>
                  </a:extLst>
                </a:gridCol>
                <a:gridCol w="2361565">
                  <a:extLst>
                    <a:ext uri="{9D8B030D-6E8A-4147-A177-3AD203B41FA5}">
                      <a16:colId xmlns:a16="http://schemas.microsoft.com/office/drawing/2014/main" val="20003"/>
                    </a:ext>
                  </a:extLst>
                </a:gridCol>
              </a:tblGrid>
              <a:tr h="353060">
                <a:tc gridSpan="2">
                  <a:txBody>
                    <a:bodyPr/>
                    <a:lstStyle/>
                    <a:p>
                      <a:pPr algn="ctr">
                        <a:lnSpc>
                          <a:spcPct val="100000"/>
                        </a:lnSpc>
                        <a:spcBef>
                          <a:spcPts val="290"/>
                        </a:spcBef>
                      </a:pPr>
                      <a:r>
                        <a:rPr sz="1400" b="1" spc="-10" dirty="0">
                          <a:solidFill>
                            <a:srgbClr val="FFFFFF"/>
                          </a:solidFill>
                          <a:latin typeface="Calibri"/>
                          <a:cs typeface="Calibri"/>
                        </a:rPr>
                        <a:t>On-</a:t>
                      </a:r>
                      <a:r>
                        <a:rPr sz="1400" b="1" dirty="0">
                          <a:solidFill>
                            <a:srgbClr val="FFFFFF"/>
                          </a:solidFill>
                          <a:latin typeface="Calibri"/>
                          <a:cs typeface="Calibri"/>
                        </a:rPr>
                        <a:t>Shore</a:t>
                      </a:r>
                      <a:r>
                        <a:rPr sz="1400" b="1" spc="-70" dirty="0">
                          <a:solidFill>
                            <a:srgbClr val="FFFFFF"/>
                          </a:solidFill>
                          <a:latin typeface="Calibri"/>
                          <a:cs typeface="Calibri"/>
                        </a:rPr>
                        <a:t> </a:t>
                      </a:r>
                      <a:r>
                        <a:rPr sz="1400" b="1" spc="-10" dirty="0">
                          <a:solidFill>
                            <a:srgbClr val="FFFFFF"/>
                          </a:solidFill>
                          <a:latin typeface="Calibri"/>
                          <a:cs typeface="Calibri"/>
                        </a:rPr>
                        <a:t>Deployment</a:t>
                      </a:r>
                      <a:endParaRPr sz="1400">
                        <a:latin typeface="Calibri"/>
                        <a:cs typeface="Calibri"/>
                      </a:endParaRPr>
                    </a:p>
                  </a:txBody>
                  <a:tcPr marL="0" marR="0" marT="36830" marB="0">
                    <a:lnR w="38100">
                      <a:solidFill>
                        <a:srgbClr val="FFFFFF"/>
                      </a:solidFill>
                      <a:prstDash val="solid"/>
                    </a:lnR>
                    <a:lnB w="12700">
                      <a:solidFill>
                        <a:srgbClr val="FFFFFF"/>
                      </a:solidFill>
                      <a:prstDash val="solid"/>
                    </a:lnB>
                    <a:solidFill>
                      <a:srgbClr val="4471C4"/>
                    </a:solidFill>
                  </a:tcPr>
                </a:tc>
                <a:tc hMerge="1">
                  <a:txBody>
                    <a:bodyPr/>
                    <a:lstStyle/>
                    <a:p>
                      <a:endParaRPr/>
                    </a:p>
                  </a:txBody>
                  <a:tcPr marL="0" marR="0" marT="0" marB="0"/>
                </a:tc>
                <a:tc gridSpan="2">
                  <a:txBody>
                    <a:bodyPr/>
                    <a:lstStyle/>
                    <a:p>
                      <a:pPr algn="ctr">
                        <a:lnSpc>
                          <a:spcPct val="100000"/>
                        </a:lnSpc>
                        <a:spcBef>
                          <a:spcPts val="290"/>
                        </a:spcBef>
                      </a:pPr>
                      <a:r>
                        <a:rPr sz="1400" b="1" spc="-10" dirty="0">
                          <a:solidFill>
                            <a:srgbClr val="FFFFFF"/>
                          </a:solidFill>
                          <a:latin typeface="Calibri"/>
                          <a:cs typeface="Calibri"/>
                        </a:rPr>
                        <a:t>Off-Shore</a:t>
                      </a:r>
                      <a:r>
                        <a:rPr sz="1400" b="1" spc="-25" dirty="0">
                          <a:solidFill>
                            <a:srgbClr val="FFFFFF"/>
                          </a:solidFill>
                          <a:latin typeface="Calibri"/>
                          <a:cs typeface="Calibri"/>
                        </a:rPr>
                        <a:t> </a:t>
                      </a:r>
                      <a:r>
                        <a:rPr sz="1400" b="1" spc="-10" dirty="0">
                          <a:solidFill>
                            <a:srgbClr val="FFFFFF"/>
                          </a:solidFill>
                          <a:latin typeface="Calibri"/>
                          <a:cs typeface="Calibri"/>
                        </a:rPr>
                        <a:t>Deployment</a:t>
                      </a:r>
                      <a:endParaRPr sz="1400">
                        <a:latin typeface="Calibri"/>
                        <a:cs typeface="Calibri"/>
                      </a:endParaRPr>
                    </a:p>
                  </a:txBody>
                  <a:tcPr marL="0" marR="0" marT="36830" marB="0">
                    <a:lnL w="38100">
                      <a:solidFill>
                        <a:srgbClr val="FFFFFF"/>
                      </a:solidFill>
                      <a:prstDash val="solid"/>
                    </a:lnL>
                    <a:lnB w="12700">
                      <a:solidFill>
                        <a:srgbClr val="FFFFFF"/>
                      </a:solidFill>
                      <a:prstDash val="solid"/>
                    </a:lnB>
                    <a:solidFill>
                      <a:srgbClr val="4471C4"/>
                    </a:solidFill>
                  </a:tcPr>
                </a:tc>
                <a:tc hMerge="1">
                  <a:txBody>
                    <a:bodyPr/>
                    <a:lstStyle/>
                    <a:p>
                      <a:endParaRPr/>
                    </a:p>
                  </a:txBody>
                  <a:tcPr marL="0" marR="0" marT="0" marB="0"/>
                </a:tc>
                <a:extLst>
                  <a:ext uri="{0D108BD9-81ED-4DB2-BD59-A6C34878D82A}">
                    <a16:rowId xmlns:a16="http://schemas.microsoft.com/office/drawing/2014/main" val="10000"/>
                  </a:ext>
                </a:extLst>
              </a:tr>
              <a:tr h="304800">
                <a:tc>
                  <a:txBody>
                    <a:bodyPr/>
                    <a:lstStyle/>
                    <a:p>
                      <a:pPr algn="ctr">
                        <a:lnSpc>
                          <a:spcPct val="100000"/>
                        </a:lnSpc>
                        <a:spcBef>
                          <a:spcPts val="265"/>
                        </a:spcBef>
                      </a:pPr>
                      <a:r>
                        <a:rPr sz="1400" b="1" spc="-40" dirty="0">
                          <a:solidFill>
                            <a:srgbClr val="FFFFFF"/>
                          </a:solidFill>
                          <a:latin typeface="Calibri"/>
                          <a:cs typeface="Calibri"/>
                        </a:rPr>
                        <a:t>KLT-</a:t>
                      </a:r>
                      <a:r>
                        <a:rPr sz="1400" b="1" spc="-25" dirty="0">
                          <a:solidFill>
                            <a:srgbClr val="FFFFFF"/>
                          </a:solidFill>
                          <a:latin typeface="Calibri"/>
                          <a:cs typeface="Calibri"/>
                        </a:rPr>
                        <a:t>40S</a:t>
                      </a:r>
                      <a:endParaRPr sz="1400">
                        <a:latin typeface="Calibri"/>
                        <a:cs typeface="Calibri"/>
                      </a:endParaRPr>
                    </a:p>
                  </a:txBody>
                  <a:tcPr marL="0" marR="0" marT="3365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5B9BD4"/>
                    </a:solidFill>
                  </a:tcPr>
                </a:tc>
                <a:tc>
                  <a:txBody>
                    <a:bodyPr/>
                    <a:lstStyle/>
                    <a:p>
                      <a:pPr marL="745490">
                        <a:lnSpc>
                          <a:spcPct val="100000"/>
                        </a:lnSpc>
                        <a:spcBef>
                          <a:spcPts val="265"/>
                        </a:spcBef>
                      </a:pPr>
                      <a:r>
                        <a:rPr sz="1400" b="1" spc="-20" dirty="0">
                          <a:solidFill>
                            <a:srgbClr val="FFFFFF"/>
                          </a:solidFill>
                          <a:latin typeface="Calibri"/>
                          <a:cs typeface="Calibri"/>
                        </a:rPr>
                        <a:t>RITM-200M</a:t>
                      </a:r>
                      <a:endParaRPr sz="1400">
                        <a:latin typeface="Calibri"/>
                        <a:cs typeface="Calibri"/>
                      </a:endParaRPr>
                    </a:p>
                  </a:txBody>
                  <a:tcPr marL="0" marR="0" marT="3365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5B9BD4"/>
                    </a:solidFill>
                  </a:tcPr>
                </a:tc>
                <a:tc>
                  <a:txBody>
                    <a:bodyPr/>
                    <a:lstStyle/>
                    <a:p>
                      <a:pPr algn="ctr">
                        <a:lnSpc>
                          <a:spcPct val="100000"/>
                        </a:lnSpc>
                        <a:spcBef>
                          <a:spcPts val="265"/>
                        </a:spcBef>
                      </a:pPr>
                      <a:r>
                        <a:rPr sz="1400" b="1" spc="-20" dirty="0">
                          <a:solidFill>
                            <a:srgbClr val="FFFFFF"/>
                          </a:solidFill>
                          <a:latin typeface="Calibri"/>
                          <a:cs typeface="Calibri"/>
                        </a:rPr>
                        <a:t>ACPR-</a:t>
                      </a:r>
                      <a:r>
                        <a:rPr sz="1400" b="1" spc="-25" dirty="0">
                          <a:solidFill>
                            <a:srgbClr val="FFFFFF"/>
                          </a:solidFill>
                          <a:latin typeface="Calibri"/>
                          <a:cs typeface="Calibri"/>
                        </a:rPr>
                        <a:t>50S</a:t>
                      </a:r>
                      <a:endParaRPr sz="1400">
                        <a:latin typeface="Calibri"/>
                        <a:cs typeface="Calibri"/>
                      </a:endParaRPr>
                    </a:p>
                  </a:txBody>
                  <a:tcPr marL="0" marR="0" marT="3365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5B9BD4"/>
                    </a:solidFill>
                  </a:tcPr>
                </a:tc>
                <a:tc>
                  <a:txBody>
                    <a:bodyPr/>
                    <a:lstStyle/>
                    <a:p>
                      <a:pPr algn="ctr">
                        <a:lnSpc>
                          <a:spcPct val="100000"/>
                        </a:lnSpc>
                        <a:spcBef>
                          <a:spcPts val="265"/>
                        </a:spcBef>
                      </a:pPr>
                      <a:r>
                        <a:rPr sz="1400" b="1" spc="-10" dirty="0">
                          <a:solidFill>
                            <a:srgbClr val="FFFFFF"/>
                          </a:solidFill>
                          <a:latin typeface="Calibri"/>
                          <a:cs typeface="Calibri"/>
                        </a:rPr>
                        <a:t>SHELF</a:t>
                      </a:r>
                      <a:endParaRPr sz="1400">
                        <a:latin typeface="Calibri"/>
                        <a:cs typeface="Calibri"/>
                      </a:endParaRPr>
                    </a:p>
                  </a:txBody>
                  <a:tcPr marL="0" marR="0" marT="3365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5B9BD4"/>
                    </a:solidFill>
                  </a:tcPr>
                </a:tc>
                <a:extLst>
                  <a:ext uri="{0D108BD9-81ED-4DB2-BD59-A6C34878D82A}">
                    <a16:rowId xmlns:a16="http://schemas.microsoft.com/office/drawing/2014/main" val="10001"/>
                  </a:ext>
                </a:extLst>
              </a:tr>
              <a:tr h="2225040">
                <a:tc>
                  <a:txBody>
                    <a:bodyPr/>
                    <a:lstStyle/>
                    <a:p>
                      <a:pPr>
                        <a:lnSpc>
                          <a:spcPct val="100000"/>
                        </a:lnSpc>
                      </a:pPr>
                      <a:endParaRPr sz="1100">
                        <a:latin typeface="Times New Roman"/>
                        <a:cs typeface="Times New Roman"/>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tcPr>
                </a:tc>
                <a:tc>
                  <a:txBody>
                    <a:bodyPr/>
                    <a:lstStyle/>
                    <a:p>
                      <a:pPr>
                        <a:lnSpc>
                          <a:spcPct val="100000"/>
                        </a:lnSpc>
                      </a:pPr>
                      <a:endParaRPr sz="1100">
                        <a:latin typeface="Times New Roman"/>
                        <a:cs typeface="Times New Roman"/>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tcPr>
                </a:tc>
                <a:tc>
                  <a:txBody>
                    <a:bodyPr/>
                    <a:lstStyle/>
                    <a:p>
                      <a:pPr>
                        <a:lnSpc>
                          <a:spcPct val="100000"/>
                        </a:lnSpc>
                      </a:pPr>
                      <a:endParaRPr sz="1100">
                        <a:latin typeface="Times New Roman"/>
                        <a:cs typeface="Times New Roman"/>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tcPr>
                </a:tc>
                <a:tc>
                  <a:txBody>
                    <a:bodyPr/>
                    <a:lstStyle/>
                    <a:p>
                      <a:pPr>
                        <a:lnSpc>
                          <a:spcPct val="100000"/>
                        </a:lnSpc>
                      </a:pPr>
                      <a:endParaRPr sz="1100">
                        <a:latin typeface="Times New Roman"/>
                        <a:cs typeface="Times New Roman"/>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tcPr>
                </a:tc>
                <a:extLst>
                  <a:ext uri="{0D108BD9-81ED-4DB2-BD59-A6C34878D82A}">
                    <a16:rowId xmlns:a16="http://schemas.microsoft.com/office/drawing/2014/main" val="10002"/>
                  </a:ext>
                </a:extLst>
              </a:tr>
              <a:tr h="731520">
                <a:tc>
                  <a:txBody>
                    <a:bodyPr/>
                    <a:lstStyle/>
                    <a:p>
                      <a:pPr marL="90805">
                        <a:lnSpc>
                          <a:spcPct val="100000"/>
                        </a:lnSpc>
                        <a:spcBef>
                          <a:spcPts val="290"/>
                        </a:spcBef>
                      </a:pPr>
                      <a:r>
                        <a:rPr sz="1050" u="sng" dirty="0">
                          <a:uFill>
                            <a:solidFill>
                              <a:srgbClr val="000000"/>
                            </a:solidFill>
                          </a:uFill>
                          <a:latin typeface="Calibri"/>
                          <a:cs typeface="Calibri"/>
                        </a:rPr>
                        <a:t>Design</a:t>
                      </a:r>
                      <a:r>
                        <a:rPr sz="1050" u="sng" spc="-5" dirty="0">
                          <a:uFill>
                            <a:solidFill>
                              <a:srgbClr val="000000"/>
                            </a:solidFill>
                          </a:uFill>
                          <a:latin typeface="Calibri"/>
                          <a:cs typeface="Calibri"/>
                        </a:rPr>
                        <a:t> </a:t>
                      </a:r>
                      <a:r>
                        <a:rPr sz="1050" u="sng" spc="-10" dirty="0">
                          <a:uFill>
                            <a:solidFill>
                              <a:srgbClr val="000000"/>
                            </a:solidFill>
                          </a:uFill>
                          <a:latin typeface="Calibri"/>
                          <a:cs typeface="Calibri"/>
                        </a:rPr>
                        <a:t>Status</a:t>
                      </a:r>
                      <a:r>
                        <a:rPr sz="1050" spc="-10" dirty="0">
                          <a:latin typeface="Calibri"/>
                          <a:cs typeface="Calibri"/>
                        </a:rPr>
                        <a:t>:</a:t>
                      </a:r>
                      <a:endParaRPr sz="1050">
                        <a:latin typeface="Calibri"/>
                        <a:cs typeface="Calibri"/>
                      </a:endParaRPr>
                    </a:p>
                    <a:p>
                      <a:pPr marL="90805" marR="236854">
                        <a:lnSpc>
                          <a:spcPct val="100000"/>
                        </a:lnSpc>
                        <a:spcBef>
                          <a:spcPts val="5"/>
                        </a:spcBef>
                      </a:pPr>
                      <a:r>
                        <a:rPr sz="1050" dirty="0">
                          <a:latin typeface="Calibri"/>
                          <a:cs typeface="Calibri"/>
                        </a:rPr>
                        <a:t>Full</a:t>
                      </a:r>
                      <a:r>
                        <a:rPr sz="1050" spc="-15" dirty="0">
                          <a:latin typeface="Calibri"/>
                          <a:cs typeface="Calibri"/>
                        </a:rPr>
                        <a:t> </a:t>
                      </a:r>
                      <a:r>
                        <a:rPr sz="1050" dirty="0">
                          <a:latin typeface="Calibri"/>
                          <a:cs typeface="Calibri"/>
                        </a:rPr>
                        <a:t>Commercial</a:t>
                      </a:r>
                      <a:r>
                        <a:rPr sz="1050" spc="-30" dirty="0">
                          <a:latin typeface="Calibri"/>
                          <a:cs typeface="Calibri"/>
                        </a:rPr>
                        <a:t> </a:t>
                      </a:r>
                      <a:r>
                        <a:rPr sz="1050" dirty="0">
                          <a:latin typeface="Calibri"/>
                          <a:cs typeface="Calibri"/>
                        </a:rPr>
                        <a:t>Operation</a:t>
                      </a:r>
                      <a:r>
                        <a:rPr sz="1050" spc="-25" dirty="0">
                          <a:latin typeface="Calibri"/>
                          <a:cs typeface="Calibri"/>
                        </a:rPr>
                        <a:t> </a:t>
                      </a:r>
                      <a:r>
                        <a:rPr sz="1050" dirty="0">
                          <a:latin typeface="Calibri"/>
                          <a:cs typeface="Calibri"/>
                        </a:rPr>
                        <a:t>since</a:t>
                      </a:r>
                      <a:r>
                        <a:rPr sz="1050" spc="-5" dirty="0">
                          <a:latin typeface="Calibri"/>
                          <a:cs typeface="Calibri"/>
                        </a:rPr>
                        <a:t> </a:t>
                      </a:r>
                      <a:r>
                        <a:rPr sz="1050" spc="-25" dirty="0">
                          <a:latin typeface="Calibri"/>
                          <a:cs typeface="Calibri"/>
                        </a:rPr>
                        <a:t>May </a:t>
                      </a:r>
                      <a:r>
                        <a:rPr sz="1050" dirty="0">
                          <a:latin typeface="Calibri"/>
                          <a:cs typeface="Calibri"/>
                        </a:rPr>
                        <a:t>2020</a:t>
                      </a:r>
                      <a:r>
                        <a:rPr sz="1050" spc="5" dirty="0">
                          <a:latin typeface="Calibri"/>
                          <a:cs typeface="Calibri"/>
                        </a:rPr>
                        <a:t> </a:t>
                      </a:r>
                      <a:r>
                        <a:rPr sz="1050" dirty="0">
                          <a:latin typeface="Calibri"/>
                          <a:cs typeface="Calibri"/>
                        </a:rPr>
                        <a:t>in</a:t>
                      </a:r>
                      <a:r>
                        <a:rPr sz="1050" spc="-10" dirty="0">
                          <a:latin typeface="Calibri"/>
                          <a:cs typeface="Calibri"/>
                        </a:rPr>
                        <a:t> </a:t>
                      </a:r>
                      <a:r>
                        <a:rPr sz="1050" dirty="0">
                          <a:latin typeface="Calibri"/>
                          <a:cs typeface="Calibri"/>
                        </a:rPr>
                        <a:t>the</a:t>
                      </a:r>
                      <a:r>
                        <a:rPr sz="1050" spc="-10" dirty="0">
                          <a:latin typeface="Calibri"/>
                          <a:cs typeface="Calibri"/>
                        </a:rPr>
                        <a:t> </a:t>
                      </a:r>
                      <a:r>
                        <a:rPr sz="1050" dirty="0">
                          <a:latin typeface="Calibri"/>
                          <a:cs typeface="Calibri"/>
                        </a:rPr>
                        <a:t>Akademik</a:t>
                      </a:r>
                      <a:r>
                        <a:rPr sz="1050" spc="-10" dirty="0">
                          <a:latin typeface="Calibri"/>
                          <a:cs typeface="Calibri"/>
                        </a:rPr>
                        <a:t> Lomonosov </a:t>
                      </a:r>
                      <a:r>
                        <a:rPr sz="1050" dirty="0">
                          <a:latin typeface="Calibri"/>
                          <a:cs typeface="Calibri"/>
                        </a:rPr>
                        <a:t>Floating</a:t>
                      </a:r>
                      <a:r>
                        <a:rPr sz="1050" spc="-25" dirty="0">
                          <a:latin typeface="Calibri"/>
                          <a:cs typeface="Calibri"/>
                        </a:rPr>
                        <a:t> NPP</a:t>
                      </a:r>
                      <a:endParaRPr sz="1050">
                        <a:latin typeface="Calibri"/>
                        <a:cs typeface="Calibri"/>
                      </a:endParaRPr>
                    </a:p>
                  </a:txBody>
                  <a:tcPr marL="0" marR="0" marT="3683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EF7"/>
                    </a:solidFill>
                  </a:tcPr>
                </a:tc>
                <a:tc>
                  <a:txBody>
                    <a:bodyPr/>
                    <a:lstStyle/>
                    <a:p>
                      <a:pPr marL="90805" marR="217804">
                        <a:lnSpc>
                          <a:spcPct val="100000"/>
                        </a:lnSpc>
                        <a:spcBef>
                          <a:spcPts val="290"/>
                        </a:spcBef>
                      </a:pPr>
                      <a:r>
                        <a:rPr sz="1050" u="sng" dirty="0">
                          <a:uFill>
                            <a:solidFill>
                              <a:srgbClr val="000000"/>
                            </a:solidFill>
                          </a:uFill>
                          <a:latin typeface="Calibri"/>
                          <a:cs typeface="Calibri"/>
                        </a:rPr>
                        <a:t>Design Status</a:t>
                      </a:r>
                      <a:r>
                        <a:rPr sz="1050" dirty="0">
                          <a:latin typeface="Calibri"/>
                          <a:cs typeface="Calibri"/>
                        </a:rPr>
                        <a:t>:</a:t>
                      </a:r>
                      <a:r>
                        <a:rPr sz="1050" spc="-20" dirty="0">
                          <a:latin typeface="Calibri"/>
                          <a:cs typeface="Calibri"/>
                        </a:rPr>
                        <a:t> </a:t>
                      </a:r>
                      <a:r>
                        <a:rPr sz="1050" dirty="0">
                          <a:latin typeface="Calibri"/>
                          <a:cs typeface="Calibri"/>
                        </a:rPr>
                        <a:t>6</a:t>
                      </a:r>
                      <a:r>
                        <a:rPr sz="1050" spc="-10" dirty="0">
                          <a:latin typeface="Calibri"/>
                          <a:cs typeface="Calibri"/>
                        </a:rPr>
                        <a:t> </a:t>
                      </a:r>
                      <a:r>
                        <a:rPr sz="1050" dirty="0">
                          <a:latin typeface="Calibri"/>
                          <a:cs typeface="Calibri"/>
                        </a:rPr>
                        <a:t>prototype</a:t>
                      </a:r>
                      <a:r>
                        <a:rPr sz="1050" spc="-30" dirty="0">
                          <a:latin typeface="Calibri"/>
                          <a:cs typeface="Calibri"/>
                        </a:rPr>
                        <a:t> </a:t>
                      </a:r>
                      <a:r>
                        <a:rPr sz="1050" spc="-10" dirty="0">
                          <a:latin typeface="Calibri"/>
                          <a:cs typeface="Calibri"/>
                        </a:rPr>
                        <a:t>reactors </a:t>
                      </a:r>
                      <a:r>
                        <a:rPr sz="1050" dirty="0">
                          <a:latin typeface="Calibri"/>
                          <a:cs typeface="Calibri"/>
                        </a:rPr>
                        <a:t>were</a:t>
                      </a:r>
                      <a:r>
                        <a:rPr sz="1050" spc="-15" dirty="0">
                          <a:latin typeface="Calibri"/>
                          <a:cs typeface="Calibri"/>
                        </a:rPr>
                        <a:t> </a:t>
                      </a:r>
                      <a:r>
                        <a:rPr sz="1050" dirty="0">
                          <a:latin typeface="Calibri"/>
                          <a:cs typeface="Calibri"/>
                        </a:rPr>
                        <a:t>manufactured</a:t>
                      </a:r>
                      <a:r>
                        <a:rPr sz="1050" spc="-20" dirty="0">
                          <a:latin typeface="Calibri"/>
                          <a:cs typeface="Calibri"/>
                        </a:rPr>
                        <a:t> </a:t>
                      </a:r>
                      <a:r>
                        <a:rPr sz="1050" dirty="0">
                          <a:latin typeface="Calibri"/>
                          <a:cs typeface="Calibri"/>
                        </a:rPr>
                        <a:t>and</a:t>
                      </a:r>
                      <a:r>
                        <a:rPr sz="1050" spc="-20" dirty="0">
                          <a:latin typeface="Calibri"/>
                          <a:cs typeface="Calibri"/>
                        </a:rPr>
                        <a:t> </a:t>
                      </a:r>
                      <a:r>
                        <a:rPr sz="1050" dirty="0">
                          <a:latin typeface="Calibri"/>
                          <a:cs typeface="Calibri"/>
                        </a:rPr>
                        <a:t>installed</a:t>
                      </a:r>
                      <a:r>
                        <a:rPr sz="1050" spc="-20" dirty="0">
                          <a:latin typeface="Calibri"/>
                          <a:cs typeface="Calibri"/>
                        </a:rPr>
                        <a:t> </a:t>
                      </a:r>
                      <a:r>
                        <a:rPr sz="1050" spc="-25" dirty="0">
                          <a:latin typeface="Calibri"/>
                          <a:cs typeface="Calibri"/>
                        </a:rPr>
                        <a:t>on </a:t>
                      </a:r>
                      <a:r>
                        <a:rPr sz="1050" dirty="0">
                          <a:latin typeface="Calibri"/>
                          <a:cs typeface="Calibri"/>
                        </a:rPr>
                        <a:t>icebreakers</a:t>
                      </a:r>
                      <a:r>
                        <a:rPr sz="1050" spc="-20" dirty="0">
                          <a:latin typeface="Calibri"/>
                          <a:cs typeface="Calibri"/>
                        </a:rPr>
                        <a:t> </a:t>
                      </a:r>
                      <a:r>
                        <a:rPr sz="1050" dirty="0">
                          <a:latin typeface="Calibri"/>
                          <a:cs typeface="Calibri"/>
                        </a:rPr>
                        <a:t>(2</a:t>
                      </a:r>
                      <a:r>
                        <a:rPr sz="1050" spc="-5" dirty="0">
                          <a:latin typeface="Calibri"/>
                          <a:cs typeface="Calibri"/>
                        </a:rPr>
                        <a:t> </a:t>
                      </a:r>
                      <a:r>
                        <a:rPr sz="1050" dirty="0">
                          <a:latin typeface="Calibri"/>
                          <a:cs typeface="Calibri"/>
                        </a:rPr>
                        <a:t>ones</a:t>
                      </a:r>
                      <a:r>
                        <a:rPr sz="1050" spc="-15" dirty="0">
                          <a:latin typeface="Calibri"/>
                          <a:cs typeface="Calibri"/>
                        </a:rPr>
                        <a:t> </a:t>
                      </a:r>
                      <a:r>
                        <a:rPr sz="1050" dirty="0">
                          <a:latin typeface="Calibri"/>
                          <a:cs typeface="Calibri"/>
                        </a:rPr>
                        <a:t>are</a:t>
                      </a:r>
                      <a:r>
                        <a:rPr sz="1050" spc="-10" dirty="0">
                          <a:latin typeface="Calibri"/>
                          <a:cs typeface="Calibri"/>
                        </a:rPr>
                        <a:t> </a:t>
                      </a:r>
                      <a:r>
                        <a:rPr sz="1050" dirty="0">
                          <a:latin typeface="Calibri"/>
                          <a:cs typeface="Calibri"/>
                        </a:rPr>
                        <a:t>in</a:t>
                      </a:r>
                      <a:r>
                        <a:rPr sz="1050" spc="-15" dirty="0">
                          <a:latin typeface="Calibri"/>
                          <a:cs typeface="Calibri"/>
                        </a:rPr>
                        <a:t> </a:t>
                      </a:r>
                      <a:r>
                        <a:rPr sz="1050" dirty="0">
                          <a:latin typeface="Calibri"/>
                          <a:cs typeface="Calibri"/>
                        </a:rPr>
                        <a:t>the</a:t>
                      </a:r>
                      <a:r>
                        <a:rPr sz="1050" spc="-10" dirty="0">
                          <a:latin typeface="Calibri"/>
                          <a:cs typeface="Calibri"/>
                        </a:rPr>
                        <a:t> process </a:t>
                      </a:r>
                      <a:r>
                        <a:rPr sz="1050" dirty="0">
                          <a:latin typeface="Calibri"/>
                          <a:cs typeface="Calibri"/>
                        </a:rPr>
                        <a:t>of</a:t>
                      </a:r>
                      <a:r>
                        <a:rPr sz="1050" spc="-5" dirty="0">
                          <a:latin typeface="Calibri"/>
                          <a:cs typeface="Calibri"/>
                        </a:rPr>
                        <a:t> </a:t>
                      </a:r>
                      <a:r>
                        <a:rPr sz="1050" spc="-10" dirty="0">
                          <a:latin typeface="Calibri"/>
                          <a:cs typeface="Calibri"/>
                        </a:rPr>
                        <a:t>testing)</a:t>
                      </a:r>
                      <a:endParaRPr sz="1050">
                        <a:latin typeface="Calibri"/>
                        <a:cs typeface="Calibri"/>
                      </a:endParaRPr>
                    </a:p>
                  </a:txBody>
                  <a:tcPr marL="0" marR="0" marT="3683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EF7"/>
                    </a:solidFill>
                  </a:tcPr>
                </a:tc>
                <a:tc>
                  <a:txBody>
                    <a:bodyPr/>
                    <a:lstStyle/>
                    <a:p>
                      <a:pPr marL="91440" marR="650240" indent="-635" algn="just">
                        <a:lnSpc>
                          <a:spcPct val="100000"/>
                        </a:lnSpc>
                        <a:spcBef>
                          <a:spcPts val="290"/>
                        </a:spcBef>
                      </a:pPr>
                      <a:r>
                        <a:rPr sz="1050" u="sng" dirty="0">
                          <a:uFill>
                            <a:solidFill>
                              <a:srgbClr val="000000"/>
                            </a:solidFill>
                          </a:uFill>
                          <a:latin typeface="Calibri"/>
                          <a:cs typeface="Calibri"/>
                        </a:rPr>
                        <a:t>Design</a:t>
                      </a:r>
                      <a:r>
                        <a:rPr sz="1050" u="sng" spc="-10" dirty="0">
                          <a:uFill>
                            <a:solidFill>
                              <a:srgbClr val="000000"/>
                            </a:solidFill>
                          </a:uFill>
                          <a:latin typeface="Calibri"/>
                          <a:cs typeface="Calibri"/>
                        </a:rPr>
                        <a:t> </a:t>
                      </a:r>
                      <a:r>
                        <a:rPr sz="1050" u="sng" dirty="0">
                          <a:uFill>
                            <a:solidFill>
                              <a:srgbClr val="000000"/>
                            </a:solidFill>
                          </a:uFill>
                          <a:latin typeface="Calibri"/>
                          <a:cs typeface="Calibri"/>
                        </a:rPr>
                        <a:t>Status</a:t>
                      </a:r>
                      <a:r>
                        <a:rPr sz="1050" dirty="0">
                          <a:latin typeface="Calibri"/>
                          <a:cs typeface="Calibri"/>
                        </a:rPr>
                        <a:t>:</a:t>
                      </a:r>
                      <a:r>
                        <a:rPr sz="1050" spc="-30" dirty="0">
                          <a:latin typeface="Calibri"/>
                          <a:cs typeface="Calibri"/>
                        </a:rPr>
                        <a:t> </a:t>
                      </a:r>
                      <a:r>
                        <a:rPr sz="1050" dirty="0">
                          <a:latin typeface="Calibri"/>
                          <a:cs typeface="Calibri"/>
                        </a:rPr>
                        <a:t>Completion</a:t>
                      </a:r>
                      <a:r>
                        <a:rPr sz="1050" spc="-35" dirty="0">
                          <a:latin typeface="Calibri"/>
                          <a:cs typeface="Calibri"/>
                        </a:rPr>
                        <a:t> </a:t>
                      </a:r>
                      <a:r>
                        <a:rPr sz="1050" spc="-25" dirty="0">
                          <a:latin typeface="Calibri"/>
                          <a:cs typeface="Calibri"/>
                        </a:rPr>
                        <a:t>of </a:t>
                      </a:r>
                      <a:r>
                        <a:rPr sz="1050" dirty="0">
                          <a:latin typeface="Calibri"/>
                          <a:cs typeface="Calibri"/>
                        </a:rPr>
                        <a:t>conceptual/</a:t>
                      </a:r>
                      <a:r>
                        <a:rPr sz="1050" spc="-25" dirty="0">
                          <a:latin typeface="Calibri"/>
                          <a:cs typeface="Calibri"/>
                        </a:rPr>
                        <a:t> </a:t>
                      </a:r>
                      <a:r>
                        <a:rPr sz="1050" dirty="0">
                          <a:latin typeface="Calibri"/>
                          <a:cs typeface="Calibri"/>
                        </a:rPr>
                        <a:t>program</a:t>
                      </a:r>
                      <a:r>
                        <a:rPr sz="1050" spc="-25" dirty="0">
                          <a:latin typeface="Calibri"/>
                          <a:cs typeface="Calibri"/>
                        </a:rPr>
                        <a:t> </a:t>
                      </a:r>
                      <a:r>
                        <a:rPr sz="1050" spc="-10" dirty="0">
                          <a:latin typeface="Calibri"/>
                          <a:cs typeface="Calibri"/>
                        </a:rPr>
                        <a:t>design, </a:t>
                      </a:r>
                      <a:r>
                        <a:rPr sz="1050" dirty="0">
                          <a:latin typeface="Calibri"/>
                          <a:cs typeface="Calibri"/>
                        </a:rPr>
                        <a:t>preparation</a:t>
                      </a:r>
                      <a:r>
                        <a:rPr sz="1050" spc="-40" dirty="0">
                          <a:latin typeface="Calibri"/>
                          <a:cs typeface="Calibri"/>
                        </a:rPr>
                        <a:t> </a:t>
                      </a:r>
                      <a:r>
                        <a:rPr sz="1050" dirty="0">
                          <a:latin typeface="Calibri"/>
                          <a:cs typeface="Calibri"/>
                        </a:rPr>
                        <a:t>of</a:t>
                      </a:r>
                      <a:r>
                        <a:rPr sz="1050" spc="-5" dirty="0">
                          <a:latin typeface="Calibri"/>
                          <a:cs typeface="Calibri"/>
                        </a:rPr>
                        <a:t> </a:t>
                      </a:r>
                      <a:r>
                        <a:rPr sz="1050" dirty="0">
                          <a:latin typeface="Calibri"/>
                          <a:cs typeface="Calibri"/>
                        </a:rPr>
                        <a:t>project</a:t>
                      </a:r>
                      <a:r>
                        <a:rPr sz="1050" spc="-20" dirty="0">
                          <a:latin typeface="Calibri"/>
                          <a:cs typeface="Calibri"/>
                        </a:rPr>
                        <a:t> </a:t>
                      </a:r>
                      <a:r>
                        <a:rPr sz="1050" spc="-10" dirty="0">
                          <a:latin typeface="Calibri"/>
                          <a:cs typeface="Calibri"/>
                        </a:rPr>
                        <a:t>design.</a:t>
                      </a:r>
                      <a:endParaRPr sz="1050">
                        <a:latin typeface="Calibri"/>
                        <a:cs typeface="Calibri"/>
                      </a:endParaRPr>
                    </a:p>
                  </a:txBody>
                  <a:tcPr marL="0" marR="0" marT="3683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EF7"/>
                    </a:solidFill>
                  </a:tcPr>
                </a:tc>
                <a:tc>
                  <a:txBody>
                    <a:bodyPr/>
                    <a:lstStyle/>
                    <a:p>
                      <a:pPr marL="90805">
                        <a:lnSpc>
                          <a:spcPct val="100000"/>
                        </a:lnSpc>
                        <a:spcBef>
                          <a:spcPts val="290"/>
                        </a:spcBef>
                      </a:pPr>
                      <a:r>
                        <a:rPr sz="1050" u="sng" dirty="0">
                          <a:uFill>
                            <a:solidFill>
                              <a:srgbClr val="000000"/>
                            </a:solidFill>
                          </a:uFill>
                          <a:latin typeface="Calibri"/>
                          <a:cs typeface="Calibri"/>
                        </a:rPr>
                        <a:t>Design</a:t>
                      </a:r>
                      <a:r>
                        <a:rPr sz="1050" u="sng" spc="-5" dirty="0">
                          <a:uFill>
                            <a:solidFill>
                              <a:srgbClr val="000000"/>
                            </a:solidFill>
                          </a:uFill>
                          <a:latin typeface="Calibri"/>
                          <a:cs typeface="Calibri"/>
                        </a:rPr>
                        <a:t> </a:t>
                      </a:r>
                      <a:r>
                        <a:rPr sz="1050" u="sng" spc="-10" dirty="0">
                          <a:uFill>
                            <a:solidFill>
                              <a:srgbClr val="000000"/>
                            </a:solidFill>
                          </a:uFill>
                          <a:latin typeface="Calibri"/>
                          <a:cs typeface="Calibri"/>
                        </a:rPr>
                        <a:t>Status</a:t>
                      </a:r>
                      <a:r>
                        <a:rPr sz="1050" spc="-10" dirty="0">
                          <a:latin typeface="Calibri"/>
                          <a:cs typeface="Calibri"/>
                        </a:rPr>
                        <a:t>:</a:t>
                      </a:r>
                      <a:endParaRPr sz="1050">
                        <a:latin typeface="Calibri"/>
                        <a:cs typeface="Calibri"/>
                      </a:endParaRPr>
                    </a:p>
                    <a:p>
                      <a:pPr marL="90805">
                        <a:lnSpc>
                          <a:spcPct val="100000"/>
                        </a:lnSpc>
                        <a:spcBef>
                          <a:spcPts val="5"/>
                        </a:spcBef>
                      </a:pPr>
                      <a:r>
                        <a:rPr sz="1050" dirty="0">
                          <a:latin typeface="Calibri"/>
                          <a:cs typeface="Calibri"/>
                        </a:rPr>
                        <a:t>Detailed</a:t>
                      </a:r>
                      <a:r>
                        <a:rPr sz="1050" spc="-30" dirty="0">
                          <a:latin typeface="Calibri"/>
                          <a:cs typeface="Calibri"/>
                        </a:rPr>
                        <a:t> </a:t>
                      </a:r>
                      <a:r>
                        <a:rPr sz="1050" dirty="0">
                          <a:latin typeface="Calibri"/>
                          <a:cs typeface="Calibri"/>
                        </a:rPr>
                        <a:t>design</a:t>
                      </a:r>
                      <a:r>
                        <a:rPr sz="1050" spc="-5" dirty="0">
                          <a:latin typeface="Calibri"/>
                          <a:cs typeface="Calibri"/>
                        </a:rPr>
                        <a:t> </a:t>
                      </a:r>
                      <a:r>
                        <a:rPr sz="1050" spc="-10" dirty="0">
                          <a:latin typeface="Calibri"/>
                          <a:cs typeface="Calibri"/>
                        </a:rPr>
                        <a:t>underway</a:t>
                      </a:r>
                      <a:endParaRPr sz="1050">
                        <a:latin typeface="Calibri"/>
                        <a:cs typeface="Calibri"/>
                      </a:endParaRPr>
                    </a:p>
                  </a:txBody>
                  <a:tcPr marL="0" marR="0" marT="3683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EF7"/>
                    </a:solidFill>
                  </a:tcPr>
                </a:tc>
                <a:extLst>
                  <a:ext uri="{0D108BD9-81ED-4DB2-BD59-A6C34878D82A}">
                    <a16:rowId xmlns:a16="http://schemas.microsoft.com/office/drawing/2014/main" val="10003"/>
                  </a:ext>
                </a:extLst>
              </a:tr>
              <a:tr h="1615440">
                <a:tc>
                  <a:txBody>
                    <a:bodyPr/>
                    <a:lstStyle/>
                    <a:p>
                      <a:pPr marL="262255" indent="-172085">
                        <a:lnSpc>
                          <a:spcPct val="100000"/>
                        </a:lnSpc>
                        <a:spcBef>
                          <a:spcPts val="295"/>
                        </a:spcBef>
                        <a:buFont typeface="Arial"/>
                        <a:buChar char="•"/>
                        <a:tabLst>
                          <a:tab pos="262890" algn="l"/>
                        </a:tabLst>
                      </a:pPr>
                      <a:r>
                        <a:rPr sz="1000" dirty="0">
                          <a:latin typeface="Calibri"/>
                          <a:cs typeface="Calibri"/>
                        </a:rPr>
                        <a:t>OKBM</a:t>
                      </a:r>
                      <a:r>
                        <a:rPr sz="1000" spc="-30" dirty="0">
                          <a:latin typeface="Calibri"/>
                          <a:cs typeface="Calibri"/>
                        </a:rPr>
                        <a:t> </a:t>
                      </a:r>
                      <a:r>
                        <a:rPr sz="1000" dirty="0">
                          <a:latin typeface="Calibri"/>
                          <a:cs typeface="Calibri"/>
                        </a:rPr>
                        <a:t>Afrikantov,</a:t>
                      </a:r>
                      <a:r>
                        <a:rPr sz="1000" spc="-40" dirty="0">
                          <a:latin typeface="Calibri"/>
                          <a:cs typeface="Calibri"/>
                        </a:rPr>
                        <a:t> </a:t>
                      </a:r>
                      <a:r>
                        <a:rPr sz="1000" dirty="0">
                          <a:latin typeface="Calibri"/>
                          <a:cs typeface="Calibri"/>
                        </a:rPr>
                        <a:t>Russian</a:t>
                      </a:r>
                      <a:r>
                        <a:rPr sz="1000" spc="-40" dirty="0">
                          <a:latin typeface="Calibri"/>
                          <a:cs typeface="Calibri"/>
                        </a:rPr>
                        <a:t> </a:t>
                      </a:r>
                      <a:r>
                        <a:rPr sz="1000" spc="-10" dirty="0">
                          <a:latin typeface="Calibri"/>
                          <a:cs typeface="Calibri"/>
                        </a:rPr>
                        <a:t>Federation</a:t>
                      </a:r>
                      <a:endParaRPr sz="1000">
                        <a:latin typeface="Calibri"/>
                        <a:cs typeface="Calibri"/>
                      </a:endParaRPr>
                    </a:p>
                    <a:p>
                      <a:pPr marL="262255" indent="-172085">
                        <a:lnSpc>
                          <a:spcPct val="100000"/>
                        </a:lnSpc>
                        <a:buFont typeface="Arial"/>
                        <a:buChar char="•"/>
                        <a:tabLst>
                          <a:tab pos="262890" algn="l"/>
                        </a:tabLst>
                      </a:pPr>
                      <a:r>
                        <a:rPr sz="1000" dirty="0">
                          <a:latin typeface="Calibri"/>
                          <a:cs typeface="Calibri"/>
                        </a:rPr>
                        <a:t>Compact</a:t>
                      </a:r>
                      <a:r>
                        <a:rPr sz="1000" spc="-20" dirty="0">
                          <a:latin typeface="Calibri"/>
                          <a:cs typeface="Calibri"/>
                        </a:rPr>
                        <a:t> </a:t>
                      </a:r>
                      <a:r>
                        <a:rPr sz="1000" dirty="0">
                          <a:latin typeface="Calibri"/>
                          <a:cs typeface="Calibri"/>
                        </a:rPr>
                        <a:t>Loop</a:t>
                      </a:r>
                      <a:r>
                        <a:rPr sz="1000" spc="-20" dirty="0">
                          <a:latin typeface="Calibri"/>
                          <a:cs typeface="Calibri"/>
                        </a:rPr>
                        <a:t> </a:t>
                      </a:r>
                      <a:r>
                        <a:rPr sz="1000" spc="-25" dirty="0">
                          <a:latin typeface="Calibri"/>
                          <a:cs typeface="Calibri"/>
                        </a:rPr>
                        <a:t>PWR</a:t>
                      </a:r>
                      <a:endParaRPr sz="1000">
                        <a:latin typeface="Calibri"/>
                        <a:cs typeface="Calibri"/>
                      </a:endParaRPr>
                    </a:p>
                    <a:p>
                      <a:pPr marL="262255" marR="251460" indent="-171450">
                        <a:lnSpc>
                          <a:spcPct val="100000"/>
                        </a:lnSpc>
                        <a:buFont typeface="Arial"/>
                        <a:buChar char="•"/>
                        <a:tabLst>
                          <a:tab pos="262890" algn="l"/>
                        </a:tabLst>
                      </a:pPr>
                      <a:r>
                        <a:rPr sz="1000" dirty="0">
                          <a:latin typeface="Calibri"/>
                          <a:cs typeface="Calibri"/>
                        </a:rPr>
                        <a:t>150</a:t>
                      </a:r>
                      <a:r>
                        <a:rPr sz="1000" spc="-10" dirty="0">
                          <a:latin typeface="Calibri"/>
                          <a:cs typeface="Calibri"/>
                        </a:rPr>
                        <a:t> </a:t>
                      </a:r>
                      <a:r>
                        <a:rPr sz="1000" dirty="0">
                          <a:latin typeface="Calibri"/>
                          <a:cs typeface="Calibri"/>
                        </a:rPr>
                        <a:t>MWt</a:t>
                      </a:r>
                      <a:r>
                        <a:rPr sz="1000" spc="-20" dirty="0">
                          <a:latin typeface="Calibri"/>
                          <a:cs typeface="Calibri"/>
                        </a:rPr>
                        <a:t> </a:t>
                      </a:r>
                      <a:r>
                        <a:rPr sz="1000" dirty="0">
                          <a:latin typeface="Calibri"/>
                          <a:cs typeface="Calibri"/>
                        </a:rPr>
                        <a:t>/</a:t>
                      </a:r>
                      <a:r>
                        <a:rPr sz="1000" spc="-10" dirty="0">
                          <a:latin typeface="Calibri"/>
                          <a:cs typeface="Calibri"/>
                        </a:rPr>
                        <a:t> </a:t>
                      </a:r>
                      <a:r>
                        <a:rPr sz="1000" dirty="0">
                          <a:latin typeface="Calibri"/>
                          <a:cs typeface="Calibri"/>
                        </a:rPr>
                        <a:t>35 MWe</a:t>
                      </a:r>
                      <a:r>
                        <a:rPr sz="1000" spc="-20" dirty="0">
                          <a:latin typeface="Calibri"/>
                          <a:cs typeface="Calibri"/>
                        </a:rPr>
                        <a:t> </a:t>
                      </a:r>
                      <a:r>
                        <a:rPr sz="1000" dirty="0">
                          <a:latin typeface="Calibri"/>
                          <a:cs typeface="Calibri"/>
                        </a:rPr>
                        <a:t>per module</a:t>
                      </a:r>
                      <a:r>
                        <a:rPr sz="1000" spc="-20" dirty="0">
                          <a:latin typeface="Calibri"/>
                          <a:cs typeface="Calibri"/>
                        </a:rPr>
                        <a:t> </a:t>
                      </a:r>
                      <a:r>
                        <a:rPr sz="1000" dirty="0">
                          <a:latin typeface="Calibri"/>
                          <a:cs typeface="Calibri"/>
                        </a:rPr>
                        <a:t>x </a:t>
                      </a:r>
                      <a:r>
                        <a:rPr sz="1000" spc="-50" dirty="0">
                          <a:latin typeface="Calibri"/>
                          <a:cs typeface="Calibri"/>
                        </a:rPr>
                        <a:t>2</a:t>
                      </a:r>
                      <a:r>
                        <a:rPr sz="1000" dirty="0">
                          <a:latin typeface="Calibri"/>
                          <a:cs typeface="Calibri"/>
                        </a:rPr>
                        <a:t> modules</a:t>
                      </a:r>
                      <a:r>
                        <a:rPr sz="1000" spc="-35" dirty="0">
                          <a:latin typeface="Calibri"/>
                          <a:cs typeface="Calibri"/>
                        </a:rPr>
                        <a:t> </a:t>
                      </a:r>
                      <a:r>
                        <a:rPr sz="1000" dirty="0">
                          <a:latin typeface="Calibri"/>
                          <a:cs typeface="Calibri"/>
                        </a:rPr>
                        <a:t>for</a:t>
                      </a:r>
                      <a:r>
                        <a:rPr sz="1000" spc="-25" dirty="0">
                          <a:latin typeface="Calibri"/>
                          <a:cs typeface="Calibri"/>
                        </a:rPr>
                        <a:t> </a:t>
                      </a:r>
                      <a:r>
                        <a:rPr sz="1000" dirty="0">
                          <a:latin typeface="Calibri"/>
                          <a:cs typeface="Calibri"/>
                        </a:rPr>
                        <a:t>the</a:t>
                      </a:r>
                      <a:r>
                        <a:rPr sz="1000" spc="-5" dirty="0">
                          <a:latin typeface="Calibri"/>
                          <a:cs typeface="Calibri"/>
                        </a:rPr>
                        <a:t> </a:t>
                      </a:r>
                      <a:r>
                        <a:rPr sz="1000" spc="-20" dirty="0">
                          <a:latin typeface="Calibri"/>
                          <a:cs typeface="Calibri"/>
                        </a:rPr>
                        <a:t>FNPP</a:t>
                      </a:r>
                      <a:endParaRPr sz="1000">
                        <a:latin typeface="Calibri"/>
                        <a:cs typeface="Calibri"/>
                      </a:endParaRPr>
                    </a:p>
                    <a:p>
                      <a:pPr marL="262255" indent="-172085">
                        <a:lnSpc>
                          <a:spcPts val="1200"/>
                        </a:lnSpc>
                        <a:buFont typeface="Arial"/>
                        <a:buChar char="•"/>
                        <a:tabLst>
                          <a:tab pos="262890" algn="l"/>
                        </a:tabLst>
                      </a:pPr>
                      <a:r>
                        <a:rPr sz="1000" dirty="0">
                          <a:latin typeface="Calibri"/>
                          <a:cs typeface="Calibri"/>
                        </a:rPr>
                        <a:t>Core</a:t>
                      </a:r>
                      <a:r>
                        <a:rPr sz="1000" spc="-20" dirty="0">
                          <a:latin typeface="Calibri"/>
                          <a:cs typeface="Calibri"/>
                        </a:rPr>
                        <a:t> </a:t>
                      </a:r>
                      <a:r>
                        <a:rPr sz="1000" dirty="0">
                          <a:latin typeface="Calibri"/>
                          <a:cs typeface="Calibri"/>
                        </a:rPr>
                        <a:t>Outlet</a:t>
                      </a:r>
                      <a:r>
                        <a:rPr sz="1000" spc="-20" dirty="0">
                          <a:latin typeface="Calibri"/>
                          <a:cs typeface="Calibri"/>
                        </a:rPr>
                        <a:t> </a:t>
                      </a:r>
                      <a:r>
                        <a:rPr sz="1000" dirty="0">
                          <a:latin typeface="Calibri"/>
                          <a:cs typeface="Calibri"/>
                        </a:rPr>
                        <a:t>Temp:</a:t>
                      </a:r>
                      <a:r>
                        <a:rPr sz="1000" spc="-15" dirty="0">
                          <a:latin typeface="Calibri"/>
                          <a:cs typeface="Calibri"/>
                        </a:rPr>
                        <a:t> </a:t>
                      </a:r>
                      <a:r>
                        <a:rPr sz="1000" spc="-20" dirty="0">
                          <a:latin typeface="Calibri"/>
                          <a:cs typeface="Calibri"/>
                        </a:rPr>
                        <a:t>316</a:t>
                      </a:r>
                      <a:r>
                        <a:rPr sz="975" spc="-30" baseline="25641" dirty="0">
                          <a:latin typeface="Calibri"/>
                          <a:cs typeface="Calibri"/>
                        </a:rPr>
                        <a:t>o</a:t>
                      </a:r>
                      <a:r>
                        <a:rPr sz="1000" spc="-20" dirty="0">
                          <a:latin typeface="Calibri"/>
                          <a:cs typeface="Calibri"/>
                        </a:rPr>
                        <a:t>C</a:t>
                      </a:r>
                      <a:endParaRPr sz="1000">
                        <a:latin typeface="Calibri"/>
                        <a:cs typeface="Calibri"/>
                      </a:endParaRPr>
                    </a:p>
                    <a:p>
                      <a:pPr marL="262255" indent="-171450">
                        <a:lnSpc>
                          <a:spcPct val="100000"/>
                        </a:lnSpc>
                        <a:buFont typeface="Arial"/>
                        <a:buChar char="•"/>
                        <a:tabLst>
                          <a:tab pos="262890" algn="l"/>
                        </a:tabLst>
                      </a:pPr>
                      <a:r>
                        <a:rPr sz="1000" dirty="0">
                          <a:latin typeface="Calibri"/>
                          <a:cs typeface="Calibri"/>
                        </a:rPr>
                        <a:t>Enrichment:</a:t>
                      </a:r>
                      <a:r>
                        <a:rPr sz="1000" spc="-40" dirty="0">
                          <a:latin typeface="Calibri"/>
                          <a:cs typeface="Calibri"/>
                        </a:rPr>
                        <a:t> </a:t>
                      </a:r>
                      <a:r>
                        <a:rPr sz="1000" spc="-10" dirty="0">
                          <a:latin typeface="Calibri"/>
                          <a:cs typeface="Calibri"/>
                        </a:rPr>
                        <a:t>18.6%</a:t>
                      </a:r>
                      <a:endParaRPr sz="1000">
                        <a:latin typeface="Calibri"/>
                        <a:cs typeface="Calibri"/>
                      </a:endParaRPr>
                    </a:p>
                    <a:p>
                      <a:pPr marL="262255" indent="-171450">
                        <a:lnSpc>
                          <a:spcPct val="100000"/>
                        </a:lnSpc>
                        <a:buFont typeface="Arial"/>
                        <a:buChar char="•"/>
                        <a:tabLst>
                          <a:tab pos="262890" algn="l"/>
                        </a:tabLst>
                      </a:pPr>
                      <a:r>
                        <a:rPr sz="1000" dirty="0">
                          <a:latin typeface="Calibri"/>
                          <a:cs typeface="Calibri"/>
                        </a:rPr>
                        <a:t>Refuel</a:t>
                      </a:r>
                      <a:r>
                        <a:rPr sz="1000" spc="-35" dirty="0">
                          <a:latin typeface="Calibri"/>
                          <a:cs typeface="Calibri"/>
                        </a:rPr>
                        <a:t> </a:t>
                      </a:r>
                      <a:r>
                        <a:rPr sz="1000" dirty="0">
                          <a:latin typeface="Calibri"/>
                          <a:cs typeface="Calibri"/>
                        </a:rPr>
                        <a:t>interval:</a:t>
                      </a:r>
                      <a:r>
                        <a:rPr sz="1000" spc="-30" dirty="0">
                          <a:latin typeface="Calibri"/>
                          <a:cs typeface="Calibri"/>
                        </a:rPr>
                        <a:t> </a:t>
                      </a:r>
                      <a:r>
                        <a:rPr sz="1000" dirty="0">
                          <a:latin typeface="Calibri"/>
                          <a:cs typeface="Calibri"/>
                        </a:rPr>
                        <a:t>36</a:t>
                      </a:r>
                      <a:r>
                        <a:rPr sz="1000" spc="-10" dirty="0">
                          <a:latin typeface="Calibri"/>
                          <a:cs typeface="Calibri"/>
                        </a:rPr>
                        <a:t> months</a:t>
                      </a:r>
                      <a:endParaRPr sz="1000">
                        <a:latin typeface="Calibri"/>
                        <a:cs typeface="Calibri"/>
                      </a:endParaRPr>
                    </a:p>
                    <a:p>
                      <a:pPr marL="262255" indent="-171450">
                        <a:lnSpc>
                          <a:spcPct val="100000"/>
                        </a:lnSpc>
                        <a:buFont typeface="Arial"/>
                        <a:buChar char="•"/>
                        <a:tabLst>
                          <a:tab pos="262890" algn="l"/>
                        </a:tabLst>
                      </a:pPr>
                      <a:r>
                        <a:rPr sz="1000" dirty="0">
                          <a:latin typeface="Calibri"/>
                          <a:cs typeface="Calibri"/>
                        </a:rPr>
                        <a:t>Without</a:t>
                      </a:r>
                      <a:r>
                        <a:rPr sz="1000" spc="-35" dirty="0">
                          <a:latin typeface="Calibri"/>
                          <a:cs typeface="Calibri"/>
                        </a:rPr>
                        <a:t> </a:t>
                      </a:r>
                      <a:r>
                        <a:rPr sz="1000" dirty="0">
                          <a:latin typeface="Calibri"/>
                          <a:cs typeface="Calibri"/>
                        </a:rPr>
                        <a:t>onsite</a:t>
                      </a:r>
                      <a:r>
                        <a:rPr sz="1000" spc="-25" dirty="0">
                          <a:latin typeface="Calibri"/>
                          <a:cs typeface="Calibri"/>
                        </a:rPr>
                        <a:t> </a:t>
                      </a:r>
                      <a:r>
                        <a:rPr sz="1000" spc="-10" dirty="0">
                          <a:latin typeface="Calibri"/>
                          <a:cs typeface="Calibri"/>
                        </a:rPr>
                        <a:t>refuelling</a:t>
                      </a:r>
                      <a:endParaRPr sz="1000">
                        <a:latin typeface="Calibri"/>
                        <a:cs typeface="Calibri"/>
                      </a:endParaRPr>
                    </a:p>
                    <a:p>
                      <a:pPr marL="262255" indent="-171450">
                        <a:lnSpc>
                          <a:spcPct val="100000"/>
                        </a:lnSpc>
                        <a:buFont typeface="Arial"/>
                        <a:buChar char="•"/>
                        <a:tabLst>
                          <a:tab pos="262890" algn="l"/>
                        </a:tabLst>
                      </a:pPr>
                      <a:r>
                        <a:rPr sz="1000" dirty="0">
                          <a:latin typeface="Calibri"/>
                          <a:cs typeface="Calibri"/>
                        </a:rPr>
                        <a:t>Spent</a:t>
                      </a:r>
                      <a:r>
                        <a:rPr sz="1000" spc="-10" dirty="0">
                          <a:latin typeface="Calibri"/>
                          <a:cs typeface="Calibri"/>
                        </a:rPr>
                        <a:t> </a:t>
                      </a:r>
                      <a:r>
                        <a:rPr sz="1000" dirty="0">
                          <a:latin typeface="Calibri"/>
                          <a:cs typeface="Calibri"/>
                        </a:rPr>
                        <a:t>fuel</a:t>
                      </a:r>
                      <a:r>
                        <a:rPr sz="1000" spc="-20" dirty="0">
                          <a:latin typeface="Calibri"/>
                          <a:cs typeface="Calibri"/>
                        </a:rPr>
                        <a:t> </a:t>
                      </a:r>
                      <a:r>
                        <a:rPr sz="1000" dirty="0">
                          <a:latin typeface="Calibri"/>
                          <a:cs typeface="Calibri"/>
                        </a:rPr>
                        <a:t>take</a:t>
                      </a:r>
                      <a:r>
                        <a:rPr sz="1000" spc="-15" dirty="0">
                          <a:latin typeface="Calibri"/>
                          <a:cs typeface="Calibri"/>
                        </a:rPr>
                        <a:t> </a:t>
                      </a:r>
                      <a:r>
                        <a:rPr sz="1000" spc="-20" dirty="0">
                          <a:latin typeface="Calibri"/>
                          <a:cs typeface="Calibri"/>
                        </a:rPr>
                        <a:t>back</a:t>
                      </a:r>
                      <a:endParaRPr sz="1000">
                        <a:latin typeface="Calibri"/>
                        <a:cs typeface="Calibri"/>
                      </a:endParaRPr>
                    </a:p>
                  </a:txBody>
                  <a:tcPr marL="0" marR="0" marT="3746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2DEEE"/>
                    </a:solidFill>
                  </a:tcPr>
                </a:tc>
                <a:tc>
                  <a:txBody>
                    <a:bodyPr/>
                    <a:lstStyle/>
                    <a:p>
                      <a:pPr marL="262255" indent="-172085">
                        <a:lnSpc>
                          <a:spcPct val="100000"/>
                        </a:lnSpc>
                        <a:spcBef>
                          <a:spcPts val="295"/>
                        </a:spcBef>
                        <a:buFont typeface="Arial"/>
                        <a:buChar char="•"/>
                        <a:tabLst>
                          <a:tab pos="262890" algn="l"/>
                        </a:tabLst>
                      </a:pPr>
                      <a:r>
                        <a:rPr sz="1000" dirty="0">
                          <a:latin typeface="Calibri"/>
                          <a:cs typeface="Calibri"/>
                        </a:rPr>
                        <a:t>OKBM</a:t>
                      </a:r>
                      <a:r>
                        <a:rPr sz="1000" spc="-30" dirty="0">
                          <a:latin typeface="Calibri"/>
                          <a:cs typeface="Calibri"/>
                        </a:rPr>
                        <a:t> </a:t>
                      </a:r>
                      <a:r>
                        <a:rPr sz="1000" dirty="0">
                          <a:latin typeface="Calibri"/>
                          <a:cs typeface="Calibri"/>
                        </a:rPr>
                        <a:t>Afrikantov,</a:t>
                      </a:r>
                      <a:r>
                        <a:rPr sz="1000" spc="-40" dirty="0">
                          <a:latin typeface="Calibri"/>
                          <a:cs typeface="Calibri"/>
                        </a:rPr>
                        <a:t> </a:t>
                      </a:r>
                      <a:r>
                        <a:rPr sz="1000" dirty="0">
                          <a:latin typeface="Calibri"/>
                          <a:cs typeface="Calibri"/>
                        </a:rPr>
                        <a:t>Russian</a:t>
                      </a:r>
                      <a:r>
                        <a:rPr sz="1000" spc="-40" dirty="0">
                          <a:latin typeface="Calibri"/>
                          <a:cs typeface="Calibri"/>
                        </a:rPr>
                        <a:t> </a:t>
                      </a:r>
                      <a:r>
                        <a:rPr sz="1000" spc="-10" dirty="0">
                          <a:latin typeface="Calibri"/>
                          <a:cs typeface="Calibri"/>
                        </a:rPr>
                        <a:t>Federation</a:t>
                      </a:r>
                      <a:endParaRPr sz="1000">
                        <a:latin typeface="Calibri"/>
                        <a:cs typeface="Calibri"/>
                      </a:endParaRPr>
                    </a:p>
                    <a:p>
                      <a:pPr marL="262255" indent="-172085">
                        <a:lnSpc>
                          <a:spcPct val="100000"/>
                        </a:lnSpc>
                        <a:buFont typeface="Arial"/>
                        <a:buChar char="•"/>
                        <a:tabLst>
                          <a:tab pos="262890" algn="l"/>
                        </a:tabLst>
                      </a:pPr>
                      <a:r>
                        <a:rPr sz="1000" spc="-10" dirty="0">
                          <a:latin typeface="Calibri"/>
                          <a:cs typeface="Calibri"/>
                        </a:rPr>
                        <a:t>Integral-</a:t>
                      </a:r>
                      <a:r>
                        <a:rPr sz="1000" spc="-25" dirty="0">
                          <a:latin typeface="Calibri"/>
                          <a:cs typeface="Calibri"/>
                        </a:rPr>
                        <a:t>PWR</a:t>
                      </a:r>
                      <a:endParaRPr sz="1000">
                        <a:latin typeface="Calibri"/>
                        <a:cs typeface="Calibri"/>
                      </a:endParaRPr>
                    </a:p>
                    <a:p>
                      <a:pPr marL="262255" indent="-172085">
                        <a:lnSpc>
                          <a:spcPct val="100000"/>
                        </a:lnSpc>
                        <a:buFont typeface="Arial"/>
                        <a:buChar char="•"/>
                        <a:tabLst>
                          <a:tab pos="262890" algn="l"/>
                        </a:tabLst>
                      </a:pPr>
                      <a:r>
                        <a:rPr sz="1000" dirty="0">
                          <a:latin typeface="Calibri"/>
                          <a:cs typeface="Calibri"/>
                        </a:rPr>
                        <a:t>175 MWt</a:t>
                      </a:r>
                      <a:r>
                        <a:rPr sz="1000" spc="-20" dirty="0">
                          <a:latin typeface="Calibri"/>
                          <a:cs typeface="Calibri"/>
                        </a:rPr>
                        <a:t> </a:t>
                      </a:r>
                      <a:r>
                        <a:rPr sz="1000" dirty="0">
                          <a:latin typeface="Calibri"/>
                          <a:cs typeface="Calibri"/>
                        </a:rPr>
                        <a:t>/</a:t>
                      </a:r>
                      <a:r>
                        <a:rPr sz="1000" spc="-5" dirty="0">
                          <a:latin typeface="Calibri"/>
                          <a:cs typeface="Calibri"/>
                        </a:rPr>
                        <a:t> </a:t>
                      </a:r>
                      <a:r>
                        <a:rPr sz="1000" dirty="0">
                          <a:latin typeface="Calibri"/>
                          <a:cs typeface="Calibri"/>
                        </a:rPr>
                        <a:t>50</a:t>
                      </a:r>
                      <a:r>
                        <a:rPr sz="1000" spc="5" dirty="0">
                          <a:latin typeface="Calibri"/>
                          <a:cs typeface="Calibri"/>
                        </a:rPr>
                        <a:t> </a:t>
                      </a:r>
                      <a:r>
                        <a:rPr sz="1000" dirty="0">
                          <a:latin typeface="Calibri"/>
                          <a:cs typeface="Calibri"/>
                        </a:rPr>
                        <a:t>MWe</a:t>
                      </a:r>
                      <a:r>
                        <a:rPr sz="1000" spc="-20" dirty="0">
                          <a:latin typeface="Calibri"/>
                          <a:cs typeface="Calibri"/>
                        </a:rPr>
                        <a:t> </a:t>
                      </a:r>
                      <a:r>
                        <a:rPr sz="1000" dirty="0">
                          <a:latin typeface="Calibri"/>
                          <a:cs typeface="Calibri"/>
                        </a:rPr>
                        <a:t>per </a:t>
                      </a:r>
                      <a:r>
                        <a:rPr sz="1000" spc="-10" dirty="0">
                          <a:latin typeface="Calibri"/>
                          <a:cs typeface="Calibri"/>
                        </a:rPr>
                        <a:t>module</a:t>
                      </a:r>
                      <a:endParaRPr sz="1000">
                        <a:latin typeface="Calibri"/>
                        <a:cs typeface="Calibri"/>
                      </a:endParaRPr>
                    </a:p>
                    <a:p>
                      <a:pPr marL="262255" indent="-172085">
                        <a:lnSpc>
                          <a:spcPts val="1200"/>
                        </a:lnSpc>
                        <a:buFont typeface="Arial"/>
                        <a:buChar char="•"/>
                        <a:tabLst>
                          <a:tab pos="262890" algn="l"/>
                        </a:tabLst>
                      </a:pPr>
                      <a:r>
                        <a:rPr sz="1000" dirty="0">
                          <a:latin typeface="Calibri"/>
                          <a:cs typeface="Calibri"/>
                        </a:rPr>
                        <a:t>Core</a:t>
                      </a:r>
                      <a:r>
                        <a:rPr sz="1000" spc="-20" dirty="0">
                          <a:latin typeface="Calibri"/>
                          <a:cs typeface="Calibri"/>
                        </a:rPr>
                        <a:t> </a:t>
                      </a:r>
                      <a:r>
                        <a:rPr sz="1000" dirty="0">
                          <a:latin typeface="Calibri"/>
                          <a:cs typeface="Calibri"/>
                        </a:rPr>
                        <a:t>Outlet</a:t>
                      </a:r>
                      <a:r>
                        <a:rPr sz="1000" spc="-20" dirty="0">
                          <a:latin typeface="Calibri"/>
                          <a:cs typeface="Calibri"/>
                        </a:rPr>
                        <a:t> </a:t>
                      </a:r>
                      <a:r>
                        <a:rPr sz="1000" dirty="0">
                          <a:latin typeface="Calibri"/>
                          <a:cs typeface="Calibri"/>
                        </a:rPr>
                        <a:t>Temp:</a:t>
                      </a:r>
                      <a:r>
                        <a:rPr sz="1000" spc="-15" dirty="0">
                          <a:latin typeface="Calibri"/>
                          <a:cs typeface="Calibri"/>
                        </a:rPr>
                        <a:t> </a:t>
                      </a:r>
                      <a:r>
                        <a:rPr sz="1000" spc="-20" dirty="0">
                          <a:latin typeface="Calibri"/>
                          <a:cs typeface="Calibri"/>
                        </a:rPr>
                        <a:t>318</a:t>
                      </a:r>
                      <a:r>
                        <a:rPr sz="975" spc="-30" baseline="25641" dirty="0">
                          <a:latin typeface="Calibri"/>
                          <a:cs typeface="Calibri"/>
                        </a:rPr>
                        <a:t>o</a:t>
                      </a:r>
                      <a:r>
                        <a:rPr sz="1000" spc="-20" dirty="0">
                          <a:latin typeface="Calibri"/>
                          <a:cs typeface="Calibri"/>
                        </a:rPr>
                        <a:t>C</a:t>
                      </a:r>
                      <a:endParaRPr sz="1000">
                        <a:latin typeface="Calibri"/>
                        <a:cs typeface="Calibri"/>
                      </a:endParaRPr>
                    </a:p>
                    <a:p>
                      <a:pPr marL="262255" indent="-171450">
                        <a:lnSpc>
                          <a:spcPts val="1200"/>
                        </a:lnSpc>
                        <a:buFont typeface="Arial"/>
                        <a:buChar char="•"/>
                        <a:tabLst>
                          <a:tab pos="262890" algn="l"/>
                        </a:tabLst>
                      </a:pPr>
                      <a:r>
                        <a:rPr sz="1000" dirty="0">
                          <a:latin typeface="Calibri"/>
                          <a:cs typeface="Calibri"/>
                        </a:rPr>
                        <a:t>Enrichment:</a:t>
                      </a:r>
                      <a:r>
                        <a:rPr sz="1000" spc="-40" dirty="0">
                          <a:latin typeface="Calibri"/>
                          <a:cs typeface="Calibri"/>
                        </a:rPr>
                        <a:t> </a:t>
                      </a:r>
                      <a:r>
                        <a:rPr sz="1000" spc="-20" dirty="0">
                          <a:latin typeface="Calibri"/>
                          <a:cs typeface="Calibri"/>
                        </a:rPr>
                        <a:t>&lt;20%</a:t>
                      </a:r>
                      <a:endParaRPr sz="1000">
                        <a:latin typeface="Calibri"/>
                        <a:cs typeface="Calibri"/>
                      </a:endParaRPr>
                    </a:p>
                    <a:p>
                      <a:pPr marL="262255" indent="-171450">
                        <a:lnSpc>
                          <a:spcPct val="100000"/>
                        </a:lnSpc>
                        <a:spcBef>
                          <a:spcPts val="5"/>
                        </a:spcBef>
                        <a:buFont typeface="Arial"/>
                        <a:buChar char="•"/>
                        <a:tabLst>
                          <a:tab pos="262890" algn="l"/>
                        </a:tabLst>
                      </a:pPr>
                      <a:r>
                        <a:rPr sz="1000" dirty="0">
                          <a:latin typeface="Calibri"/>
                          <a:cs typeface="Calibri"/>
                        </a:rPr>
                        <a:t>Refuel</a:t>
                      </a:r>
                      <a:r>
                        <a:rPr sz="1000" spc="-30" dirty="0">
                          <a:latin typeface="Calibri"/>
                          <a:cs typeface="Calibri"/>
                        </a:rPr>
                        <a:t> </a:t>
                      </a:r>
                      <a:r>
                        <a:rPr sz="1000" dirty="0">
                          <a:latin typeface="Calibri"/>
                          <a:cs typeface="Calibri"/>
                        </a:rPr>
                        <a:t>interval:</a:t>
                      </a:r>
                      <a:r>
                        <a:rPr sz="1000" spc="-25" dirty="0">
                          <a:latin typeface="Calibri"/>
                          <a:cs typeface="Calibri"/>
                        </a:rPr>
                        <a:t> </a:t>
                      </a:r>
                      <a:r>
                        <a:rPr sz="1000" dirty="0">
                          <a:latin typeface="Calibri"/>
                          <a:cs typeface="Calibri"/>
                        </a:rPr>
                        <a:t>Up</a:t>
                      </a:r>
                      <a:r>
                        <a:rPr sz="1000" spc="-20" dirty="0">
                          <a:latin typeface="Calibri"/>
                          <a:cs typeface="Calibri"/>
                        </a:rPr>
                        <a:t> </a:t>
                      </a:r>
                      <a:r>
                        <a:rPr sz="1000" dirty="0">
                          <a:latin typeface="Calibri"/>
                          <a:cs typeface="Calibri"/>
                        </a:rPr>
                        <a:t>to</a:t>
                      </a:r>
                      <a:r>
                        <a:rPr sz="1000" spc="-15" dirty="0">
                          <a:latin typeface="Calibri"/>
                          <a:cs typeface="Calibri"/>
                        </a:rPr>
                        <a:t> </a:t>
                      </a:r>
                      <a:r>
                        <a:rPr sz="1000" dirty="0">
                          <a:latin typeface="Calibri"/>
                          <a:cs typeface="Calibri"/>
                        </a:rPr>
                        <a:t>120</a:t>
                      </a:r>
                      <a:r>
                        <a:rPr sz="1000" spc="5" dirty="0">
                          <a:latin typeface="Calibri"/>
                          <a:cs typeface="Calibri"/>
                        </a:rPr>
                        <a:t> </a:t>
                      </a:r>
                      <a:r>
                        <a:rPr sz="1000" spc="-10" dirty="0">
                          <a:latin typeface="Calibri"/>
                          <a:cs typeface="Calibri"/>
                        </a:rPr>
                        <a:t>months</a:t>
                      </a:r>
                      <a:endParaRPr sz="1000">
                        <a:latin typeface="Calibri"/>
                        <a:cs typeface="Calibri"/>
                      </a:endParaRPr>
                    </a:p>
                    <a:p>
                      <a:pPr marL="262255" indent="-171450">
                        <a:lnSpc>
                          <a:spcPct val="100000"/>
                        </a:lnSpc>
                        <a:buFont typeface="Arial"/>
                        <a:buChar char="•"/>
                        <a:tabLst>
                          <a:tab pos="262890" algn="l"/>
                        </a:tabLst>
                      </a:pPr>
                      <a:r>
                        <a:rPr sz="1000" dirty="0">
                          <a:latin typeface="Calibri"/>
                          <a:cs typeface="Calibri"/>
                        </a:rPr>
                        <a:t>Without</a:t>
                      </a:r>
                      <a:r>
                        <a:rPr sz="1000" spc="-35" dirty="0">
                          <a:latin typeface="Calibri"/>
                          <a:cs typeface="Calibri"/>
                        </a:rPr>
                        <a:t> </a:t>
                      </a:r>
                      <a:r>
                        <a:rPr sz="1000" dirty="0">
                          <a:latin typeface="Calibri"/>
                          <a:cs typeface="Calibri"/>
                        </a:rPr>
                        <a:t>onsite</a:t>
                      </a:r>
                      <a:r>
                        <a:rPr sz="1000" spc="-25" dirty="0">
                          <a:latin typeface="Calibri"/>
                          <a:cs typeface="Calibri"/>
                        </a:rPr>
                        <a:t> </a:t>
                      </a:r>
                      <a:r>
                        <a:rPr sz="1000" spc="-10" dirty="0">
                          <a:latin typeface="Calibri"/>
                          <a:cs typeface="Calibri"/>
                        </a:rPr>
                        <a:t>refuelling</a:t>
                      </a:r>
                      <a:endParaRPr sz="1000">
                        <a:latin typeface="Calibri"/>
                        <a:cs typeface="Calibri"/>
                      </a:endParaRPr>
                    </a:p>
                    <a:p>
                      <a:pPr marL="262255" indent="-171450">
                        <a:lnSpc>
                          <a:spcPct val="100000"/>
                        </a:lnSpc>
                        <a:buFont typeface="Arial"/>
                        <a:buChar char="•"/>
                        <a:tabLst>
                          <a:tab pos="262890" algn="l"/>
                        </a:tabLst>
                      </a:pPr>
                      <a:r>
                        <a:rPr sz="1000" dirty="0">
                          <a:latin typeface="Calibri"/>
                          <a:cs typeface="Calibri"/>
                        </a:rPr>
                        <a:t>Spent</a:t>
                      </a:r>
                      <a:r>
                        <a:rPr sz="1000" spc="-10" dirty="0">
                          <a:latin typeface="Calibri"/>
                          <a:cs typeface="Calibri"/>
                        </a:rPr>
                        <a:t> </a:t>
                      </a:r>
                      <a:r>
                        <a:rPr sz="1000" dirty="0">
                          <a:latin typeface="Calibri"/>
                          <a:cs typeface="Calibri"/>
                        </a:rPr>
                        <a:t>fuel</a:t>
                      </a:r>
                      <a:r>
                        <a:rPr sz="1000" spc="-20" dirty="0">
                          <a:latin typeface="Calibri"/>
                          <a:cs typeface="Calibri"/>
                        </a:rPr>
                        <a:t> </a:t>
                      </a:r>
                      <a:r>
                        <a:rPr sz="1000" dirty="0">
                          <a:latin typeface="Calibri"/>
                          <a:cs typeface="Calibri"/>
                        </a:rPr>
                        <a:t>take</a:t>
                      </a:r>
                      <a:r>
                        <a:rPr sz="1000" spc="-15" dirty="0">
                          <a:latin typeface="Calibri"/>
                          <a:cs typeface="Calibri"/>
                        </a:rPr>
                        <a:t> </a:t>
                      </a:r>
                      <a:r>
                        <a:rPr sz="1000" spc="-20" dirty="0">
                          <a:latin typeface="Calibri"/>
                          <a:cs typeface="Calibri"/>
                        </a:rPr>
                        <a:t>back</a:t>
                      </a:r>
                      <a:endParaRPr sz="1000">
                        <a:latin typeface="Calibri"/>
                        <a:cs typeface="Calibri"/>
                      </a:endParaRPr>
                    </a:p>
                  </a:txBody>
                  <a:tcPr marL="0" marR="0" marT="3746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2DEEE"/>
                    </a:solidFill>
                  </a:tcPr>
                </a:tc>
                <a:tc>
                  <a:txBody>
                    <a:bodyPr/>
                    <a:lstStyle/>
                    <a:p>
                      <a:pPr marL="262255" indent="-172085">
                        <a:lnSpc>
                          <a:spcPct val="100000"/>
                        </a:lnSpc>
                        <a:spcBef>
                          <a:spcPts val="295"/>
                        </a:spcBef>
                        <a:buFont typeface="Arial"/>
                        <a:buChar char="•"/>
                        <a:tabLst>
                          <a:tab pos="262890" algn="l"/>
                        </a:tabLst>
                      </a:pPr>
                      <a:r>
                        <a:rPr sz="1000" dirty="0">
                          <a:latin typeface="Calibri"/>
                          <a:cs typeface="Calibri"/>
                        </a:rPr>
                        <a:t>CGNPC,</a:t>
                      </a:r>
                      <a:r>
                        <a:rPr sz="1000" spc="-20" dirty="0">
                          <a:latin typeface="Calibri"/>
                          <a:cs typeface="Calibri"/>
                        </a:rPr>
                        <a:t> </a:t>
                      </a:r>
                      <a:r>
                        <a:rPr sz="1000" spc="-10" dirty="0">
                          <a:latin typeface="Calibri"/>
                          <a:cs typeface="Calibri"/>
                        </a:rPr>
                        <a:t>China</a:t>
                      </a:r>
                      <a:endParaRPr sz="1000">
                        <a:latin typeface="Calibri"/>
                        <a:cs typeface="Calibri"/>
                      </a:endParaRPr>
                    </a:p>
                    <a:p>
                      <a:pPr marL="262255" indent="-172085">
                        <a:lnSpc>
                          <a:spcPct val="100000"/>
                        </a:lnSpc>
                        <a:buFont typeface="Arial"/>
                        <a:buChar char="•"/>
                        <a:tabLst>
                          <a:tab pos="262890" algn="l"/>
                        </a:tabLst>
                      </a:pPr>
                      <a:r>
                        <a:rPr sz="1000" spc="-10" dirty="0">
                          <a:latin typeface="Calibri"/>
                          <a:cs typeface="Calibri"/>
                        </a:rPr>
                        <a:t>Integral-</a:t>
                      </a:r>
                      <a:r>
                        <a:rPr sz="1000" spc="-25" dirty="0">
                          <a:latin typeface="Calibri"/>
                          <a:cs typeface="Calibri"/>
                        </a:rPr>
                        <a:t>PWR</a:t>
                      </a:r>
                      <a:endParaRPr sz="1000">
                        <a:latin typeface="Calibri"/>
                        <a:cs typeface="Calibri"/>
                      </a:endParaRPr>
                    </a:p>
                    <a:p>
                      <a:pPr marL="262255" indent="-172085">
                        <a:lnSpc>
                          <a:spcPct val="100000"/>
                        </a:lnSpc>
                        <a:buFont typeface="Arial"/>
                        <a:buChar char="•"/>
                        <a:tabLst>
                          <a:tab pos="262890" algn="l"/>
                        </a:tabLst>
                      </a:pPr>
                      <a:r>
                        <a:rPr sz="1000" dirty="0">
                          <a:latin typeface="Calibri"/>
                          <a:cs typeface="Calibri"/>
                        </a:rPr>
                        <a:t>200 MWt</a:t>
                      </a:r>
                      <a:r>
                        <a:rPr sz="1000" spc="-20" dirty="0">
                          <a:latin typeface="Calibri"/>
                          <a:cs typeface="Calibri"/>
                        </a:rPr>
                        <a:t> </a:t>
                      </a:r>
                      <a:r>
                        <a:rPr sz="1000" dirty="0">
                          <a:latin typeface="Calibri"/>
                          <a:cs typeface="Calibri"/>
                        </a:rPr>
                        <a:t>/</a:t>
                      </a:r>
                      <a:r>
                        <a:rPr sz="1000" spc="-5" dirty="0">
                          <a:latin typeface="Calibri"/>
                          <a:cs typeface="Calibri"/>
                        </a:rPr>
                        <a:t> </a:t>
                      </a:r>
                      <a:r>
                        <a:rPr sz="1000" dirty="0">
                          <a:latin typeface="Calibri"/>
                          <a:cs typeface="Calibri"/>
                        </a:rPr>
                        <a:t>50</a:t>
                      </a:r>
                      <a:r>
                        <a:rPr sz="1000" spc="5" dirty="0">
                          <a:latin typeface="Calibri"/>
                          <a:cs typeface="Calibri"/>
                        </a:rPr>
                        <a:t> </a:t>
                      </a:r>
                      <a:r>
                        <a:rPr sz="1000" dirty="0">
                          <a:latin typeface="Calibri"/>
                          <a:cs typeface="Calibri"/>
                        </a:rPr>
                        <a:t>MWe</a:t>
                      </a:r>
                      <a:r>
                        <a:rPr sz="1000" spc="-20" dirty="0">
                          <a:latin typeface="Calibri"/>
                          <a:cs typeface="Calibri"/>
                        </a:rPr>
                        <a:t> </a:t>
                      </a:r>
                      <a:r>
                        <a:rPr sz="1000" dirty="0">
                          <a:latin typeface="Calibri"/>
                          <a:cs typeface="Calibri"/>
                        </a:rPr>
                        <a:t>per </a:t>
                      </a:r>
                      <a:r>
                        <a:rPr sz="1000" spc="-10" dirty="0">
                          <a:latin typeface="Calibri"/>
                          <a:cs typeface="Calibri"/>
                        </a:rPr>
                        <a:t>module</a:t>
                      </a:r>
                      <a:endParaRPr sz="1000">
                        <a:latin typeface="Calibri"/>
                        <a:cs typeface="Calibri"/>
                      </a:endParaRPr>
                    </a:p>
                    <a:p>
                      <a:pPr marL="262255" indent="-172085">
                        <a:lnSpc>
                          <a:spcPts val="1200"/>
                        </a:lnSpc>
                        <a:spcBef>
                          <a:spcPts val="5"/>
                        </a:spcBef>
                        <a:buFont typeface="Arial"/>
                        <a:buChar char="•"/>
                        <a:tabLst>
                          <a:tab pos="262890" algn="l"/>
                        </a:tabLst>
                      </a:pPr>
                      <a:r>
                        <a:rPr sz="1000" dirty="0">
                          <a:latin typeface="Calibri"/>
                          <a:cs typeface="Calibri"/>
                        </a:rPr>
                        <a:t>Core</a:t>
                      </a:r>
                      <a:r>
                        <a:rPr sz="1000" spc="-20" dirty="0">
                          <a:latin typeface="Calibri"/>
                          <a:cs typeface="Calibri"/>
                        </a:rPr>
                        <a:t> </a:t>
                      </a:r>
                      <a:r>
                        <a:rPr sz="1000" dirty="0">
                          <a:latin typeface="Calibri"/>
                          <a:cs typeface="Calibri"/>
                        </a:rPr>
                        <a:t>Outlet</a:t>
                      </a:r>
                      <a:r>
                        <a:rPr sz="1000" spc="-20" dirty="0">
                          <a:latin typeface="Calibri"/>
                          <a:cs typeface="Calibri"/>
                        </a:rPr>
                        <a:t> </a:t>
                      </a:r>
                      <a:r>
                        <a:rPr sz="1000" dirty="0">
                          <a:latin typeface="Calibri"/>
                          <a:cs typeface="Calibri"/>
                        </a:rPr>
                        <a:t>Temp:</a:t>
                      </a:r>
                      <a:r>
                        <a:rPr sz="1000" spc="-15" dirty="0">
                          <a:latin typeface="Calibri"/>
                          <a:cs typeface="Calibri"/>
                        </a:rPr>
                        <a:t> </a:t>
                      </a:r>
                      <a:r>
                        <a:rPr sz="1000" spc="-10" dirty="0">
                          <a:latin typeface="Calibri"/>
                          <a:cs typeface="Calibri"/>
                        </a:rPr>
                        <a:t>321.8</a:t>
                      </a:r>
                      <a:r>
                        <a:rPr sz="975" spc="-15" baseline="25641" dirty="0">
                          <a:latin typeface="Calibri"/>
                          <a:cs typeface="Calibri"/>
                        </a:rPr>
                        <a:t>o</a:t>
                      </a:r>
                      <a:r>
                        <a:rPr sz="1000" spc="-10" dirty="0">
                          <a:latin typeface="Calibri"/>
                          <a:cs typeface="Calibri"/>
                        </a:rPr>
                        <a:t>C</a:t>
                      </a:r>
                      <a:endParaRPr sz="1000">
                        <a:latin typeface="Calibri"/>
                        <a:cs typeface="Calibri"/>
                      </a:endParaRPr>
                    </a:p>
                    <a:p>
                      <a:pPr marL="262255" indent="-172085">
                        <a:lnSpc>
                          <a:spcPts val="1200"/>
                        </a:lnSpc>
                        <a:buFont typeface="Arial"/>
                        <a:buChar char="•"/>
                        <a:tabLst>
                          <a:tab pos="262890" algn="l"/>
                        </a:tabLst>
                      </a:pPr>
                      <a:r>
                        <a:rPr sz="1000" dirty="0">
                          <a:latin typeface="Calibri"/>
                          <a:cs typeface="Calibri"/>
                        </a:rPr>
                        <a:t>Enrichment:</a:t>
                      </a:r>
                      <a:r>
                        <a:rPr sz="1000" spc="-40" dirty="0">
                          <a:latin typeface="Calibri"/>
                          <a:cs typeface="Calibri"/>
                        </a:rPr>
                        <a:t> </a:t>
                      </a:r>
                      <a:r>
                        <a:rPr sz="1000" spc="-25" dirty="0">
                          <a:latin typeface="Calibri"/>
                          <a:cs typeface="Calibri"/>
                        </a:rPr>
                        <a:t>&lt;5%</a:t>
                      </a:r>
                      <a:endParaRPr sz="1000">
                        <a:latin typeface="Calibri"/>
                        <a:cs typeface="Calibri"/>
                      </a:endParaRPr>
                    </a:p>
                    <a:p>
                      <a:pPr marL="262255" indent="-172085">
                        <a:lnSpc>
                          <a:spcPct val="100000"/>
                        </a:lnSpc>
                        <a:buFont typeface="Arial"/>
                        <a:buChar char="•"/>
                        <a:tabLst>
                          <a:tab pos="262890" algn="l"/>
                        </a:tabLst>
                      </a:pPr>
                      <a:r>
                        <a:rPr sz="1000" dirty="0">
                          <a:latin typeface="Calibri"/>
                          <a:cs typeface="Calibri"/>
                        </a:rPr>
                        <a:t>Refuel</a:t>
                      </a:r>
                      <a:r>
                        <a:rPr sz="1000" spc="-35" dirty="0">
                          <a:latin typeface="Calibri"/>
                          <a:cs typeface="Calibri"/>
                        </a:rPr>
                        <a:t> </a:t>
                      </a:r>
                      <a:r>
                        <a:rPr sz="1000" dirty="0">
                          <a:latin typeface="Calibri"/>
                          <a:cs typeface="Calibri"/>
                        </a:rPr>
                        <a:t>interval:</a:t>
                      </a:r>
                      <a:r>
                        <a:rPr sz="1000" spc="-30" dirty="0">
                          <a:latin typeface="Calibri"/>
                          <a:cs typeface="Calibri"/>
                        </a:rPr>
                        <a:t> </a:t>
                      </a:r>
                      <a:r>
                        <a:rPr sz="1000" dirty="0">
                          <a:latin typeface="Calibri"/>
                          <a:cs typeface="Calibri"/>
                        </a:rPr>
                        <a:t>30</a:t>
                      </a:r>
                      <a:r>
                        <a:rPr sz="1000" spc="-10" dirty="0">
                          <a:latin typeface="Calibri"/>
                          <a:cs typeface="Calibri"/>
                        </a:rPr>
                        <a:t> months</a:t>
                      </a:r>
                      <a:endParaRPr sz="1000">
                        <a:latin typeface="Calibri"/>
                        <a:cs typeface="Calibri"/>
                      </a:endParaRPr>
                    </a:p>
                    <a:p>
                      <a:pPr marL="262255" indent="-172085">
                        <a:lnSpc>
                          <a:spcPct val="100000"/>
                        </a:lnSpc>
                        <a:buFont typeface="Arial"/>
                        <a:buChar char="•"/>
                        <a:tabLst>
                          <a:tab pos="262890" algn="l"/>
                        </a:tabLst>
                      </a:pPr>
                      <a:r>
                        <a:rPr sz="1000" dirty="0">
                          <a:latin typeface="Calibri"/>
                          <a:cs typeface="Calibri"/>
                        </a:rPr>
                        <a:t>Whole</a:t>
                      </a:r>
                      <a:r>
                        <a:rPr sz="1000" spc="-30" dirty="0">
                          <a:latin typeface="Calibri"/>
                          <a:cs typeface="Calibri"/>
                        </a:rPr>
                        <a:t> </a:t>
                      </a:r>
                      <a:r>
                        <a:rPr sz="1000" dirty="0">
                          <a:latin typeface="Calibri"/>
                          <a:cs typeface="Calibri"/>
                        </a:rPr>
                        <a:t>heap</a:t>
                      </a:r>
                      <a:r>
                        <a:rPr sz="1000" spc="-15" dirty="0">
                          <a:latin typeface="Calibri"/>
                          <a:cs typeface="Calibri"/>
                        </a:rPr>
                        <a:t> </a:t>
                      </a:r>
                      <a:r>
                        <a:rPr sz="1000" spc="-10" dirty="0">
                          <a:latin typeface="Calibri"/>
                          <a:cs typeface="Calibri"/>
                        </a:rPr>
                        <a:t>refuelling</a:t>
                      </a:r>
                      <a:endParaRPr sz="1000">
                        <a:latin typeface="Calibri"/>
                        <a:cs typeface="Calibri"/>
                      </a:endParaRPr>
                    </a:p>
                  </a:txBody>
                  <a:tcPr marL="0" marR="0" marT="3746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2DEEE"/>
                    </a:solidFill>
                  </a:tcPr>
                </a:tc>
                <a:tc>
                  <a:txBody>
                    <a:bodyPr/>
                    <a:lstStyle/>
                    <a:p>
                      <a:pPr marL="262255" indent="-172085">
                        <a:lnSpc>
                          <a:spcPct val="100000"/>
                        </a:lnSpc>
                        <a:spcBef>
                          <a:spcPts val="295"/>
                        </a:spcBef>
                        <a:buFont typeface="Arial"/>
                        <a:buChar char="•"/>
                        <a:tabLst>
                          <a:tab pos="262890" algn="l"/>
                        </a:tabLst>
                      </a:pPr>
                      <a:r>
                        <a:rPr sz="1000" dirty="0">
                          <a:latin typeface="Calibri"/>
                          <a:cs typeface="Calibri"/>
                        </a:rPr>
                        <a:t>NIKIET,</a:t>
                      </a:r>
                      <a:r>
                        <a:rPr sz="1000" spc="-30" dirty="0">
                          <a:latin typeface="Calibri"/>
                          <a:cs typeface="Calibri"/>
                        </a:rPr>
                        <a:t> </a:t>
                      </a:r>
                      <a:r>
                        <a:rPr sz="1000" dirty="0">
                          <a:latin typeface="Calibri"/>
                          <a:cs typeface="Calibri"/>
                        </a:rPr>
                        <a:t>Russian</a:t>
                      </a:r>
                      <a:r>
                        <a:rPr sz="1000" spc="-40" dirty="0">
                          <a:latin typeface="Calibri"/>
                          <a:cs typeface="Calibri"/>
                        </a:rPr>
                        <a:t> </a:t>
                      </a:r>
                      <a:r>
                        <a:rPr sz="1000" spc="-10" dirty="0">
                          <a:latin typeface="Calibri"/>
                          <a:cs typeface="Calibri"/>
                        </a:rPr>
                        <a:t>Federation</a:t>
                      </a:r>
                      <a:endParaRPr sz="1000" dirty="0">
                        <a:latin typeface="Calibri"/>
                        <a:cs typeface="Calibri"/>
                      </a:endParaRPr>
                    </a:p>
                    <a:p>
                      <a:pPr marL="262255" indent="-172085">
                        <a:lnSpc>
                          <a:spcPct val="100000"/>
                        </a:lnSpc>
                        <a:buFont typeface="Arial"/>
                        <a:buChar char="•"/>
                        <a:tabLst>
                          <a:tab pos="262890" algn="l"/>
                        </a:tabLst>
                      </a:pPr>
                      <a:r>
                        <a:rPr sz="1000" spc="-10" dirty="0">
                          <a:latin typeface="Calibri"/>
                          <a:cs typeface="Calibri"/>
                        </a:rPr>
                        <a:t>Integral-</a:t>
                      </a:r>
                      <a:r>
                        <a:rPr sz="1000" spc="-25" dirty="0">
                          <a:latin typeface="Calibri"/>
                          <a:cs typeface="Calibri"/>
                        </a:rPr>
                        <a:t>PWR</a:t>
                      </a:r>
                      <a:endParaRPr sz="1000" dirty="0">
                        <a:latin typeface="Calibri"/>
                        <a:cs typeface="Calibri"/>
                      </a:endParaRPr>
                    </a:p>
                    <a:p>
                      <a:pPr marL="262255" indent="-172085">
                        <a:lnSpc>
                          <a:spcPct val="100000"/>
                        </a:lnSpc>
                        <a:buFont typeface="Arial"/>
                        <a:buChar char="•"/>
                        <a:tabLst>
                          <a:tab pos="262890" algn="l"/>
                        </a:tabLst>
                      </a:pPr>
                      <a:r>
                        <a:rPr sz="1000" dirty="0">
                          <a:latin typeface="Calibri"/>
                          <a:cs typeface="Calibri"/>
                        </a:rPr>
                        <a:t>28.4</a:t>
                      </a:r>
                      <a:r>
                        <a:rPr sz="1000" spc="-5" dirty="0">
                          <a:latin typeface="Calibri"/>
                          <a:cs typeface="Calibri"/>
                        </a:rPr>
                        <a:t> </a:t>
                      </a:r>
                      <a:r>
                        <a:rPr sz="1000" dirty="0">
                          <a:latin typeface="Calibri"/>
                          <a:cs typeface="Calibri"/>
                        </a:rPr>
                        <a:t>MWt</a:t>
                      </a:r>
                      <a:r>
                        <a:rPr sz="1000" spc="-10" dirty="0">
                          <a:latin typeface="Calibri"/>
                          <a:cs typeface="Calibri"/>
                        </a:rPr>
                        <a:t> </a:t>
                      </a:r>
                      <a:r>
                        <a:rPr sz="1000" dirty="0">
                          <a:latin typeface="Calibri"/>
                          <a:cs typeface="Calibri"/>
                        </a:rPr>
                        <a:t>/</a:t>
                      </a:r>
                      <a:r>
                        <a:rPr sz="1000" spc="-10" dirty="0">
                          <a:latin typeface="Calibri"/>
                          <a:cs typeface="Calibri"/>
                        </a:rPr>
                        <a:t> </a:t>
                      </a:r>
                      <a:r>
                        <a:rPr sz="1000" dirty="0">
                          <a:latin typeface="Calibri"/>
                          <a:cs typeface="Calibri"/>
                        </a:rPr>
                        <a:t>6.6</a:t>
                      </a:r>
                      <a:r>
                        <a:rPr sz="1000" spc="-5" dirty="0">
                          <a:latin typeface="Calibri"/>
                          <a:cs typeface="Calibri"/>
                        </a:rPr>
                        <a:t> </a:t>
                      </a:r>
                      <a:r>
                        <a:rPr sz="1000" dirty="0">
                          <a:latin typeface="Calibri"/>
                          <a:cs typeface="Calibri"/>
                        </a:rPr>
                        <a:t>MWe</a:t>
                      </a:r>
                      <a:r>
                        <a:rPr sz="1000" spc="-20" dirty="0">
                          <a:latin typeface="Calibri"/>
                          <a:cs typeface="Calibri"/>
                        </a:rPr>
                        <a:t> </a:t>
                      </a:r>
                      <a:r>
                        <a:rPr sz="1000" dirty="0">
                          <a:latin typeface="Calibri"/>
                          <a:cs typeface="Calibri"/>
                        </a:rPr>
                        <a:t>per </a:t>
                      </a:r>
                      <a:r>
                        <a:rPr sz="1000" spc="-10" dirty="0">
                          <a:latin typeface="Calibri"/>
                          <a:cs typeface="Calibri"/>
                        </a:rPr>
                        <a:t>module</a:t>
                      </a:r>
                      <a:endParaRPr sz="1000" dirty="0">
                        <a:latin typeface="Calibri"/>
                        <a:cs typeface="Calibri"/>
                      </a:endParaRPr>
                    </a:p>
                    <a:p>
                      <a:pPr marL="262255" indent="-172085">
                        <a:lnSpc>
                          <a:spcPts val="1200"/>
                        </a:lnSpc>
                        <a:buFont typeface="Arial"/>
                        <a:buChar char="•"/>
                        <a:tabLst>
                          <a:tab pos="262890" algn="l"/>
                        </a:tabLst>
                      </a:pPr>
                      <a:r>
                        <a:rPr sz="1000" dirty="0">
                          <a:latin typeface="Calibri"/>
                          <a:cs typeface="Calibri"/>
                        </a:rPr>
                        <a:t>Core</a:t>
                      </a:r>
                      <a:r>
                        <a:rPr sz="1000" spc="-20" dirty="0">
                          <a:latin typeface="Calibri"/>
                          <a:cs typeface="Calibri"/>
                        </a:rPr>
                        <a:t> </a:t>
                      </a:r>
                      <a:r>
                        <a:rPr sz="1000" dirty="0">
                          <a:latin typeface="Calibri"/>
                          <a:cs typeface="Calibri"/>
                        </a:rPr>
                        <a:t>Outlet</a:t>
                      </a:r>
                      <a:r>
                        <a:rPr sz="1000" spc="-20" dirty="0">
                          <a:latin typeface="Calibri"/>
                          <a:cs typeface="Calibri"/>
                        </a:rPr>
                        <a:t> </a:t>
                      </a:r>
                      <a:r>
                        <a:rPr sz="1000" dirty="0">
                          <a:latin typeface="Calibri"/>
                          <a:cs typeface="Calibri"/>
                        </a:rPr>
                        <a:t>Temp:</a:t>
                      </a:r>
                      <a:r>
                        <a:rPr sz="1000" spc="-15" dirty="0">
                          <a:latin typeface="Calibri"/>
                          <a:cs typeface="Calibri"/>
                        </a:rPr>
                        <a:t> </a:t>
                      </a:r>
                      <a:r>
                        <a:rPr sz="1000" spc="-20" dirty="0">
                          <a:latin typeface="Calibri"/>
                          <a:cs typeface="Calibri"/>
                        </a:rPr>
                        <a:t>310</a:t>
                      </a:r>
                      <a:r>
                        <a:rPr sz="975" spc="-30" baseline="25641" dirty="0">
                          <a:latin typeface="Calibri"/>
                          <a:cs typeface="Calibri"/>
                        </a:rPr>
                        <a:t>o</a:t>
                      </a:r>
                      <a:r>
                        <a:rPr sz="1000" spc="-20" dirty="0">
                          <a:latin typeface="Calibri"/>
                          <a:cs typeface="Calibri"/>
                        </a:rPr>
                        <a:t>C</a:t>
                      </a:r>
                      <a:endParaRPr sz="1000" dirty="0">
                        <a:latin typeface="Calibri"/>
                        <a:cs typeface="Calibri"/>
                      </a:endParaRPr>
                    </a:p>
                    <a:p>
                      <a:pPr marL="262255" indent="-171450">
                        <a:lnSpc>
                          <a:spcPct val="100000"/>
                        </a:lnSpc>
                        <a:buFont typeface="Arial"/>
                        <a:buChar char="•"/>
                        <a:tabLst>
                          <a:tab pos="262890" algn="l"/>
                        </a:tabLst>
                      </a:pPr>
                      <a:r>
                        <a:rPr sz="1000" dirty="0">
                          <a:latin typeface="Calibri"/>
                          <a:cs typeface="Calibri"/>
                        </a:rPr>
                        <a:t>Enrichment:</a:t>
                      </a:r>
                      <a:r>
                        <a:rPr sz="1000" spc="-40" dirty="0">
                          <a:latin typeface="Calibri"/>
                          <a:cs typeface="Calibri"/>
                        </a:rPr>
                        <a:t> </a:t>
                      </a:r>
                      <a:r>
                        <a:rPr sz="1000" spc="-10" dirty="0">
                          <a:latin typeface="Calibri"/>
                          <a:cs typeface="Calibri"/>
                        </a:rPr>
                        <a:t>19.7%</a:t>
                      </a:r>
                      <a:endParaRPr sz="1000" dirty="0">
                        <a:latin typeface="Calibri"/>
                        <a:cs typeface="Calibri"/>
                      </a:endParaRPr>
                    </a:p>
                    <a:p>
                      <a:pPr marL="262255" marR="221615" indent="-171450">
                        <a:lnSpc>
                          <a:spcPct val="100000"/>
                        </a:lnSpc>
                        <a:buFont typeface="Arial"/>
                        <a:buChar char="•"/>
                        <a:tabLst>
                          <a:tab pos="262890" algn="l"/>
                        </a:tabLst>
                      </a:pPr>
                      <a:r>
                        <a:rPr sz="1000" dirty="0">
                          <a:latin typeface="Calibri"/>
                          <a:cs typeface="Calibri"/>
                        </a:rPr>
                        <a:t>Refuel</a:t>
                      </a:r>
                      <a:r>
                        <a:rPr sz="1000" spc="-30" dirty="0">
                          <a:latin typeface="Calibri"/>
                          <a:cs typeface="Calibri"/>
                        </a:rPr>
                        <a:t> </a:t>
                      </a:r>
                      <a:r>
                        <a:rPr sz="1000" dirty="0">
                          <a:latin typeface="Calibri"/>
                          <a:cs typeface="Calibri"/>
                        </a:rPr>
                        <a:t>interval:</a:t>
                      </a:r>
                      <a:r>
                        <a:rPr sz="1000" spc="-25" dirty="0">
                          <a:latin typeface="Calibri"/>
                          <a:cs typeface="Calibri"/>
                        </a:rPr>
                        <a:t> </a:t>
                      </a:r>
                      <a:r>
                        <a:rPr sz="1000" dirty="0">
                          <a:latin typeface="Calibri"/>
                          <a:cs typeface="Calibri"/>
                        </a:rPr>
                        <a:t>6</a:t>
                      </a:r>
                      <a:r>
                        <a:rPr sz="1000" spc="-5" dirty="0">
                          <a:latin typeface="Calibri"/>
                          <a:cs typeface="Calibri"/>
                        </a:rPr>
                        <a:t> </a:t>
                      </a:r>
                      <a:r>
                        <a:rPr sz="1000" dirty="0">
                          <a:latin typeface="Calibri"/>
                          <a:cs typeface="Calibri"/>
                        </a:rPr>
                        <a:t>years</a:t>
                      </a:r>
                      <a:r>
                        <a:rPr sz="1000" spc="-30" dirty="0">
                          <a:latin typeface="Calibri"/>
                          <a:cs typeface="Calibri"/>
                        </a:rPr>
                        <a:t> </a:t>
                      </a:r>
                      <a:r>
                        <a:rPr sz="1000" dirty="0">
                          <a:latin typeface="Calibri"/>
                          <a:cs typeface="Calibri"/>
                        </a:rPr>
                        <a:t>(8</a:t>
                      </a:r>
                      <a:r>
                        <a:rPr sz="1000" spc="-15" dirty="0">
                          <a:latin typeface="Calibri"/>
                          <a:cs typeface="Calibri"/>
                        </a:rPr>
                        <a:t> </a:t>
                      </a:r>
                      <a:r>
                        <a:rPr sz="1000" dirty="0">
                          <a:latin typeface="Calibri"/>
                          <a:cs typeface="Calibri"/>
                        </a:rPr>
                        <a:t>for</a:t>
                      </a:r>
                      <a:r>
                        <a:rPr sz="1000" spc="-15" dirty="0">
                          <a:latin typeface="Calibri"/>
                          <a:cs typeface="Calibri"/>
                        </a:rPr>
                        <a:t> </a:t>
                      </a:r>
                      <a:r>
                        <a:rPr sz="1000" spc="-10" dirty="0">
                          <a:latin typeface="Calibri"/>
                          <a:cs typeface="Calibri"/>
                        </a:rPr>
                        <a:t>SHELF- </a:t>
                      </a:r>
                      <a:r>
                        <a:rPr sz="1000" spc="-25" dirty="0">
                          <a:latin typeface="Calibri"/>
                          <a:cs typeface="Calibri"/>
                        </a:rPr>
                        <a:t>M)</a:t>
                      </a:r>
                      <a:endParaRPr sz="1000" dirty="0">
                        <a:latin typeface="Calibri"/>
                        <a:cs typeface="Calibri"/>
                      </a:endParaRPr>
                    </a:p>
                    <a:p>
                      <a:pPr marL="262255" indent="-171450">
                        <a:lnSpc>
                          <a:spcPct val="100000"/>
                        </a:lnSpc>
                        <a:buFont typeface="Arial"/>
                        <a:buChar char="•"/>
                        <a:tabLst>
                          <a:tab pos="262890" algn="l"/>
                        </a:tabLst>
                      </a:pPr>
                      <a:r>
                        <a:rPr sz="1000" dirty="0">
                          <a:latin typeface="Calibri"/>
                          <a:cs typeface="Calibri"/>
                        </a:rPr>
                        <a:t>Without</a:t>
                      </a:r>
                      <a:r>
                        <a:rPr sz="1000" spc="-35" dirty="0">
                          <a:latin typeface="Calibri"/>
                          <a:cs typeface="Calibri"/>
                        </a:rPr>
                        <a:t> </a:t>
                      </a:r>
                      <a:r>
                        <a:rPr sz="1000" dirty="0">
                          <a:latin typeface="Calibri"/>
                          <a:cs typeface="Calibri"/>
                        </a:rPr>
                        <a:t>onsite</a:t>
                      </a:r>
                      <a:r>
                        <a:rPr sz="1000" spc="-25" dirty="0">
                          <a:latin typeface="Calibri"/>
                          <a:cs typeface="Calibri"/>
                        </a:rPr>
                        <a:t> </a:t>
                      </a:r>
                      <a:r>
                        <a:rPr sz="1000" spc="-10" dirty="0">
                          <a:latin typeface="Calibri"/>
                          <a:cs typeface="Calibri"/>
                        </a:rPr>
                        <a:t>refuelling</a:t>
                      </a:r>
                      <a:endParaRPr sz="1000" dirty="0">
                        <a:latin typeface="Calibri"/>
                        <a:cs typeface="Calibri"/>
                      </a:endParaRPr>
                    </a:p>
                    <a:p>
                      <a:pPr marL="262255" indent="-171450">
                        <a:lnSpc>
                          <a:spcPct val="100000"/>
                        </a:lnSpc>
                        <a:buFont typeface="Arial"/>
                        <a:buChar char="•"/>
                        <a:tabLst>
                          <a:tab pos="262890" algn="l"/>
                        </a:tabLst>
                      </a:pPr>
                      <a:r>
                        <a:rPr sz="1000" dirty="0">
                          <a:latin typeface="Calibri"/>
                          <a:cs typeface="Calibri"/>
                        </a:rPr>
                        <a:t>Spent</a:t>
                      </a:r>
                      <a:r>
                        <a:rPr sz="1000" spc="-10" dirty="0">
                          <a:latin typeface="Calibri"/>
                          <a:cs typeface="Calibri"/>
                        </a:rPr>
                        <a:t> </a:t>
                      </a:r>
                      <a:r>
                        <a:rPr sz="1000" dirty="0">
                          <a:latin typeface="Calibri"/>
                          <a:cs typeface="Calibri"/>
                        </a:rPr>
                        <a:t>fuel</a:t>
                      </a:r>
                      <a:r>
                        <a:rPr sz="1000" spc="-20" dirty="0">
                          <a:latin typeface="Calibri"/>
                          <a:cs typeface="Calibri"/>
                        </a:rPr>
                        <a:t> </a:t>
                      </a:r>
                      <a:r>
                        <a:rPr sz="1000" dirty="0">
                          <a:latin typeface="Calibri"/>
                          <a:cs typeface="Calibri"/>
                        </a:rPr>
                        <a:t>take</a:t>
                      </a:r>
                      <a:r>
                        <a:rPr sz="1000" spc="-15" dirty="0">
                          <a:latin typeface="Calibri"/>
                          <a:cs typeface="Calibri"/>
                        </a:rPr>
                        <a:t> </a:t>
                      </a:r>
                      <a:r>
                        <a:rPr sz="1000" spc="-20" dirty="0">
                          <a:latin typeface="Calibri"/>
                          <a:cs typeface="Calibri"/>
                        </a:rPr>
                        <a:t>back</a:t>
                      </a:r>
                      <a:endParaRPr sz="1000" dirty="0">
                        <a:latin typeface="Calibri"/>
                        <a:cs typeface="Calibri"/>
                      </a:endParaRPr>
                    </a:p>
                  </a:txBody>
                  <a:tcPr marL="0" marR="0" marT="3746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2DEEE"/>
                    </a:solidFill>
                  </a:tcPr>
                </a:tc>
                <a:extLst>
                  <a:ext uri="{0D108BD9-81ED-4DB2-BD59-A6C34878D82A}">
                    <a16:rowId xmlns:a16="http://schemas.microsoft.com/office/drawing/2014/main" val="10004"/>
                  </a:ext>
                </a:extLst>
              </a:tr>
            </a:tbl>
          </a:graphicData>
        </a:graphic>
      </p:graphicFrame>
      <p:sp>
        <p:nvSpPr>
          <p:cNvPr id="10" name="object 10"/>
          <p:cNvSpPr txBox="1">
            <a:spLocks noGrp="1"/>
          </p:cNvSpPr>
          <p:nvPr>
            <p:ph type="title"/>
          </p:nvPr>
        </p:nvSpPr>
        <p:spPr>
          <a:xfrm>
            <a:off x="838200" y="682941"/>
            <a:ext cx="10515600" cy="689932"/>
          </a:xfrm>
          <a:prstGeom prst="rect">
            <a:avLst/>
          </a:prstGeom>
        </p:spPr>
        <p:txBody>
          <a:bodyPr vert="horz" wrap="square" lIns="0" tIns="12700" rIns="0" bIns="0" rtlCol="0">
            <a:spAutoFit/>
          </a:bodyPr>
          <a:lstStyle/>
          <a:p>
            <a:pPr marL="21590" algn="ctr">
              <a:lnSpc>
                <a:spcPct val="100000"/>
              </a:lnSpc>
              <a:spcBef>
                <a:spcPts val="100"/>
              </a:spcBef>
            </a:pPr>
            <a:r>
              <a:rPr spc="-10" dirty="0">
                <a:latin typeface="Amasis MT Pro Black" panose="02040A04050005020304" pitchFamily="18" charset="0"/>
              </a:rPr>
              <a:t>Marine-</a:t>
            </a:r>
            <a:r>
              <a:rPr dirty="0">
                <a:latin typeface="Amasis MT Pro Black" panose="02040A04050005020304" pitchFamily="18" charset="0"/>
              </a:rPr>
              <a:t>based</a:t>
            </a:r>
            <a:r>
              <a:rPr spc="5" dirty="0">
                <a:latin typeface="Amasis MT Pro Black" panose="02040A04050005020304" pitchFamily="18" charset="0"/>
              </a:rPr>
              <a:t> </a:t>
            </a:r>
            <a:r>
              <a:rPr dirty="0">
                <a:latin typeface="Amasis MT Pro Black" panose="02040A04050005020304" pitchFamily="18" charset="0"/>
              </a:rPr>
              <a:t>SMRs</a:t>
            </a:r>
          </a:p>
        </p:txBody>
      </p:sp>
      <p:sp>
        <p:nvSpPr>
          <p:cNvPr id="12" name="テキスト ボックス 11">
            <a:extLst>
              <a:ext uri="{FF2B5EF4-FFF2-40B4-BE49-F238E27FC236}">
                <a16:creationId xmlns:a16="http://schemas.microsoft.com/office/drawing/2014/main" id="{7ECF02FD-BD3E-4901-BE7D-DA1F920C8192}"/>
              </a:ext>
            </a:extLst>
          </p:cNvPr>
          <p:cNvSpPr txBox="1"/>
          <p:nvPr/>
        </p:nvSpPr>
        <p:spPr>
          <a:xfrm>
            <a:off x="0" y="0"/>
            <a:ext cx="12192000" cy="523220"/>
          </a:xfrm>
          <a:prstGeom prst="rect">
            <a:avLst/>
          </a:prstGeom>
          <a:solidFill>
            <a:srgbClr val="052F61"/>
          </a:solidFill>
        </p:spPr>
        <p:txBody>
          <a:bodyPr wrap="square" rtlCol="0">
            <a:spAutoFit/>
          </a:bodyPr>
          <a:lstStyle/>
          <a:p>
            <a:pPr algn="ctr"/>
            <a:r>
              <a:rPr kumimoji="1" lang="ja-JP" altLang="en-US" sz="2800" b="1" dirty="0">
                <a:solidFill>
                  <a:schemeClr val="bg1"/>
                </a:solidFill>
                <a:latin typeface="Meiryo UI" panose="020B0604030504040204" pitchFamily="50" charset="-128"/>
                <a:ea typeface="Meiryo UI" panose="020B0604030504040204" pitchFamily="50" charset="-128"/>
              </a:rPr>
              <a:t>海洋設置の原子炉</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5ACAF26D-17A2-7614-6846-D85F99C072F0}"/>
              </a:ext>
            </a:extLst>
          </p:cNvPr>
          <p:cNvSpPr/>
          <p:nvPr/>
        </p:nvSpPr>
        <p:spPr>
          <a:xfrm>
            <a:off x="0" y="5693"/>
            <a:ext cx="12192000" cy="467858"/>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浮体式原子力発電</a:t>
            </a:r>
          </a:p>
        </p:txBody>
      </p:sp>
      <p:pic>
        <p:nvPicPr>
          <p:cNvPr id="4098" name="Picture 2">
            <a:extLst>
              <a:ext uri="{FF2B5EF4-FFF2-40B4-BE49-F238E27FC236}">
                <a16:creationId xmlns:a16="http://schemas.microsoft.com/office/drawing/2014/main" id="{CB1572AF-C1C9-7D03-C742-EC7C036F75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27525" y="566152"/>
            <a:ext cx="6536946" cy="6030238"/>
          </a:xfrm>
          <a:prstGeom prst="rect">
            <a:avLst/>
          </a:prstGeom>
          <a:noFill/>
          <a:extLst>
            <a:ext uri="{909E8E84-426E-40DD-AFC4-6F175D3DCCD1}">
              <a14:hiddenFill xmlns:a14="http://schemas.microsoft.com/office/drawing/2010/main">
                <a:solidFill>
                  <a:srgbClr val="FFFFFF"/>
                </a:solidFill>
              </a14:hiddenFill>
            </a:ext>
          </a:extLst>
        </p:spPr>
      </p:pic>
      <p:sp>
        <p:nvSpPr>
          <p:cNvPr id="8" name="テキスト ボックス 7">
            <a:extLst>
              <a:ext uri="{FF2B5EF4-FFF2-40B4-BE49-F238E27FC236}">
                <a16:creationId xmlns:a16="http://schemas.microsoft.com/office/drawing/2014/main" id="{AC1B2C30-A4B7-A18C-E31C-27C0050D7645}"/>
              </a:ext>
            </a:extLst>
          </p:cNvPr>
          <p:cNvSpPr txBox="1"/>
          <p:nvPr/>
        </p:nvSpPr>
        <p:spPr>
          <a:xfrm>
            <a:off x="1829139" y="6596390"/>
            <a:ext cx="8533719" cy="261610"/>
          </a:xfrm>
          <a:prstGeom prst="rect">
            <a:avLst/>
          </a:prstGeom>
          <a:noFill/>
        </p:spPr>
        <p:txBody>
          <a:bodyPr wrap="square">
            <a:spAutoFit/>
          </a:bodyPr>
          <a:lstStyle/>
          <a:p>
            <a:pPr algn="ctr"/>
            <a:r>
              <a:rPr lang="en-US" altLang="ja-JP" sz="1050" dirty="0">
                <a:latin typeface="BIZ UDPゴシック" panose="020B0400000000000000" pitchFamily="50" charset="-128"/>
                <a:ea typeface="BIZ UDPゴシック" panose="020B0400000000000000" pitchFamily="50" charset="-128"/>
              </a:rPr>
              <a:t>(</a:t>
            </a:r>
            <a:r>
              <a:rPr lang="ja-JP" altLang="en-US" sz="1050" dirty="0">
                <a:latin typeface="BIZ UDPゴシック" panose="020B0400000000000000" pitchFamily="50" charset="-128"/>
                <a:ea typeface="BIZ UDPゴシック" panose="020B0400000000000000" pitchFamily="50" charset="-128"/>
              </a:rPr>
              <a:t>出所）日本経済新聞社</a:t>
            </a:r>
            <a:r>
              <a:rPr lang="en-US" altLang="ja-JP" sz="1050" dirty="0">
                <a:latin typeface="BIZ UDPゴシック" panose="020B0400000000000000" pitchFamily="50" charset="-128"/>
                <a:ea typeface="BIZ UDPゴシック" panose="020B0400000000000000" pitchFamily="50" charset="-128"/>
              </a:rPr>
              <a:t>_https://www.nikkei.com/article/DGXZQODL238KO0T20C23A5000000/</a:t>
            </a:r>
            <a:endParaRPr lang="ja-JP" altLang="en-US" sz="1050" dirty="0">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5937451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idx="4294967295"/>
          </p:nvPr>
        </p:nvSpPr>
        <p:spPr>
          <a:xfrm>
            <a:off x="2263868" y="549729"/>
            <a:ext cx="7340600" cy="505267"/>
          </a:xfrm>
          <a:prstGeom prst="rect">
            <a:avLst/>
          </a:prstGeom>
        </p:spPr>
        <p:txBody>
          <a:bodyPr vert="horz" wrap="square" lIns="0" tIns="12700" rIns="0" bIns="0" rtlCol="0">
            <a:spAutoFit/>
          </a:bodyPr>
          <a:lstStyle/>
          <a:p>
            <a:pPr marL="12700" algn="ctr">
              <a:lnSpc>
                <a:spcPct val="100000"/>
              </a:lnSpc>
              <a:spcBef>
                <a:spcPts val="100"/>
              </a:spcBef>
            </a:pPr>
            <a:r>
              <a:rPr sz="3200" b="1" spc="-5" dirty="0">
                <a:latin typeface="游ゴシック"/>
                <a:cs typeface="游ゴシック"/>
              </a:rPr>
              <a:t>なぜ浮体式原⼦⼒発電所を提案するのか</a:t>
            </a:r>
          </a:p>
        </p:txBody>
      </p:sp>
      <p:pic>
        <p:nvPicPr>
          <p:cNvPr id="3" name="object 3"/>
          <p:cNvPicPr/>
          <p:nvPr/>
        </p:nvPicPr>
        <p:blipFill>
          <a:blip r:embed="rId2" cstate="print"/>
          <a:stretch>
            <a:fillRect/>
          </a:stretch>
        </p:blipFill>
        <p:spPr>
          <a:xfrm>
            <a:off x="8711183" y="3651503"/>
            <a:ext cx="2590800" cy="2523744"/>
          </a:xfrm>
          <a:prstGeom prst="rect">
            <a:avLst/>
          </a:prstGeom>
        </p:spPr>
      </p:pic>
      <p:sp>
        <p:nvSpPr>
          <p:cNvPr id="4" name="object 4"/>
          <p:cNvSpPr txBox="1"/>
          <p:nvPr/>
        </p:nvSpPr>
        <p:spPr>
          <a:xfrm>
            <a:off x="1616513" y="6194552"/>
            <a:ext cx="1641475" cy="162560"/>
          </a:xfrm>
          <a:prstGeom prst="rect">
            <a:avLst/>
          </a:prstGeom>
        </p:spPr>
        <p:txBody>
          <a:bodyPr vert="horz" wrap="square" lIns="0" tIns="12700" rIns="0" bIns="0" rtlCol="0">
            <a:spAutoFit/>
          </a:bodyPr>
          <a:lstStyle/>
          <a:p>
            <a:pPr marL="12700">
              <a:lnSpc>
                <a:spcPct val="100000"/>
              </a:lnSpc>
              <a:spcBef>
                <a:spcPts val="100"/>
              </a:spcBef>
            </a:pPr>
            <a:r>
              <a:rPr sz="900" dirty="0">
                <a:latin typeface="游ゴシック"/>
                <a:cs typeface="游ゴシック"/>
              </a:rPr>
              <a:t>Ref</a:t>
            </a:r>
            <a:r>
              <a:rPr sz="900" spc="-5" dirty="0">
                <a:latin typeface="游ゴシック"/>
                <a:cs typeface="游ゴシック"/>
              </a:rPr>
              <a:t>. </a:t>
            </a:r>
            <a:r>
              <a:rPr sz="900" dirty="0">
                <a:latin typeface="游ゴシック"/>
                <a:cs typeface="游ゴシック"/>
              </a:rPr>
              <a:t>Sevan</a:t>
            </a:r>
            <a:r>
              <a:rPr sz="900" spc="-10" dirty="0">
                <a:latin typeface="游ゴシック"/>
                <a:cs typeface="游ゴシック"/>
              </a:rPr>
              <a:t> SSP社ホームページ</a:t>
            </a:r>
            <a:endParaRPr sz="900">
              <a:latin typeface="游ゴシック"/>
              <a:cs typeface="游ゴシック"/>
            </a:endParaRPr>
          </a:p>
        </p:txBody>
      </p:sp>
      <p:sp>
        <p:nvSpPr>
          <p:cNvPr id="5" name="object 5"/>
          <p:cNvSpPr/>
          <p:nvPr/>
        </p:nvSpPr>
        <p:spPr>
          <a:xfrm>
            <a:off x="4041000" y="4757420"/>
            <a:ext cx="529590" cy="529590"/>
          </a:xfrm>
          <a:custGeom>
            <a:avLst/>
            <a:gdLst/>
            <a:ahLst/>
            <a:cxnLst/>
            <a:rect l="l" t="t" r="r" b="b"/>
            <a:pathLst>
              <a:path w="529589" h="529589">
                <a:moveTo>
                  <a:pt x="529132" y="180340"/>
                </a:moveTo>
                <a:lnTo>
                  <a:pt x="349237" y="180340"/>
                </a:lnTo>
                <a:lnTo>
                  <a:pt x="349237" y="0"/>
                </a:lnTo>
                <a:lnTo>
                  <a:pt x="179895" y="0"/>
                </a:lnTo>
                <a:lnTo>
                  <a:pt x="179895" y="180340"/>
                </a:lnTo>
                <a:lnTo>
                  <a:pt x="0" y="180340"/>
                </a:lnTo>
                <a:lnTo>
                  <a:pt x="0" y="349250"/>
                </a:lnTo>
                <a:lnTo>
                  <a:pt x="179895" y="349250"/>
                </a:lnTo>
                <a:lnTo>
                  <a:pt x="179895" y="529590"/>
                </a:lnTo>
                <a:lnTo>
                  <a:pt x="349237" y="529590"/>
                </a:lnTo>
                <a:lnTo>
                  <a:pt x="349237" y="349250"/>
                </a:lnTo>
                <a:lnTo>
                  <a:pt x="529132" y="349250"/>
                </a:lnTo>
                <a:lnTo>
                  <a:pt x="529132" y="180340"/>
                </a:lnTo>
                <a:close/>
              </a:path>
            </a:pathLst>
          </a:custGeom>
          <a:solidFill>
            <a:srgbClr val="D8D8D8"/>
          </a:solidFill>
        </p:spPr>
        <p:txBody>
          <a:bodyPr wrap="square" lIns="0" tIns="0" rIns="0" bIns="0" rtlCol="0"/>
          <a:lstStyle/>
          <a:p>
            <a:endParaRPr/>
          </a:p>
        </p:txBody>
      </p:sp>
      <p:sp>
        <p:nvSpPr>
          <p:cNvPr id="6" name="object 6"/>
          <p:cNvSpPr txBox="1"/>
          <p:nvPr/>
        </p:nvSpPr>
        <p:spPr>
          <a:xfrm>
            <a:off x="1713326" y="3438002"/>
            <a:ext cx="1529080" cy="307975"/>
          </a:xfrm>
          <a:prstGeom prst="rect">
            <a:avLst/>
          </a:prstGeom>
          <a:solidFill>
            <a:srgbClr val="DAEEF3"/>
          </a:solidFill>
        </p:spPr>
        <p:txBody>
          <a:bodyPr vert="horz" wrap="square" lIns="0" tIns="32384" rIns="0" bIns="0" rtlCol="0">
            <a:spAutoFit/>
          </a:bodyPr>
          <a:lstStyle/>
          <a:p>
            <a:pPr marL="319405">
              <a:lnSpc>
                <a:spcPct val="100000"/>
              </a:lnSpc>
              <a:spcBef>
                <a:spcPts val="254"/>
              </a:spcBef>
            </a:pPr>
            <a:r>
              <a:rPr sz="1400" b="1" spc="-10" dirty="0">
                <a:latin typeface="游ゴシック"/>
                <a:cs typeface="游ゴシック"/>
              </a:rPr>
              <a:t>浮体構造物</a:t>
            </a:r>
            <a:endParaRPr sz="1400">
              <a:latin typeface="游ゴシック"/>
              <a:cs typeface="游ゴシック"/>
            </a:endParaRPr>
          </a:p>
        </p:txBody>
      </p:sp>
      <p:sp>
        <p:nvSpPr>
          <p:cNvPr id="7" name="object 7"/>
          <p:cNvSpPr txBox="1"/>
          <p:nvPr/>
        </p:nvSpPr>
        <p:spPr>
          <a:xfrm>
            <a:off x="5399232" y="3437718"/>
            <a:ext cx="1621155" cy="307975"/>
          </a:xfrm>
          <a:prstGeom prst="rect">
            <a:avLst/>
          </a:prstGeom>
          <a:solidFill>
            <a:srgbClr val="DAEEF3"/>
          </a:solidFill>
        </p:spPr>
        <p:txBody>
          <a:bodyPr vert="horz" wrap="square" lIns="0" tIns="33019" rIns="0" bIns="0" rtlCol="0">
            <a:spAutoFit/>
          </a:bodyPr>
          <a:lstStyle/>
          <a:p>
            <a:pPr marL="187960">
              <a:lnSpc>
                <a:spcPct val="100000"/>
              </a:lnSpc>
              <a:spcBef>
                <a:spcPts val="259"/>
              </a:spcBef>
            </a:pPr>
            <a:r>
              <a:rPr sz="1400" b="1" spc="-10" dirty="0">
                <a:latin typeface="游ゴシック"/>
                <a:cs typeface="游ゴシック"/>
              </a:rPr>
              <a:t>原⼦⼒発電設備</a:t>
            </a:r>
            <a:endParaRPr sz="1400">
              <a:latin typeface="游ゴシック"/>
              <a:cs typeface="游ゴシック"/>
            </a:endParaRPr>
          </a:p>
        </p:txBody>
      </p:sp>
      <p:sp>
        <p:nvSpPr>
          <p:cNvPr id="8" name="object 8"/>
          <p:cNvSpPr txBox="1"/>
          <p:nvPr/>
        </p:nvSpPr>
        <p:spPr>
          <a:xfrm>
            <a:off x="9143648" y="3418043"/>
            <a:ext cx="1784350" cy="307975"/>
          </a:xfrm>
          <a:prstGeom prst="rect">
            <a:avLst/>
          </a:prstGeom>
          <a:solidFill>
            <a:srgbClr val="DAEEF3"/>
          </a:solidFill>
        </p:spPr>
        <p:txBody>
          <a:bodyPr vert="horz" wrap="square" lIns="0" tIns="34290" rIns="0" bIns="0" rtlCol="0">
            <a:spAutoFit/>
          </a:bodyPr>
          <a:lstStyle/>
          <a:p>
            <a:pPr marL="180340">
              <a:lnSpc>
                <a:spcPct val="100000"/>
              </a:lnSpc>
              <a:spcBef>
                <a:spcPts val="270"/>
              </a:spcBef>
            </a:pPr>
            <a:r>
              <a:rPr sz="1400" b="1" spc="-10" dirty="0">
                <a:latin typeface="游ゴシック"/>
                <a:cs typeface="游ゴシック"/>
              </a:rPr>
              <a:t>浮体式原⼦⼒発電</a:t>
            </a:r>
            <a:endParaRPr sz="1400">
              <a:latin typeface="游ゴシック"/>
              <a:cs typeface="游ゴシック"/>
            </a:endParaRPr>
          </a:p>
        </p:txBody>
      </p:sp>
      <p:sp>
        <p:nvSpPr>
          <p:cNvPr id="9" name="object 9"/>
          <p:cNvSpPr txBox="1"/>
          <p:nvPr/>
        </p:nvSpPr>
        <p:spPr>
          <a:xfrm>
            <a:off x="9293811" y="6276847"/>
            <a:ext cx="1520825" cy="162560"/>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40458C"/>
                </a:solidFill>
                <a:latin typeface="游ゴシック"/>
                <a:cs typeface="游ゴシック"/>
              </a:rPr>
              <a:t>Ref.</a:t>
            </a:r>
            <a:r>
              <a:rPr sz="900" spc="-15" dirty="0">
                <a:solidFill>
                  <a:srgbClr val="40458C"/>
                </a:solidFill>
                <a:latin typeface="游ゴシック"/>
                <a:cs typeface="游ゴシック"/>
              </a:rPr>
              <a:t> </a:t>
            </a:r>
            <a:r>
              <a:rPr sz="900" dirty="0">
                <a:solidFill>
                  <a:srgbClr val="40458C"/>
                </a:solidFill>
                <a:latin typeface="游ゴシック"/>
                <a:cs typeface="游ゴシック"/>
              </a:rPr>
              <a:t>Nuc.</a:t>
            </a:r>
            <a:r>
              <a:rPr sz="900" spc="-15" dirty="0">
                <a:solidFill>
                  <a:srgbClr val="40458C"/>
                </a:solidFill>
                <a:latin typeface="游ゴシック"/>
                <a:cs typeface="游ゴシック"/>
              </a:rPr>
              <a:t> </a:t>
            </a:r>
            <a:r>
              <a:rPr sz="900" dirty="0">
                <a:solidFill>
                  <a:srgbClr val="40458C"/>
                </a:solidFill>
                <a:latin typeface="游ゴシック"/>
                <a:cs typeface="游ゴシック"/>
              </a:rPr>
              <a:t>Tec.,</a:t>
            </a:r>
            <a:r>
              <a:rPr sz="900" spc="-10" dirty="0">
                <a:solidFill>
                  <a:srgbClr val="40458C"/>
                </a:solidFill>
                <a:latin typeface="游ゴシック"/>
                <a:cs typeface="游ゴシック"/>
              </a:rPr>
              <a:t> </a:t>
            </a:r>
            <a:r>
              <a:rPr sz="900" dirty="0">
                <a:solidFill>
                  <a:srgbClr val="40458C"/>
                </a:solidFill>
                <a:latin typeface="游ゴシック"/>
                <a:cs typeface="游ゴシック"/>
              </a:rPr>
              <a:t>194,</a:t>
            </a:r>
            <a:r>
              <a:rPr sz="900" spc="-15" dirty="0">
                <a:solidFill>
                  <a:srgbClr val="40458C"/>
                </a:solidFill>
                <a:latin typeface="游ゴシック"/>
                <a:cs typeface="游ゴシック"/>
              </a:rPr>
              <a:t> </a:t>
            </a:r>
            <a:r>
              <a:rPr sz="900" spc="-10" dirty="0">
                <a:solidFill>
                  <a:srgbClr val="40458C"/>
                </a:solidFill>
                <a:latin typeface="游ゴシック"/>
                <a:cs typeface="游ゴシック"/>
              </a:rPr>
              <a:t>1(2016).</a:t>
            </a:r>
            <a:endParaRPr sz="900">
              <a:latin typeface="游ゴシック"/>
              <a:cs typeface="游ゴシック"/>
            </a:endParaRPr>
          </a:p>
        </p:txBody>
      </p:sp>
      <p:sp>
        <p:nvSpPr>
          <p:cNvPr id="10" name="object 10"/>
          <p:cNvSpPr/>
          <p:nvPr/>
        </p:nvSpPr>
        <p:spPr>
          <a:xfrm>
            <a:off x="7914666" y="4867113"/>
            <a:ext cx="502920" cy="110489"/>
          </a:xfrm>
          <a:custGeom>
            <a:avLst/>
            <a:gdLst/>
            <a:ahLst/>
            <a:cxnLst/>
            <a:rect l="l" t="t" r="r" b="b"/>
            <a:pathLst>
              <a:path w="502920" h="110489">
                <a:moveTo>
                  <a:pt x="502439" y="0"/>
                </a:moveTo>
                <a:lnTo>
                  <a:pt x="0" y="0"/>
                </a:lnTo>
                <a:lnTo>
                  <a:pt x="0" y="110073"/>
                </a:lnTo>
                <a:lnTo>
                  <a:pt x="502439" y="110073"/>
                </a:lnTo>
                <a:lnTo>
                  <a:pt x="502439" y="0"/>
                </a:lnTo>
                <a:close/>
              </a:path>
            </a:pathLst>
          </a:custGeom>
          <a:solidFill>
            <a:srgbClr val="D8D8D8"/>
          </a:solidFill>
        </p:spPr>
        <p:txBody>
          <a:bodyPr wrap="square" lIns="0" tIns="0" rIns="0" bIns="0" rtlCol="0"/>
          <a:lstStyle/>
          <a:p>
            <a:endParaRPr/>
          </a:p>
        </p:txBody>
      </p:sp>
      <p:sp>
        <p:nvSpPr>
          <p:cNvPr id="11" name="object 11"/>
          <p:cNvSpPr/>
          <p:nvPr/>
        </p:nvSpPr>
        <p:spPr>
          <a:xfrm>
            <a:off x="7914666" y="5032223"/>
            <a:ext cx="502920" cy="110489"/>
          </a:xfrm>
          <a:custGeom>
            <a:avLst/>
            <a:gdLst/>
            <a:ahLst/>
            <a:cxnLst/>
            <a:rect l="l" t="t" r="r" b="b"/>
            <a:pathLst>
              <a:path w="502920" h="110489">
                <a:moveTo>
                  <a:pt x="502439" y="0"/>
                </a:moveTo>
                <a:lnTo>
                  <a:pt x="0" y="0"/>
                </a:lnTo>
                <a:lnTo>
                  <a:pt x="0" y="110074"/>
                </a:lnTo>
                <a:lnTo>
                  <a:pt x="502439" y="110074"/>
                </a:lnTo>
                <a:lnTo>
                  <a:pt x="502439" y="0"/>
                </a:lnTo>
                <a:close/>
              </a:path>
            </a:pathLst>
          </a:custGeom>
          <a:solidFill>
            <a:srgbClr val="D8D8D8"/>
          </a:solidFill>
        </p:spPr>
        <p:txBody>
          <a:bodyPr wrap="square" lIns="0" tIns="0" rIns="0" bIns="0" rtlCol="0"/>
          <a:lstStyle/>
          <a:p>
            <a:endParaRPr/>
          </a:p>
        </p:txBody>
      </p:sp>
      <p:pic>
        <p:nvPicPr>
          <p:cNvPr id="12" name="object 12"/>
          <p:cNvPicPr/>
          <p:nvPr/>
        </p:nvPicPr>
        <p:blipFill>
          <a:blip r:embed="rId3" cstate="print"/>
          <a:stretch>
            <a:fillRect/>
          </a:stretch>
        </p:blipFill>
        <p:spPr>
          <a:xfrm>
            <a:off x="1075944" y="3822191"/>
            <a:ext cx="2682239" cy="2340864"/>
          </a:xfrm>
          <a:prstGeom prst="rect">
            <a:avLst/>
          </a:prstGeom>
        </p:spPr>
      </p:pic>
      <p:pic>
        <p:nvPicPr>
          <p:cNvPr id="13" name="object 13"/>
          <p:cNvPicPr/>
          <p:nvPr/>
        </p:nvPicPr>
        <p:blipFill>
          <a:blip r:embed="rId4" cstate="print"/>
          <a:stretch>
            <a:fillRect/>
          </a:stretch>
        </p:blipFill>
        <p:spPr>
          <a:xfrm>
            <a:off x="4895088" y="3794759"/>
            <a:ext cx="2639567" cy="2368296"/>
          </a:xfrm>
          <a:prstGeom prst="rect">
            <a:avLst/>
          </a:prstGeom>
        </p:spPr>
      </p:pic>
      <p:sp>
        <p:nvSpPr>
          <p:cNvPr id="14" name="object 14"/>
          <p:cNvSpPr txBox="1"/>
          <p:nvPr/>
        </p:nvSpPr>
        <p:spPr>
          <a:xfrm>
            <a:off x="585627" y="1073106"/>
            <a:ext cx="10715625" cy="2016125"/>
          </a:xfrm>
          <a:prstGeom prst="rect">
            <a:avLst/>
          </a:prstGeom>
          <a:ln w="9525">
            <a:solidFill>
              <a:srgbClr val="000000"/>
            </a:solidFill>
          </a:ln>
        </p:spPr>
        <p:txBody>
          <a:bodyPr vert="horz" wrap="square" lIns="0" tIns="19685" rIns="0" bIns="0" rtlCol="0">
            <a:spAutoFit/>
          </a:bodyPr>
          <a:lstStyle/>
          <a:p>
            <a:pPr marL="433705" indent="-342900">
              <a:lnSpc>
                <a:spcPct val="100000"/>
              </a:lnSpc>
              <a:spcBef>
                <a:spcPts val="155"/>
              </a:spcBef>
              <a:buClr>
                <a:srgbClr val="A6A6A6"/>
              </a:buClr>
              <a:buFont typeface="Wingdings"/>
              <a:buChar char=""/>
              <a:tabLst>
                <a:tab pos="433705" algn="l"/>
              </a:tabLst>
            </a:pPr>
            <a:r>
              <a:rPr sz="2000" dirty="0">
                <a:latin typeface="游ゴシック"/>
                <a:cs typeface="游ゴシック"/>
              </a:rPr>
              <a:t>原⼦⼒の利⽤には福島第⼀原発事故を踏まえた</a:t>
            </a:r>
            <a:r>
              <a:rPr sz="2000" spc="-5" dirty="0">
                <a:solidFill>
                  <a:srgbClr val="FF0000"/>
                </a:solidFill>
                <a:latin typeface="游ゴシック"/>
                <a:cs typeface="游ゴシック"/>
              </a:rPr>
              <a:t>根本的な安全性向上が必要不可⽋</a:t>
            </a:r>
            <a:endParaRPr sz="2000">
              <a:latin typeface="游ゴシック"/>
              <a:cs typeface="游ゴシック"/>
            </a:endParaRPr>
          </a:p>
          <a:p>
            <a:pPr marL="344805" marR="367030" indent="-254000">
              <a:lnSpc>
                <a:spcPct val="125000"/>
              </a:lnSpc>
              <a:buFont typeface="Wingdings"/>
              <a:buChar char=""/>
              <a:tabLst>
                <a:tab pos="344805" algn="l"/>
                <a:tab pos="433705" algn="l"/>
              </a:tabLst>
            </a:pPr>
            <a:r>
              <a:rPr sz="2000" dirty="0">
                <a:solidFill>
                  <a:srgbClr val="A6A6A6"/>
                </a:solidFill>
                <a:latin typeface="Times New Roman"/>
                <a:cs typeface="Times New Roman"/>
              </a:rPr>
              <a:t>	</a:t>
            </a:r>
            <a:r>
              <a:rPr sz="2000" dirty="0">
                <a:latin typeface="游ゴシック"/>
                <a:cs typeface="游ゴシック"/>
              </a:rPr>
              <a:t>提案者は東京電⼒の原⼦⼒責任者として事故後の対応と同時に</a:t>
            </a:r>
            <a:r>
              <a:rPr sz="2000" spc="-5" dirty="0">
                <a:solidFill>
                  <a:srgbClr val="FF0000"/>
                </a:solidFill>
                <a:latin typeface="游ゴシック"/>
                <a:cs typeface="游ゴシック"/>
              </a:rPr>
              <a:t>事故原因分析を主導して</a:t>
            </a:r>
            <a:r>
              <a:rPr sz="2000" spc="-10" dirty="0">
                <a:latin typeface="游ゴシック"/>
                <a:cs typeface="游ゴシック"/>
              </a:rPr>
              <a:t>以下の結論に⾄る</a:t>
            </a:r>
            <a:endParaRPr sz="2000">
              <a:latin typeface="游ゴシック"/>
              <a:cs typeface="游ゴシック"/>
            </a:endParaRPr>
          </a:p>
          <a:p>
            <a:pPr marL="433705" indent="-342900">
              <a:lnSpc>
                <a:spcPct val="100000"/>
              </a:lnSpc>
              <a:spcBef>
                <a:spcPts val="600"/>
              </a:spcBef>
              <a:buClr>
                <a:srgbClr val="A6A6A6"/>
              </a:buClr>
              <a:buFont typeface="Wingdings"/>
              <a:buChar char=""/>
              <a:tabLst>
                <a:tab pos="433705" algn="l"/>
              </a:tabLst>
            </a:pPr>
            <a:r>
              <a:rPr sz="2000" dirty="0">
                <a:latin typeface="游ゴシック"/>
                <a:cs typeface="游ゴシック"/>
              </a:rPr>
              <a:t>浮体式原⼦⼒発電所（浮体構造物内に軽⽔炉を配置）</a:t>
            </a:r>
            <a:r>
              <a:rPr sz="2000" spc="-5" dirty="0">
                <a:latin typeface="游ゴシック"/>
                <a:cs typeface="游ゴシック"/>
              </a:rPr>
              <a:t>で⼤幅な安全性の向上が図れる</a:t>
            </a:r>
            <a:endParaRPr sz="2000">
              <a:latin typeface="游ゴシック"/>
              <a:cs typeface="游ゴシック"/>
            </a:endParaRPr>
          </a:p>
          <a:p>
            <a:pPr marL="433705" indent="-342900">
              <a:lnSpc>
                <a:spcPct val="100000"/>
              </a:lnSpc>
              <a:spcBef>
                <a:spcPts val="600"/>
              </a:spcBef>
              <a:buClr>
                <a:srgbClr val="A6A6A6"/>
              </a:buClr>
              <a:buFont typeface="Wingdings"/>
              <a:buChar char=""/>
              <a:tabLst>
                <a:tab pos="433705" algn="l"/>
              </a:tabLst>
            </a:pPr>
            <a:r>
              <a:rPr sz="2000" spc="-5" dirty="0">
                <a:latin typeface="游ゴシック"/>
                <a:cs typeface="游ゴシック"/>
              </a:rPr>
              <a:t>⽇本には浮体と原発のサプライチェーンがあり実現が可能</a:t>
            </a:r>
            <a:endParaRPr sz="2000">
              <a:latin typeface="游ゴシック"/>
              <a:cs typeface="游ゴシック"/>
            </a:endParaRPr>
          </a:p>
        </p:txBody>
      </p:sp>
      <p:sp>
        <p:nvSpPr>
          <p:cNvPr id="18" name="正方形/長方形 17">
            <a:extLst>
              <a:ext uri="{FF2B5EF4-FFF2-40B4-BE49-F238E27FC236}">
                <a16:creationId xmlns:a16="http://schemas.microsoft.com/office/drawing/2014/main" id="{14997EB6-E6CA-5D6D-AFF0-2D7A42714C7A}"/>
              </a:ext>
            </a:extLst>
          </p:cNvPr>
          <p:cNvSpPr/>
          <p:nvPr/>
        </p:nvSpPr>
        <p:spPr>
          <a:xfrm>
            <a:off x="0" y="5693"/>
            <a:ext cx="12192000" cy="467858"/>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b="1" dirty="0">
                <a:latin typeface="BIZ UDPゴシック" panose="020B0400000000000000" pitchFamily="50" charset="-128"/>
                <a:ea typeface="BIZ UDPゴシック" panose="020B0400000000000000" pitchFamily="50" charset="-128"/>
              </a:rPr>
              <a:t>浮体式原子力発電</a:t>
            </a:r>
            <a:endParaRPr kumimoji="1" lang="ja-JP" altLang="en-US" sz="2400" b="1" dirty="0">
              <a:latin typeface="BIZ UDPゴシック" panose="020B0400000000000000" pitchFamily="50" charset="-128"/>
              <a:ea typeface="BIZ UDPゴシック" panose="020B0400000000000000" pitchFamily="50" charset="-128"/>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1147995" y="804545"/>
            <a:ext cx="9721215" cy="1862455"/>
          </a:xfrm>
          <a:prstGeom prst="rect">
            <a:avLst/>
          </a:prstGeom>
          <a:ln w="9525">
            <a:solidFill>
              <a:srgbClr val="40458C"/>
            </a:solidFill>
          </a:ln>
        </p:spPr>
        <p:txBody>
          <a:bodyPr vert="horz" wrap="square" lIns="0" tIns="0" rIns="0" bIns="0" rtlCol="0">
            <a:spAutoFit/>
          </a:bodyPr>
          <a:lstStyle/>
          <a:p>
            <a:pPr marL="433705" indent="-342900">
              <a:lnSpc>
                <a:spcPts val="2060"/>
              </a:lnSpc>
              <a:buClr>
                <a:srgbClr val="A6A6A6"/>
              </a:buClr>
              <a:buFont typeface="Wingdings"/>
              <a:buChar char=""/>
              <a:tabLst>
                <a:tab pos="433705" algn="l"/>
              </a:tabLst>
            </a:pPr>
            <a:r>
              <a:rPr sz="2000" spc="-5" dirty="0">
                <a:latin typeface="游ゴシック"/>
                <a:cs typeface="游ゴシック"/>
              </a:rPr>
              <a:t>津波により建屋が浸⽔し全ての電源を失った</a:t>
            </a:r>
            <a:endParaRPr sz="2000" dirty="0">
              <a:latin typeface="游ゴシック"/>
              <a:cs typeface="游ゴシック"/>
            </a:endParaRPr>
          </a:p>
          <a:p>
            <a:pPr marL="433705">
              <a:lnSpc>
                <a:spcPts val="2195"/>
              </a:lnSpc>
              <a:tabLst>
                <a:tab pos="941705" algn="l"/>
              </a:tabLst>
            </a:pPr>
            <a:r>
              <a:rPr sz="2000" spc="-50" dirty="0">
                <a:latin typeface="游ゴシック"/>
                <a:cs typeface="游ゴシック"/>
              </a:rPr>
              <a:t>→</a:t>
            </a:r>
            <a:r>
              <a:rPr sz="2000" dirty="0">
                <a:latin typeface="游ゴシック"/>
                <a:cs typeface="游ゴシック"/>
              </a:rPr>
              <a:t>	</a:t>
            </a:r>
            <a:r>
              <a:rPr sz="2000" spc="-5" dirty="0">
                <a:latin typeface="游ゴシック"/>
                <a:cs typeface="游ゴシック"/>
              </a:rPr>
              <a:t>浮体にすることで⼤きな津波も乗り越えられる</a:t>
            </a:r>
            <a:endParaRPr sz="2000" dirty="0">
              <a:latin typeface="游ゴシック"/>
              <a:cs typeface="游ゴシック"/>
            </a:endParaRPr>
          </a:p>
          <a:p>
            <a:pPr marL="433705" indent="-342900">
              <a:lnSpc>
                <a:spcPts val="2195"/>
              </a:lnSpc>
              <a:spcBef>
                <a:spcPts val="215"/>
              </a:spcBef>
              <a:buClr>
                <a:srgbClr val="A6A6A6"/>
              </a:buClr>
              <a:buFont typeface="Wingdings"/>
              <a:buChar char=""/>
              <a:tabLst>
                <a:tab pos="433705" algn="l"/>
              </a:tabLst>
            </a:pPr>
            <a:r>
              <a:rPr sz="2000" dirty="0">
                <a:latin typeface="游ゴシック"/>
                <a:cs typeface="游ゴシック"/>
              </a:rPr>
              <a:t>電源喪失時に冷却を継続できる時間が短すぎた</a:t>
            </a:r>
            <a:r>
              <a:rPr sz="2000" spc="-10" dirty="0">
                <a:latin typeface="游ゴシック"/>
                <a:cs typeface="游ゴシック"/>
              </a:rPr>
              <a:t>（3</a:t>
            </a:r>
            <a:r>
              <a:rPr sz="2000" dirty="0">
                <a:latin typeface="游ゴシック"/>
                <a:cs typeface="游ゴシック"/>
              </a:rPr>
              <a:t>⽇でも不⼗分</a:t>
            </a:r>
            <a:r>
              <a:rPr sz="2000" spc="-50" dirty="0">
                <a:latin typeface="游ゴシック"/>
                <a:cs typeface="游ゴシック"/>
              </a:rPr>
              <a:t>）</a:t>
            </a:r>
            <a:endParaRPr sz="2000" dirty="0">
              <a:latin typeface="游ゴシック"/>
              <a:cs typeface="游ゴシック"/>
            </a:endParaRPr>
          </a:p>
          <a:p>
            <a:pPr marL="433705">
              <a:lnSpc>
                <a:spcPts val="2195"/>
              </a:lnSpc>
              <a:tabLst>
                <a:tab pos="941705" algn="l"/>
              </a:tabLst>
            </a:pPr>
            <a:r>
              <a:rPr sz="2000" spc="-50" dirty="0">
                <a:latin typeface="游ゴシック"/>
                <a:cs typeface="游ゴシック"/>
              </a:rPr>
              <a:t>→</a:t>
            </a:r>
            <a:r>
              <a:rPr sz="2000" dirty="0">
                <a:latin typeface="游ゴシック"/>
                <a:cs typeface="游ゴシック"/>
              </a:rPr>
              <a:t>	</a:t>
            </a:r>
            <a:r>
              <a:rPr sz="2000" spc="-5" dirty="0">
                <a:latin typeface="游ゴシック"/>
                <a:cs typeface="游ゴシック"/>
              </a:rPr>
              <a:t>海⽔との⾃然対流を⽤いた熱交換で冷却を⻑期間継続できる</a:t>
            </a:r>
            <a:endParaRPr sz="2000" dirty="0">
              <a:latin typeface="游ゴシック"/>
              <a:cs typeface="游ゴシック"/>
            </a:endParaRPr>
          </a:p>
          <a:p>
            <a:pPr marL="433705" indent="-342900">
              <a:lnSpc>
                <a:spcPts val="2210"/>
              </a:lnSpc>
              <a:spcBef>
                <a:spcPts val="190"/>
              </a:spcBef>
              <a:buClr>
                <a:srgbClr val="A6A6A6"/>
              </a:buClr>
              <a:buFont typeface="Wingdings"/>
              <a:buChar char=""/>
              <a:tabLst>
                <a:tab pos="433705" algn="l"/>
              </a:tabLst>
            </a:pPr>
            <a:r>
              <a:rPr sz="2000" dirty="0">
                <a:latin typeface="游ゴシック"/>
                <a:cs typeface="游ゴシック"/>
              </a:rPr>
              <a:t>⾼齢者や病気の⽅が避難時に亡くなられた（双葉病院の⼊院患者</a:t>
            </a:r>
            <a:r>
              <a:rPr sz="2000" spc="-20" dirty="0">
                <a:latin typeface="游ゴシック"/>
                <a:cs typeface="游ゴシック"/>
              </a:rPr>
              <a:t>45</a:t>
            </a:r>
            <a:r>
              <a:rPr sz="2000" dirty="0">
                <a:latin typeface="游ゴシック"/>
                <a:cs typeface="游ゴシック"/>
              </a:rPr>
              <a:t>⼈が死亡</a:t>
            </a:r>
            <a:r>
              <a:rPr sz="2000" spc="-50" dirty="0">
                <a:latin typeface="游ゴシック"/>
                <a:cs typeface="游ゴシック"/>
              </a:rPr>
              <a:t>）</a:t>
            </a:r>
            <a:endParaRPr sz="2000" dirty="0">
              <a:latin typeface="游ゴシック"/>
              <a:cs typeface="游ゴシック"/>
            </a:endParaRPr>
          </a:p>
          <a:p>
            <a:pPr marL="433705">
              <a:lnSpc>
                <a:spcPts val="2210"/>
              </a:lnSpc>
              <a:tabLst>
                <a:tab pos="941705" algn="l"/>
              </a:tabLst>
            </a:pPr>
            <a:r>
              <a:rPr sz="2000" spc="-50" dirty="0">
                <a:latin typeface="游ゴシック"/>
                <a:cs typeface="游ゴシック"/>
              </a:rPr>
              <a:t>→</a:t>
            </a:r>
            <a:r>
              <a:rPr sz="2000" dirty="0">
                <a:latin typeface="游ゴシック"/>
                <a:cs typeface="游ゴシック"/>
              </a:rPr>
              <a:t>	</a:t>
            </a:r>
            <a:r>
              <a:rPr sz="2000" spc="-5" dirty="0">
                <a:latin typeface="游ゴシック"/>
                <a:cs typeface="游ゴシック"/>
              </a:rPr>
              <a:t>事故時の住⺠の⽅の緊急避難を不要にできる</a:t>
            </a:r>
            <a:endParaRPr sz="2000" dirty="0">
              <a:latin typeface="游ゴシック"/>
              <a:cs typeface="游ゴシック"/>
            </a:endParaRPr>
          </a:p>
        </p:txBody>
      </p:sp>
      <p:pic>
        <p:nvPicPr>
          <p:cNvPr id="4" name="object 4"/>
          <p:cNvPicPr/>
          <p:nvPr/>
        </p:nvPicPr>
        <p:blipFill>
          <a:blip r:embed="rId2" cstate="print"/>
          <a:stretch>
            <a:fillRect/>
          </a:stretch>
        </p:blipFill>
        <p:spPr>
          <a:xfrm>
            <a:off x="1787334" y="3879030"/>
            <a:ext cx="8639297" cy="2336492"/>
          </a:xfrm>
          <a:prstGeom prst="rect">
            <a:avLst/>
          </a:prstGeom>
        </p:spPr>
      </p:pic>
      <p:sp>
        <p:nvSpPr>
          <p:cNvPr id="5" name="object 5"/>
          <p:cNvSpPr txBox="1"/>
          <p:nvPr/>
        </p:nvSpPr>
        <p:spPr>
          <a:xfrm>
            <a:off x="3268009" y="2989579"/>
            <a:ext cx="3911600" cy="568325"/>
          </a:xfrm>
          <a:prstGeom prst="rect">
            <a:avLst/>
          </a:prstGeom>
        </p:spPr>
        <p:txBody>
          <a:bodyPr vert="horz" wrap="square" lIns="0" tIns="12700" rIns="0" bIns="0" rtlCol="0">
            <a:spAutoFit/>
          </a:bodyPr>
          <a:lstStyle/>
          <a:p>
            <a:pPr algn="ctr">
              <a:lnSpc>
                <a:spcPts val="2135"/>
              </a:lnSpc>
              <a:spcBef>
                <a:spcPts val="100"/>
              </a:spcBef>
            </a:pPr>
            <a:r>
              <a:rPr sz="1800" b="1" spc="-10" dirty="0">
                <a:latin typeface="游ゴシック"/>
                <a:cs typeface="游ゴシック"/>
              </a:rPr>
              <a:t>30km</a:t>
            </a:r>
            <a:r>
              <a:rPr sz="1800" b="1" spc="-25" dirty="0">
                <a:latin typeface="游ゴシック"/>
                <a:cs typeface="游ゴシック"/>
              </a:rPr>
              <a:t>程度</a:t>
            </a:r>
            <a:endParaRPr sz="1800" dirty="0">
              <a:latin typeface="游ゴシック"/>
              <a:cs typeface="游ゴシック"/>
            </a:endParaRPr>
          </a:p>
          <a:p>
            <a:pPr algn="ctr">
              <a:lnSpc>
                <a:spcPts val="2135"/>
              </a:lnSpc>
            </a:pPr>
            <a:r>
              <a:rPr sz="1800" b="1" dirty="0">
                <a:latin typeface="游ゴシック"/>
                <a:cs typeface="游ゴシック"/>
              </a:rPr>
              <a:t>（</a:t>
            </a:r>
            <a:r>
              <a:rPr sz="1800" b="1" dirty="0" err="1">
                <a:latin typeface="游ゴシック"/>
                <a:cs typeface="游ゴシック"/>
              </a:rPr>
              <a:t>避難計画策定範囲に居住者なし</a:t>
            </a:r>
            <a:r>
              <a:rPr sz="1800" b="1" spc="-50" dirty="0">
                <a:latin typeface="游ゴシック"/>
                <a:cs typeface="游ゴシック"/>
              </a:rPr>
              <a:t>）</a:t>
            </a:r>
            <a:endParaRPr sz="1800" dirty="0">
              <a:latin typeface="游ゴシック"/>
              <a:cs typeface="游ゴシック"/>
            </a:endParaRPr>
          </a:p>
        </p:txBody>
      </p:sp>
      <p:sp>
        <p:nvSpPr>
          <p:cNvPr id="6" name="object 6"/>
          <p:cNvSpPr txBox="1"/>
          <p:nvPr/>
        </p:nvSpPr>
        <p:spPr>
          <a:xfrm>
            <a:off x="7765421" y="2771140"/>
            <a:ext cx="1041400" cy="510540"/>
          </a:xfrm>
          <a:prstGeom prst="rect">
            <a:avLst/>
          </a:prstGeom>
        </p:spPr>
        <p:txBody>
          <a:bodyPr vert="horz" wrap="square" lIns="0" tIns="22860" rIns="0" bIns="0" rtlCol="0">
            <a:spAutoFit/>
          </a:bodyPr>
          <a:lstStyle/>
          <a:p>
            <a:pPr marL="12700" marR="5080" indent="203200">
              <a:lnSpc>
                <a:spcPts val="1900"/>
              </a:lnSpc>
              <a:spcBef>
                <a:spcPts val="180"/>
              </a:spcBef>
            </a:pPr>
            <a:r>
              <a:rPr sz="1600" b="1" spc="-20" dirty="0">
                <a:latin typeface="游ゴシック"/>
                <a:cs typeface="游ゴシック"/>
              </a:rPr>
              <a:t>浮体式</a:t>
            </a:r>
            <a:r>
              <a:rPr sz="1600" b="1" spc="-50" dirty="0">
                <a:latin typeface="游ゴシック"/>
                <a:cs typeface="游ゴシック"/>
              </a:rPr>
              <a:t> </a:t>
            </a:r>
            <a:r>
              <a:rPr sz="1600" b="1" spc="-10" dirty="0">
                <a:latin typeface="游ゴシック"/>
                <a:cs typeface="游ゴシック"/>
              </a:rPr>
              <a:t>原⼦⼒発電</a:t>
            </a:r>
            <a:endParaRPr sz="1600">
              <a:latin typeface="游ゴシック"/>
              <a:cs typeface="游ゴシック"/>
            </a:endParaRPr>
          </a:p>
        </p:txBody>
      </p:sp>
      <p:grpSp>
        <p:nvGrpSpPr>
          <p:cNvPr id="7" name="object 7"/>
          <p:cNvGrpSpPr/>
          <p:nvPr/>
        </p:nvGrpSpPr>
        <p:grpSpPr>
          <a:xfrm>
            <a:off x="1783079" y="2923032"/>
            <a:ext cx="7343140" cy="2170430"/>
            <a:chOff x="1783079" y="2923032"/>
            <a:chExt cx="7343140" cy="2170430"/>
          </a:xfrm>
        </p:grpSpPr>
        <p:pic>
          <p:nvPicPr>
            <p:cNvPr id="8" name="object 8"/>
            <p:cNvPicPr/>
            <p:nvPr/>
          </p:nvPicPr>
          <p:blipFill>
            <a:blip r:embed="rId3" cstate="print"/>
            <a:stretch>
              <a:fillRect/>
            </a:stretch>
          </p:blipFill>
          <p:spPr>
            <a:xfrm>
              <a:off x="1783079" y="2923032"/>
              <a:ext cx="917447" cy="917447"/>
            </a:xfrm>
            <a:prstGeom prst="rect">
              <a:avLst/>
            </a:prstGeom>
          </p:spPr>
        </p:pic>
        <p:sp>
          <p:nvSpPr>
            <p:cNvPr id="9" name="object 9"/>
            <p:cNvSpPr/>
            <p:nvPr/>
          </p:nvSpPr>
          <p:spPr>
            <a:xfrm>
              <a:off x="2944014" y="3565653"/>
              <a:ext cx="4500245" cy="269240"/>
            </a:xfrm>
            <a:custGeom>
              <a:avLst/>
              <a:gdLst/>
              <a:ahLst/>
              <a:cxnLst/>
              <a:rect l="l" t="t" r="r" b="b"/>
              <a:pathLst>
                <a:path w="4500245" h="269239">
                  <a:moveTo>
                    <a:pt x="4365679" y="0"/>
                  </a:moveTo>
                  <a:lnTo>
                    <a:pt x="4365679" y="67161"/>
                  </a:lnTo>
                  <a:lnTo>
                    <a:pt x="134321" y="67161"/>
                  </a:lnTo>
                  <a:lnTo>
                    <a:pt x="134321" y="0"/>
                  </a:lnTo>
                  <a:lnTo>
                    <a:pt x="0" y="134322"/>
                  </a:lnTo>
                  <a:lnTo>
                    <a:pt x="134321" y="268645"/>
                  </a:lnTo>
                  <a:lnTo>
                    <a:pt x="134321" y="201484"/>
                  </a:lnTo>
                  <a:lnTo>
                    <a:pt x="4365679" y="201484"/>
                  </a:lnTo>
                  <a:lnTo>
                    <a:pt x="4365679" y="268645"/>
                  </a:lnTo>
                  <a:lnTo>
                    <a:pt x="4499999" y="134322"/>
                  </a:lnTo>
                  <a:lnTo>
                    <a:pt x="4365679" y="0"/>
                  </a:lnTo>
                  <a:close/>
                </a:path>
              </a:pathLst>
            </a:custGeom>
            <a:solidFill>
              <a:srgbClr val="BFBFBF"/>
            </a:solidFill>
          </p:spPr>
          <p:txBody>
            <a:bodyPr wrap="square" lIns="0" tIns="0" rIns="0" bIns="0" rtlCol="0"/>
            <a:lstStyle/>
            <a:p>
              <a:endParaRPr/>
            </a:p>
          </p:txBody>
        </p:sp>
        <p:sp>
          <p:nvSpPr>
            <p:cNvPr id="10" name="object 10"/>
            <p:cNvSpPr/>
            <p:nvPr/>
          </p:nvSpPr>
          <p:spPr>
            <a:xfrm>
              <a:off x="2944014" y="3565653"/>
              <a:ext cx="4500245" cy="269240"/>
            </a:xfrm>
            <a:custGeom>
              <a:avLst/>
              <a:gdLst/>
              <a:ahLst/>
              <a:cxnLst/>
              <a:rect l="l" t="t" r="r" b="b"/>
              <a:pathLst>
                <a:path w="4500245" h="269239">
                  <a:moveTo>
                    <a:pt x="0" y="134322"/>
                  </a:moveTo>
                  <a:lnTo>
                    <a:pt x="134320" y="0"/>
                  </a:lnTo>
                  <a:lnTo>
                    <a:pt x="134320" y="67161"/>
                  </a:lnTo>
                  <a:lnTo>
                    <a:pt x="4365679" y="67161"/>
                  </a:lnTo>
                  <a:lnTo>
                    <a:pt x="4365679" y="0"/>
                  </a:lnTo>
                  <a:lnTo>
                    <a:pt x="4500000" y="134322"/>
                  </a:lnTo>
                  <a:lnTo>
                    <a:pt x="4365679" y="268645"/>
                  </a:lnTo>
                  <a:lnTo>
                    <a:pt x="4365679" y="201483"/>
                  </a:lnTo>
                  <a:lnTo>
                    <a:pt x="134320" y="201483"/>
                  </a:lnTo>
                  <a:lnTo>
                    <a:pt x="134320" y="268645"/>
                  </a:lnTo>
                  <a:lnTo>
                    <a:pt x="0" y="134322"/>
                  </a:lnTo>
                  <a:close/>
                </a:path>
              </a:pathLst>
            </a:custGeom>
            <a:ln w="9525">
              <a:solidFill>
                <a:srgbClr val="A5A5A5"/>
              </a:solidFill>
            </a:ln>
          </p:spPr>
          <p:txBody>
            <a:bodyPr wrap="square" lIns="0" tIns="0" rIns="0" bIns="0" rtlCol="0"/>
            <a:lstStyle/>
            <a:p>
              <a:endParaRPr/>
            </a:p>
          </p:txBody>
        </p:sp>
        <p:pic>
          <p:nvPicPr>
            <p:cNvPr id="11" name="object 11"/>
            <p:cNvPicPr/>
            <p:nvPr/>
          </p:nvPicPr>
          <p:blipFill>
            <a:blip r:embed="rId4" cstate="print"/>
            <a:stretch>
              <a:fillRect/>
            </a:stretch>
          </p:blipFill>
          <p:spPr>
            <a:xfrm>
              <a:off x="7400544" y="3291840"/>
              <a:ext cx="1725168" cy="1801368"/>
            </a:xfrm>
            <a:prstGeom prst="rect">
              <a:avLst/>
            </a:prstGeom>
          </p:spPr>
        </p:pic>
      </p:grpSp>
      <p:sp>
        <p:nvSpPr>
          <p:cNvPr id="12" name="object 12"/>
          <p:cNvSpPr txBox="1"/>
          <p:nvPr/>
        </p:nvSpPr>
        <p:spPr>
          <a:xfrm>
            <a:off x="9592100" y="3898900"/>
            <a:ext cx="754380" cy="1595120"/>
          </a:xfrm>
          <a:prstGeom prst="rect">
            <a:avLst/>
          </a:prstGeom>
        </p:spPr>
        <p:txBody>
          <a:bodyPr vert="horz" wrap="square" lIns="0" tIns="12700" rIns="0" bIns="0" rtlCol="0">
            <a:spAutoFit/>
          </a:bodyPr>
          <a:lstStyle/>
          <a:p>
            <a:pPr marR="5080" algn="r">
              <a:lnSpc>
                <a:spcPct val="100000"/>
              </a:lnSpc>
              <a:spcBef>
                <a:spcPts val="100"/>
              </a:spcBef>
            </a:pPr>
            <a:r>
              <a:rPr sz="1600" b="1" spc="-50" dirty="0">
                <a:latin typeface="游ゴシック"/>
                <a:cs typeface="游ゴシック"/>
              </a:rPr>
              <a:t>海</a:t>
            </a:r>
            <a:endParaRPr sz="1600">
              <a:latin typeface="游ゴシック"/>
              <a:cs typeface="游ゴシック"/>
            </a:endParaRPr>
          </a:p>
          <a:p>
            <a:pPr>
              <a:lnSpc>
                <a:spcPct val="100000"/>
              </a:lnSpc>
              <a:spcBef>
                <a:spcPts val="2025"/>
              </a:spcBef>
            </a:pPr>
            <a:endParaRPr sz="1600">
              <a:latin typeface="游ゴシック"/>
              <a:cs typeface="游ゴシック"/>
            </a:endParaRPr>
          </a:p>
          <a:p>
            <a:pPr marL="12700" marR="182245" indent="71755">
              <a:lnSpc>
                <a:spcPct val="100000"/>
              </a:lnSpc>
            </a:pPr>
            <a:r>
              <a:rPr sz="1600" b="1" spc="-25" dirty="0">
                <a:latin typeface="游ゴシック"/>
                <a:cs typeface="游ゴシック"/>
              </a:rPr>
              <a:t>⽔深</a:t>
            </a:r>
            <a:r>
              <a:rPr sz="1600" b="1" spc="-50" dirty="0">
                <a:latin typeface="游ゴシック"/>
                <a:cs typeface="游ゴシック"/>
              </a:rPr>
              <a:t> </a:t>
            </a:r>
            <a:r>
              <a:rPr sz="1600" b="1" spc="-10" dirty="0">
                <a:latin typeface="游ゴシック"/>
                <a:cs typeface="游ゴシック"/>
              </a:rPr>
              <a:t>200</a:t>
            </a:r>
            <a:r>
              <a:rPr sz="1600" b="1" spc="-50" dirty="0">
                <a:latin typeface="游ゴシック"/>
                <a:cs typeface="游ゴシック"/>
              </a:rPr>
              <a:t>〜</a:t>
            </a:r>
            <a:endParaRPr sz="1600">
              <a:latin typeface="游ゴシック"/>
              <a:cs typeface="游ゴシック"/>
            </a:endParaRPr>
          </a:p>
          <a:p>
            <a:pPr marL="20955">
              <a:lnSpc>
                <a:spcPts val="1895"/>
              </a:lnSpc>
            </a:pPr>
            <a:r>
              <a:rPr sz="1600" b="1" spc="-20" dirty="0">
                <a:latin typeface="游ゴシック"/>
                <a:cs typeface="游ゴシック"/>
              </a:rPr>
              <a:t>500m</a:t>
            </a:r>
            <a:endParaRPr sz="1600">
              <a:latin typeface="游ゴシック"/>
              <a:cs typeface="游ゴシック"/>
            </a:endParaRPr>
          </a:p>
        </p:txBody>
      </p:sp>
      <p:grpSp>
        <p:nvGrpSpPr>
          <p:cNvPr id="13" name="object 13"/>
          <p:cNvGrpSpPr/>
          <p:nvPr/>
        </p:nvGrpSpPr>
        <p:grpSpPr>
          <a:xfrm>
            <a:off x="1785672" y="3782499"/>
            <a:ext cx="8641080" cy="2654300"/>
            <a:chOff x="1785672" y="3782499"/>
            <a:chExt cx="8641080" cy="2654300"/>
          </a:xfrm>
        </p:grpSpPr>
        <p:sp>
          <p:nvSpPr>
            <p:cNvPr id="14" name="object 14"/>
            <p:cNvSpPr/>
            <p:nvPr/>
          </p:nvSpPr>
          <p:spPr>
            <a:xfrm>
              <a:off x="1785672" y="3782499"/>
              <a:ext cx="8641080" cy="2654300"/>
            </a:xfrm>
            <a:custGeom>
              <a:avLst/>
              <a:gdLst/>
              <a:ahLst/>
              <a:cxnLst/>
              <a:rect l="l" t="t" r="r" b="b"/>
              <a:pathLst>
                <a:path w="8641080" h="2654300">
                  <a:moveTo>
                    <a:pt x="1114502" y="0"/>
                  </a:moveTo>
                  <a:lnTo>
                    <a:pt x="0" y="0"/>
                  </a:lnTo>
                  <a:lnTo>
                    <a:pt x="0" y="2409787"/>
                  </a:lnTo>
                  <a:lnTo>
                    <a:pt x="1662" y="2409787"/>
                  </a:lnTo>
                  <a:lnTo>
                    <a:pt x="1662" y="2653994"/>
                  </a:lnTo>
                  <a:lnTo>
                    <a:pt x="8640960" y="2653994"/>
                  </a:lnTo>
                  <a:lnTo>
                    <a:pt x="8640960" y="2406336"/>
                  </a:lnTo>
                  <a:lnTo>
                    <a:pt x="7992888" y="2406336"/>
                  </a:lnTo>
                  <a:lnTo>
                    <a:pt x="7992888" y="2409787"/>
                  </a:lnTo>
                  <a:lnTo>
                    <a:pt x="5788943" y="2409787"/>
                  </a:lnTo>
                  <a:lnTo>
                    <a:pt x="5664728" y="2392282"/>
                  </a:lnTo>
                  <a:lnTo>
                    <a:pt x="5615039" y="2384033"/>
                  </a:lnTo>
                  <a:lnTo>
                    <a:pt x="5565210" y="2375497"/>
                  </a:lnTo>
                  <a:lnTo>
                    <a:pt x="5515246" y="2366675"/>
                  </a:lnTo>
                  <a:lnTo>
                    <a:pt x="5465150" y="2357565"/>
                  </a:lnTo>
                  <a:lnTo>
                    <a:pt x="5414926" y="2348168"/>
                  </a:lnTo>
                  <a:lnTo>
                    <a:pt x="5364577" y="2338483"/>
                  </a:lnTo>
                  <a:lnTo>
                    <a:pt x="5314108" y="2328508"/>
                  </a:lnTo>
                  <a:lnTo>
                    <a:pt x="5263523" y="2318244"/>
                  </a:lnTo>
                  <a:lnTo>
                    <a:pt x="5212824" y="2307689"/>
                  </a:lnTo>
                  <a:lnTo>
                    <a:pt x="5162017" y="2296844"/>
                  </a:lnTo>
                  <a:lnTo>
                    <a:pt x="5111105" y="2285708"/>
                  </a:lnTo>
                  <a:lnTo>
                    <a:pt x="5060091" y="2274280"/>
                  </a:lnTo>
                  <a:lnTo>
                    <a:pt x="5008979" y="2262559"/>
                  </a:lnTo>
                  <a:lnTo>
                    <a:pt x="4957774" y="2250545"/>
                  </a:lnTo>
                  <a:lnTo>
                    <a:pt x="4906479" y="2238237"/>
                  </a:lnTo>
                  <a:lnTo>
                    <a:pt x="4855098" y="2225635"/>
                  </a:lnTo>
                  <a:lnTo>
                    <a:pt x="4803635" y="2212738"/>
                  </a:lnTo>
                  <a:lnTo>
                    <a:pt x="4742697" y="2197111"/>
                  </a:lnTo>
                  <a:lnTo>
                    <a:pt x="4682058" y="2181174"/>
                  </a:lnTo>
                  <a:lnTo>
                    <a:pt x="4621723" y="2164931"/>
                  </a:lnTo>
                  <a:lnTo>
                    <a:pt x="4561696" y="2148387"/>
                  </a:lnTo>
                  <a:lnTo>
                    <a:pt x="4501983" y="2131545"/>
                  </a:lnTo>
                  <a:lnTo>
                    <a:pt x="4442589" y="2114409"/>
                  </a:lnTo>
                  <a:lnTo>
                    <a:pt x="4383519" y="2096983"/>
                  </a:lnTo>
                  <a:lnTo>
                    <a:pt x="4324778" y="2079271"/>
                  </a:lnTo>
                  <a:lnTo>
                    <a:pt x="4266372" y="2061277"/>
                  </a:lnTo>
                  <a:lnTo>
                    <a:pt x="4208306" y="2043005"/>
                  </a:lnTo>
                  <a:lnTo>
                    <a:pt x="4150584" y="2024458"/>
                  </a:lnTo>
                  <a:lnTo>
                    <a:pt x="4093213" y="2005640"/>
                  </a:lnTo>
                  <a:lnTo>
                    <a:pt x="4036196" y="1986556"/>
                  </a:lnTo>
                  <a:lnTo>
                    <a:pt x="3979540" y="1967209"/>
                  </a:lnTo>
                  <a:lnTo>
                    <a:pt x="3923250" y="1947604"/>
                  </a:lnTo>
                  <a:lnTo>
                    <a:pt x="3867330" y="1927743"/>
                  </a:lnTo>
                  <a:lnTo>
                    <a:pt x="3811785" y="1907632"/>
                  </a:lnTo>
                  <a:lnTo>
                    <a:pt x="3756622" y="1887273"/>
                  </a:lnTo>
                  <a:lnTo>
                    <a:pt x="3701845" y="1866671"/>
                  </a:lnTo>
                  <a:lnTo>
                    <a:pt x="3647459" y="1845830"/>
                  </a:lnTo>
                  <a:lnTo>
                    <a:pt x="3593470" y="1824753"/>
                  </a:lnTo>
                  <a:lnTo>
                    <a:pt x="3539882" y="1803445"/>
                  </a:lnTo>
                  <a:lnTo>
                    <a:pt x="3486701" y="1781909"/>
                  </a:lnTo>
                  <a:lnTo>
                    <a:pt x="3433932" y="1760149"/>
                  </a:lnTo>
                  <a:lnTo>
                    <a:pt x="3381579" y="1738170"/>
                  </a:lnTo>
                  <a:lnTo>
                    <a:pt x="3329650" y="1715975"/>
                  </a:lnTo>
                  <a:lnTo>
                    <a:pt x="3278147" y="1693567"/>
                  </a:lnTo>
                  <a:lnTo>
                    <a:pt x="3227077" y="1670952"/>
                  </a:lnTo>
                  <a:lnTo>
                    <a:pt x="3176445" y="1648132"/>
                  </a:lnTo>
                  <a:lnTo>
                    <a:pt x="3126256" y="1625112"/>
                  </a:lnTo>
                  <a:lnTo>
                    <a:pt x="3076515" y="1601895"/>
                  </a:lnTo>
                  <a:lnTo>
                    <a:pt x="3027227" y="1578486"/>
                  </a:lnTo>
                  <a:lnTo>
                    <a:pt x="2978397" y="1554888"/>
                  </a:lnTo>
                  <a:lnTo>
                    <a:pt x="2930031" y="1531106"/>
                  </a:lnTo>
                  <a:lnTo>
                    <a:pt x="2882134" y="1507143"/>
                  </a:lnTo>
                  <a:lnTo>
                    <a:pt x="2834710" y="1483002"/>
                  </a:lnTo>
                  <a:lnTo>
                    <a:pt x="2787766" y="1458689"/>
                  </a:lnTo>
                  <a:lnTo>
                    <a:pt x="2741305" y="1434207"/>
                  </a:lnTo>
                  <a:lnTo>
                    <a:pt x="2695334" y="1409559"/>
                  </a:lnTo>
                  <a:lnTo>
                    <a:pt x="2649858" y="1384750"/>
                  </a:lnTo>
                  <a:lnTo>
                    <a:pt x="2604881" y="1359783"/>
                  </a:lnTo>
                  <a:lnTo>
                    <a:pt x="2560409" y="1334663"/>
                  </a:lnTo>
                  <a:lnTo>
                    <a:pt x="2516447" y="1309393"/>
                  </a:lnTo>
                  <a:lnTo>
                    <a:pt x="2473001" y="1283978"/>
                  </a:lnTo>
                  <a:lnTo>
                    <a:pt x="2430074" y="1258420"/>
                  </a:lnTo>
                  <a:lnTo>
                    <a:pt x="2387673" y="1232725"/>
                  </a:lnTo>
                  <a:lnTo>
                    <a:pt x="2345803" y="1206895"/>
                  </a:lnTo>
                  <a:lnTo>
                    <a:pt x="2304468" y="1180936"/>
                  </a:lnTo>
                  <a:lnTo>
                    <a:pt x="2263674" y="1154850"/>
                  </a:lnTo>
                  <a:lnTo>
                    <a:pt x="2223427" y="1128641"/>
                  </a:lnTo>
                  <a:lnTo>
                    <a:pt x="2183731" y="1102315"/>
                  </a:lnTo>
                  <a:lnTo>
                    <a:pt x="2144591" y="1075873"/>
                  </a:lnTo>
                  <a:lnTo>
                    <a:pt x="2106013" y="1049321"/>
                  </a:lnTo>
                  <a:lnTo>
                    <a:pt x="2068002" y="1022663"/>
                  </a:lnTo>
                  <a:lnTo>
                    <a:pt x="2030562" y="995901"/>
                  </a:lnTo>
                  <a:lnTo>
                    <a:pt x="1993700" y="969040"/>
                  </a:lnTo>
                  <a:lnTo>
                    <a:pt x="1957420" y="942084"/>
                  </a:lnTo>
                  <a:lnTo>
                    <a:pt x="1921727" y="915038"/>
                  </a:lnTo>
                  <a:lnTo>
                    <a:pt x="1886627" y="887903"/>
                  </a:lnTo>
                  <a:lnTo>
                    <a:pt x="1852124" y="860686"/>
                  </a:lnTo>
                  <a:lnTo>
                    <a:pt x="1818225" y="833389"/>
                  </a:lnTo>
                  <a:lnTo>
                    <a:pt x="1784934" y="806016"/>
                  </a:lnTo>
                  <a:lnTo>
                    <a:pt x="1752255" y="778572"/>
                  </a:lnTo>
                  <a:lnTo>
                    <a:pt x="1720196" y="751059"/>
                  </a:lnTo>
                  <a:lnTo>
                    <a:pt x="1688759" y="723483"/>
                  </a:lnTo>
                  <a:lnTo>
                    <a:pt x="1657952" y="695847"/>
                  </a:lnTo>
                  <a:lnTo>
                    <a:pt x="1627778" y="668155"/>
                  </a:lnTo>
                  <a:lnTo>
                    <a:pt x="1598244" y="640411"/>
                  </a:lnTo>
                  <a:lnTo>
                    <a:pt x="1569353" y="612618"/>
                  </a:lnTo>
                  <a:lnTo>
                    <a:pt x="1541112" y="584781"/>
                  </a:lnTo>
                  <a:lnTo>
                    <a:pt x="1513525" y="556903"/>
                  </a:lnTo>
                  <a:lnTo>
                    <a:pt x="1486599" y="528989"/>
                  </a:lnTo>
                  <a:lnTo>
                    <a:pt x="1460337" y="501042"/>
                  </a:lnTo>
                  <a:lnTo>
                    <a:pt x="1409828" y="445066"/>
                  </a:lnTo>
                  <a:lnTo>
                    <a:pt x="1362040" y="389005"/>
                  </a:lnTo>
                  <a:lnTo>
                    <a:pt x="1317015" y="332892"/>
                  </a:lnTo>
                  <a:lnTo>
                    <a:pt x="1274794" y="276757"/>
                  </a:lnTo>
                  <a:lnTo>
                    <a:pt x="1235418" y="220632"/>
                  </a:lnTo>
                  <a:lnTo>
                    <a:pt x="1198928" y="164547"/>
                  </a:lnTo>
                  <a:lnTo>
                    <a:pt x="1114502" y="3390"/>
                  </a:lnTo>
                  <a:lnTo>
                    <a:pt x="1114502" y="0"/>
                  </a:lnTo>
                  <a:close/>
                </a:path>
              </a:pathLst>
            </a:custGeom>
            <a:solidFill>
              <a:srgbClr val="996633"/>
            </a:solidFill>
          </p:spPr>
          <p:txBody>
            <a:bodyPr wrap="square" lIns="0" tIns="0" rIns="0" bIns="0" rtlCol="0"/>
            <a:lstStyle/>
            <a:p>
              <a:endParaRPr/>
            </a:p>
          </p:txBody>
        </p:sp>
        <p:sp>
          <p:nvSpPr>
            <p:cNvPr id="15" name="object 15"/>
            <p:cNvSpPr/>
            <p:nvPr/>
          </p:nvSpPr>
          <p:spPr>
            <a:xfrm>
              <a:off x="9247506" y="3879030"/>
              <a:ext cx="76200" cy="2322195"/>
            </a:xfrm>
            <a:custGeom>
              <a:avLst/>
              <a:gdLst/>
              <a:ahLst/>
              <a:cxnLst/>
              <a:rect l="l" t="t" r="r" b="b"/>
              <a:pathLst>
                <a:path w="76200" h="2322195">
                  <a:moveTo>
                    <a:pt x="1" y="2245799"/>
                  </a:moveTo>
                  <a:lnTo>
                    <a:pt x="38101" y="2321999"/>
                  </a:lnTo>
                  <a:lnTo>
                    <a:pt x="63500" y="2271200"/>
                  </a:lnTo>
                  <a:lnTo>
                    <a:pt x="28576" y="2271200"/>
                  </a:lnTo>
                  <a:lnTo>
                    <a:pt x="28576" y="2264849"/>
                  </a:lnTo>
                  <a:lnTo>
                    <a:pt x="1" y="2245799"/>
                  </a:lnTo>
                  <a:close/>
                </a:path>
                <a:path w="76200" h="2322195">
                  <a:moveTo>
                    <a:pt x="28576" y="2264849"/>
                  </a:moveTo>
                  <a:lnTo>
                    <a:pt x="28576" y="2271200"/>
                  </a:lnTo>
                  <a:lnTo>
                    <a:pt x="47626" y="2271200"/>
                  </a:lnTo>
                  <a:lnTo>
                    <a:pt x="38101" y="2271199"/>
                  </a:lnTo>
                  <a:lnTo>
                    <a:pt x="28576" y="2264849"/>
                  </a:lnTo>
                  <a:close/>
                </a:path>
                <a:path w="76200" h="2322195">
                  <a:moveTo>
                    <a:pt x="76201" y="2245799"/>
                  </a:moveTo>
                  <a:lnTo>
                    <a:pt x="47626" y="2264849"/>
                  </a:lnTo>
                  <a:lnTo>
                    <a:pt x="47626" y="2271200"/>
                  </a:lnTo>
                  <a:lnTo>
                    <a:pt x="63501" y="2271199"/>
                  </a:lnTo>
                  <a:lnTo>
                    <a:pt x="76201" y="2245799"/>
                  </a:lnTo>
                  <a:close/>
                </a:path>
                <a:path w="76200" h="2322195">
                  <a:moveTo>
                    <a:pt x="38100" y="50800"/>
                  </a:moveTo>
                  <a:lnTo>
                    <a:pt x="28575" y="57150"/>
                  </a:lnTo>
                  <a:lnTo>
                    <a:pt x="28576" y="2264849"/>
                  </a:lnTo>
                  <a:lnTo>
                    <a:pt x="38101" y="2271199"/>
                  </a:lnTo>
                  <a:lnTo>
                    <a:pt x="47626" y="2264849"/>
                  </a:lnTo>
                  <a:lnTo>
                    <a:pt x="47625" y="57150"/>
                  </a:lnTo>
                  <a:lnTo>
                    <a:pt x="38100" y="50800"/>
                  </a:lnTo>
                  <a:close/>
                </a:path>
                <a:path w="76200" h="2322195">
                  <a:moveTo>
                    <a:pt x="47626" y="2264849"/>
                  </a:moveTo>
                  <a:lnTo>
                    <a:pt x="38101" y="2271199"/>
                  </a:lnTo>
                  <a:lnTo>
                    <a:pt x="47626" y="2271199"/>
                  </a:lnTo>
                  <a:lnTo>
                    <a:pt x="47626" y="2264849"/>
                  </a:lnTo>
                  <a:close/>
                </a:path>
                <a:path w="76200" h="2322195">
                  <a:moveTo>
                    <a:pt x="38100" y="0"/>
                  </a:moveTo>
                  <a:lnTo>
                    <a:pt x="0" y="76200"/>
                  </a:lnTo>
                  <a:lnTo>
                    <a:pt x="28574" y="57150"/>
                  </a:lnTo>
                  <a:lnTo>
                    <a:pt x="28575" y="50798"/>
                  </a:lnTo>
                  <a:lnTo>
                    <a:pt x="63499" y="50798"/>
                  </a:lnTo>
                  <a:lnTo>
                    <a:pt x="38100" y="0"/>
                  </a:lnTo>
                  <a:close/>
                </a:path>
                <a:path w="76200" h="2322195">
                  <a:moveTo>
                    <a:pt x="63499" y="50798"/>
                  </a:moveTo>
                  <a:lnTo>
                    <a:pt x="47625" y="50798"/>
                  </a:lnTo>
                  <a:lnTo>
                    <a:pt x="47625" y="57150"/>
                  </a:lnTo>
                  <a:lnTo>
                    <a:pt x="76200" y="76200"/>
                  </a:lnTo>
                  <a:lnTo>
                    <a:pt x="63499" y="50798"/>
                  </a:lnTo>
                  <a:close/>
                </a:path>
                <a:path w="76200" h="2322195">
                  <a:moveTo>
                    <a:pt x="47625" y="50798"/>
                  </a:moveTo>
                  <a:lnTo>
                    <a:pt x="28575" y="50798"/>
                  </a:lnTo>
                  <a:lnTo>
                    <a:pt x="28575" y="57150"/>
                  </a:lnTo>
                  <a:lnTo>
                    <a:pt x="38100" y="50800"/>
                  </a:lnTo>
                  <a:lnTo>
                    <a:pt x="47625" y="50800"/>
                  </a:lnTo>
                  <a:close/>
                </a:path>
                <a:path w="76200" h="2322195">
                  <a:moveTo>
                    <a:pt x="47625" y="50800"/>
                  </a:moveTo>
                  <a:lnTo>
                    <a:pt x="38100" y="50800"/>
                  </a:lnTo>
                  <a:lnTo>
                    <a:pt x="47625" y="57150"/>
                  </a:lnTo>
                  <a:lnTo>
                    <a:pt x="47625" y="50800"/>
                  </a:lnTo>
                  <a:close/>
                </a:path>
              </a:pathLst>
            </a:custGeom>
            <a:solidFill>
              <a:srgbClr val="40458C"/>
            </a:solidFill>
          </p:spPr>
          <p:txBody>
            <a:bodyPr wrap="square" lIns="0" tIns="0" rIns="0" bIns="0" rtlCol="0"/>
            <a:lstStyle/>
            <a:p>
              <a:endParaRPr/>
            </a:p>
          </p:txBody>
        </p:sp>
      </p:grpSp>
      <p:sp>
        <p:nvSpPr>
          <p:cNvPr id="19" name="正方形/長方形 18">
            <a:extLst>
              <a:ext uri="{FF2B5EF4-FFF2-40B4-BE49-F238E27FC236}">
                <a16:creationId xmlns:a16="http://schemas.microsoft.com/office/drawing/2014/main" id="{EB66FDA9-199B-1785-031A-ECE85D176848}"/>
              </a:ext>
            </a:extLst>
          </p:cNvPr>
          <p:cNvSpPr/>
          <p:nvPr/>
        </p:nvSpPr>
        <p:spPr>
          <a:xfrm>
            <a:off x="0" y="5693"/>
            <a:ext cx="12192000" cy="467858"/>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b="1" dirty="0">
                <a:latin typeface="BIZ UDPゴシック" panose="020B0400000000000000" pitchFamily="50" charset="-128"/>
                <a:ea typeface="BIZ UDPゴシック" panose="020B0400000000000000" pitchFamily="50" charset="-128"/>
              </a:rPr>
              <a:t>福島第</a:t>
            </a:r>
            <a:r>
              <a:rPr lang="en-US" altLang="ja-JP" sz="2400" b="1" dirty="0">
                <a:latin typeface="BIZ UDPゴシック" panose="020B0400000000000000" pitchFamily="50" charset="-128"/>
                <a:ea typeface="BIZ UDPゴシック" panose="020B0400000000000000" pitchFamily="50" charset="-128"/>
              </a:rPr>
              <a:t>1</a:t>
            </a:r>
            <a:r>
              <a:rPr lang="ja-JP" altLang="en-US" sz="2400" b="1" dirty="0">
                <a:latin typeface="BIZ UDPゴシック" panose="020B0400000000000000" pitchFamily="50" charset="-128"/>
                <a:ea typeface="BIZ UDPゴシック" panose="020B0400000000000000" pitchFamily="50" charset="-128"/>
              </a:rPr>
              <a:t>原子力発電所事故の原因を取り除く</a:t>
            </a:r>
            <a:endParaRPr kumimoji="1" lang="ja-JP" altLang="en-US" sz="2400" b="1" dirty="0">
              <a:latin typeface="BIZ UDPゴシック" panose="020B0400000000000000" pitchFamily="50" charset="-128"/>
              <a:ea typeface="BIZ UDPゴシック" panose="020B0400000000000000" pitchFamily="50" charset="-128"/>
            </a:endParaRP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pWr4R7ffn00qx2iynCtIHrg"/>
</p:tagLst>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fb76b20-b480-4230-8bf5-23ec920b1ce3}" enabled="0" method="" siteId="{ffb76b20-b480-4230-8bf5-23ec920b1ce3}" removed="1"/>
</clbl:labelList>
</file>

<file path=docProps/app.xml><?xml version="1.0" encoding="utf-8"?>
<Properties xmlns="http://schemas.openxmlformats.org/officeDocument/2006/extended-properties" xmlns:vt="http://schemas.openxmlformats.org/officeDocument/2006/docPropsVTypes">
  <TotalTime>6848</TotalTime>
  <Words>2583</Words>
  <Application>Microsoft Office PowerPoint</Application>
  <PresentationFormat>ワイド画面</PresentationFormat>
  <Paragraphs>620</Paragraphs>
  <Slides>45</Slides>
  <Notes>6</Notes>
  <HiddenSlides>0</HiddenSlides>
  <MMClips>0</MMClips>
  <ScaleCrop>false</ScaleCrop>
  <HeadingPairs>
    <vt:vector size="8" baseType="variant">
      <vt:variant>
        <vt:lpstr>使用されているフォント</vt:lpstr>
      </vt:variant>
      <vt:variant>
        <vt:i4>18</vt:i4>
      </vt:variant>
      <vt:variant>
        <vt:lpstr>テーマ</vt:lpstr>
      </vt:variant>
      <vt:variant>
        <vt:i4>1</vt:i4>
      </vt:variant>
      <vt:variant>
        <vt:lpstr>埋め込まれた OLE サーバー</vt:lpstr>
      </vt:variant>
      <vt:variant>
        <vt:i4>1</vt:i4>
      </vt:variant>
      <vt:variant>
        <vt:lpstr>スライド タイトル</vt:lpstr>
      </vt:variant>
      <vt:variant>
        <vt:i4>45</vt:i4>
      </vt:variant>
    </vt:vector>
  </HeadingPairs>
  <TitlesOfParts>
    <vt:vector size="65" baseType="lpstr">
      <vt:lpstr>BIZ UDPゴシック</vt:lpstr>
      <vt:lpstr>BIZ UDP明朝 Medium</vt:lpstr>
      <vt:lpstr>HGP創英角ﾎﾟｯﾌﾟ体</vt:lpstr>
      <vt:lpstr>HG丸ｺﾞｼｯｸM-PRO</vt:lpstr>
      <vt:lpstr>Meiryo UI</vt:lpstr>
      <vt:lpstr>ＭＳ Ｐゴシック</vt:lpstr>
      <vt:lpstr>UD デジタル 教科書体 NK-B</vt:lpstr>
      <vt:lpstr>メイリオ</vt:lpstr>
      <vt:lpstr>游ゴシック</vt:lpstr>
      <vt:lpstr>Amasis MT Pro Black</vt:lpstr>
      <vt:lpstr>Amasis MT Pro Medium</vt:lpstr>
      <vt:lpstr>Arial</vt:lpstr>
      <vt:lpstr>Calibri</vt:lpstr>
      <vt:lpstr>Cooper Black</vt:lpstr>
      <vt:lpstr>Helvetica</vt:lpstr>
      <vt:lpstr>Tahoma</vt:lpstr>
      <vt:lpstr>Times New Roman</vt:lpstr>
      <vt:lpstr>Wingdings</vt:lpstr>
      <vt:lpstr>Office テーマ</vt:lpstr>
      <vt:lpstr>ビットマップ イメージ</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Marine-based SMRs</vt:lpstr>
      <vt:lpstr>PowerPoint プレゼンテーション</vt:lpstr>
      <vt:lpstr>なぜ浮体式原⼦⼒発電所を提案するのか</vt:lpstr>
      <vt:lpstr>PowerPoint プレゼンテーション</vt:lpstr>
      <vt:lpstr>PowerPoint プレゼンテーション</vt:lpstr>
      <vt:lpstr>（参考）原子力災害における避難計画策定の範囲</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浮体基本配置（横横図面）</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99Moの娘核種である99mTcは核医学検査薬として 利用。日本は、欧米につぐ世界第3位の消費国であるにもかかわらず、国産化率はゼロ</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Yutaka Abe</dc:creator>
  <cp:lastModifiedBy>Abe,YutakaTKZIM</cp:lastModifiedBy>
  <cp:revision>49</cp:revision>
  <cp:lastPrinted>2024-05-29T02:14:03Z</cp:lastPrinted>
  <dcterms:created xsi:type="dcterms:W3CDTF">2024-05-01T23:39:54Z</dcterms:created>
  <dcterms:modified xsi:type="dcterms:W3CDTF">2024-11-04T12:18:57Z</dcterms:modified>
</cp:coreProperties>
</file>